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0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1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2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3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4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5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6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7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8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9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20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21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3.xml" ContentType="application/vnd.openxmlformats-officedocument.presentationml.notesSlide+xml"/>
  <Override PartName="/ppt/charts/chart22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3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4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5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6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7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8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9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30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31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32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3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4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5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drawings/drawing2.xml" ContentType="application/vnd.openxmlformats-officedocument.drawingml.chartshapes+xml"/>
  <Override PartName="/ppt/charts/chart36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7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8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notesSlides/notesSlide4.xml" ContentType="application/vnd.openxmlformats-officedocument.presentationml.notesSlide+xml"/>
  <Override PartName="/ppt/charts/chart39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notesSlides/notesSlide5.xml" ContentType="application/vnd.openxmlformats-officedocument.presentationml.notesSlide+xml"/>
  <Override PartName="/ppt/charts/chart40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41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42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notesSlides/notesSlide6.xml" ContentType="application/vnd.openxmlformats-officedocument.presentationml.notesSlide+xml"/>
  <Override PartName="/ppt/charts/chart43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ppt/charts/chart44.xml" ContentType="application/vnd.openxmlformats-officedocument.drawingml.chart+xml"/>
  <Override PartName="/ppt/charts/style41.xml" ContentType="application/vnd.ms-office.chartstyle+xml"/>
  <Override PartName="/ppt/charts/colors41.xml" ContentType="application/vnd.ms-office.chartcolorstyle+xml"/>
  <Override PartName="/ppt/charts/chart45.xml" ContentType="application/vnd.openxmlformats-officedocument.drawingml.chart+xml"/>
  <Override PartName="/ppt/charts/style42.xml" ContentType="application/vnd.ms-office.chartstyle+xml"/>
  <Override PartName="/ppt/charts/colors42.xml" ContentType="application/vnd.ms-office.chartcolorstyle+xml"/>
  <Override PartName="/ppt/charts/chart46.xml" ContentType="application/vnd.openxmlformats-officedocument.drawingml.chart+xml"/>
  <Override PartName="/ppt/charts/style43.xml" ContentType="application/vnd.ms-office.chartstyle+xml"/>
  <Override PartName="/ppt/charts/colors43.xml" ContentType="application/vnd.ms-office.chartcolorstyle+xml"/>
  <Override PartName="/ppt/charts/chart47.xml" ContentType="application/vnd.openxmlformats-officedocument.drawingml.chart+xml"/>
  <Override PartName="/ppt/charts/style44.xml" ContentType="application/vnd.ms-office.chartstyle+xml"/>
  <Override PartName="/ppt/charts/colors44.xml" ContentType="application/vnd.ms-office.chartcolorstyle+xml"/>
  <Override PartName="/ppt/charts/chart48.xml" ContentType="application/vnd.openxmlformats-officedocument.drawingml.chart+xml"/>
  <Override PartName="/ppt/charts/style45.xml" ContentType="application/vnd.ms-office.chartstyle+xml"/>
  <Override PartName="/ppt/charts/colors45.xml" ContentType="application/vnd.ms-office.chartcolorstyle+xml"/>
  <Override PartName="/ppt/charts/chart49.xml" ContentType="application/vnd.openxmlformats-officedocument.drawingml.chart+xml"/>
  <Override PartName="/ppt/charts/style46.xml" ContentType="application/vnd.ms-office.chartstyle+xml"/>
  <Override PartName="/ppt/charts/colors46.xml" ContentType="application/vnd.ms-office.chartcolorstyle+xml"/>
  <Override PartName="/ppt/charts/chart50.xml" ContentType="application/vnd.openxmlformats-officedocument.drawingml.chart+xml"/>
  <Override PartName="/ppt/charts/style47.xml" ContentType="application/vnd.ms-office.chartstyle+xml"/>
  <Override PartName="/ppt/charts/colors47.xml" ContentType="application/vnd.ms-office.chartcolorstyle+xml"/>
  <Override PartName="/ppt/charts/chart51.xml" ContentType="application/vnd.openxmlformats-officedocument.drawingml.chart+xml"/>
  <Override PartName="/ppt/charts/style48.xml" ContentType="application/vnd.ms-office.chartstyle+xml"/>
  <Override PartName="/ppt/charts/colors48.xml" ContentType="application/vnd.ms-office.chartcolorstyle+xml"/>
  <Override PartName="/ppt/charts/chart52.xml" ContentType="application/vnd.openxmlformats-officedocument.drawingml.chart+xml"/>
  <Override PartName="/ppt/charts/style49.xml" ContentType="application/vnd.ms-office.chartstyle+xml"/>
  <Override PartName="/ppt/charts/colors49.xml" ContentType="application/vnd.ms-office.chartcolorstyle+xml"/>
  <Override PartName="/ppt/charts/chart53.xml" ContentType="application/vnd.openxmlformats-officedocument.drawingml.chart+xml"/>
  <Override PartName="/ppt/charts/style50.xml" ContentType="application/vnd.ms-office.chartstyle+xml"/>
  <Override PartName="/ppt/charts/colors50.xml" ContentType="application/vnd.ms-office.chartcolorstyle+xml"/>
  <Override PartName="/ppt/charts/chart54.xml" ContentType="application/vnd.openxmlformats-officedocument.drawingml.chart+xml"/>
  <Override PartName="/ppt/charts/style51.xml" ContentType="application/vnd.ms-office.chartstyle+xml"/>
  <Override PartName="/ppt/charts/colors51.xml" ContentType="application/vnd.ms-office.chartcolorstyle+xml"/>
  <Override PartName="/ppt/charts/chart55.xml" ContentType="application/vnd.openxmlformats-officedocument.drawingml.chart+xml"/>
  <Override PartName="/ppt/charts/style52.xml" ContentType="application/vnd.ms-office.chartstyle+xml"/>
  <Override PartName="/ppt/charts/colors52.xml" ContentType="application/vnd.ms-office.chartcolorstyle+xml"/>
  <Override PartName="/ppt/charts/chart56.xml" ContentType="application/vnd.openxmlformats-officedocument.drawingml.chart+xml"/>
  <Override PartName="/ppt/charts/style53.xml" ContentType="application/vnd.ms-office.chartstyle+xml"/>
  <Override PartName="/ppt/charts/colors53.xml" ContentType="application/vnd.ms-office.chartcolorstyle+xml"/>
  <Override PartName="/ppt/charts/chart57.xml" ContentType="application/vnd.openxmlformats-officedocument.drawingml.chart+xml"/>
  <Override PartName="/ppt/charts/style54.xml" ContentType="application/vnd.ms-office.chartstyle+xml"/>
  <Override PartName="/ppt/charts/colors54.xml" ContentType="application/vnd.ms-office.chartcolorstyle+xml"/>
  <Override PartName="/ppt/charts/chart58.xml" ContentType="application/vnd.openxmlformats-officedocument.drawingml.chart+xml"/>
  <Override PartName="/ppt/charts/style55.xml" ContentType="application/vnd.ms-office.chartstyle+xml"/>
  <Override PartName="/ppt/charts/colors55.xml" ContentType="application/vnd.ms-office.chartcolorstyle+xml"/>
  <Override PartName="/ppt/notesSlides/notesSlide7.xml" ContentType="application/vnd.openxmlformats-officedocument.presentationml.notesSlide+xml"/>
  <Override PartName="/ppt/charts/chart59.xml" ContentType="application/vnd.openxmlformats-officedocument.drawingml.chart+xml"/>
  <Override PartName="/ppt/charts/style56.xml" ContentType="application/vnd.ms-office.chartstyle+xml"/>
  <Override PartName="/ppt/charts/colors56.xml" ContentType="application/vnd.ms-office.chartcolorstyle+xml"/>
  <Override PartName="/ppt/notesSlides/notesSlide8.xml" ContentType="application/vnd.openxmlformats-officedocument.presentationml.notesSlide+xml"/>
  <Override PartName="/ppt/charts/chart60.xml" ContentType="application/vnd.openxmlformats-officedocument.drawingml.chart+xml"/>
  <Override PartName="/ppt/charts/style57.xml" ContentType="application/vnd.ms-office.chartstyle+xml"/>
  <Override PartName="/ppt/charts/colors57.xml" ContentType="application/vnd.ms-office.chartcolorstyle+xml"/>
  <Override PartName="/ppt/notesSlides/notesSlide9.xml" ContentType="application/vnd.openxmlformats-officedocument.presentationml.notesSlide+xml"/>
  <Override PartName="/ppt/charts/chart61.xml" ContentType="application/vnd.openxmlformats-officedocument.drawingml.chart+xml"/>
  <Override PartName="/ppt/charts/style58.xml" ContentType="application/vnd.ms-office.chartstyle+xml"/>
  <Override PartName="/ppt/charts/colors58.xml" ContentType="application/vnd.ms-office.chartcolorstyle+xml"/>
  <Override PartName="/ppt/charts/chart62.xml" ContentType="application/vnd.openxmlformats-officedocument.drawingml.chart+xml"/>
  <Override PartName="/ppt/charts/style59.xml" ContentType="application/vnd.ms-office.chartstyle+xml"/>
  <Override PartName="/ppt/charts/colors59.xml" ContentType="application/vnd.ms-office.chartcolorstyle+xml"/>
  <Override PartName="/ppt/charts/chart63.xml" ContentType="application/vnd.openxmlformats-officedocument.drawingml.chart+xml"/>
  <Override PartName="/ppt/charts/style60.xml" ContentType="application/vnd.ms-office.chartstyle+xml"/>
  <Override PartName="/ppt/charts/colors60.xml" ContentType="application/vnd.ms-office.chartcolorstyle+xml"/>
  <Override PartName="/ppt/charts/chart64.xml" ContentType="application/vnd.openxmlformats-officedocument.drawingml.chart+xml"/>
  <Override PartName="/ppt/charts/style61.xml" ContentType="application/vnd.ms-office.chartstyle+xml"/>
  <Override PartName="/ppt/charts/colors61.xml" ContentType="application/vnd.ms-office.chartcolorstyle+xml"/>
  <Override PartName="/ppt/charts/chart65.xml" ContentType="application/vnd.openxmlformats-officedocument.drawingml.chart+xml"/>
  <Override PartName="/ppt/charts/style62.xml" ContentType="application/vnd.ms-office.chartstyle+xml"/>
  <Override PartName="/ppt/charts/colors62.xml" ContentType="application/vnd.ms-office.chartcolorstyle+xml"/>
  <Override PartName="/ppt/charts/chart66.xml" ContentType="application/vnd.openxmlformats-officedocument.drawingml.chart+xml"/>
  <Override PartName="/ppt/charts/style63.xml" ContentType="application/vnd.ms-office.chartstyle+xml"/>
  <Override PartName="/ppt/charts/colors63.xml" ContentType="application/vnd.ms-office.chartcolorstyle+xml"/>
  <Override PartName="/ppt/charts/chart67.xml" ContentType="application/vnd.openxmlformats-officedocument.drawingml.chart+xml"/>
  <Override PartName="/ppt/charts/style64.xml" ContentType="application/vnd.ms-office.chartstyle+xml"/>
  <Override PartName="/ppt/charts/colors64.xml" ContentType="application/vnd.ms-office.chartcolorstyle+xml"/>
  <Override PartName="/ppt/charts/chart68.xml" ContentType="application/vnd.openxmlformats-officedocument.drawingml.chart+xml"/>
  <Override PartName="/ppt/charts/style65.xml" ContentType="application/vnd.ms-office.chartstyle+xml"/>
  <Override PartName="/ppt/charts/colors65.xml" ContentType="application/vnd.ms-office.chartcolorstyle+xml"/>
  <Override PartName="/ppt/charts/chart69.xml" ContentType="application/vnd.openxmlformats-officedocument.drawingml.chart+xml"/>
  <Override PartName="/ppt/charts/style66.xml" ContentType="application/vnd.ms-office.chartstyle+xml"/>
  <Override PartName="/ppt/charts/colors66.xml" ContentType="application/vnd.ms-office.chartcolorstyle+xml"/>
  <Override PartName="/ppt/notesSlides/notesSlide10.xml" ContentType="application/vnd.openxmlformats-officedocument.presentationml.notesSlide+xml"/>
  <Override PartName="/ppt/charts/chart70.xml" ContentType="application/vnd.openxmlformats-officedocument.drawingml.chart+xml"/>
  <Override PartName="/ppt/charts/style67.xml" ContentType="application/vnd.ms-office.chartstyle+xml"/>
  <Override PartName="/ppt/charts/colors67.xml" ContentType="application/vnd.ms-office.chartcolorstyle+xml"/>
  <Override PartName="/ppt/drawings/drawing3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71.xml" ContentType="application/vnd.openxmlformats-officedocument.drawingml.chart+xml"/>
  <Override PartName="/ppt/charts/style68.xml" ContentType="application/vnd.ms-office.chartstyle+xml"/>
  <Override PartName="/ppt/charts/colors68.xml" ContentType="application/vnd.ms-office.chartcolorstyle+xml"/>
  <Override PartName="/ppt/charts/chart72.xml" ContentType="application/vnd.openxmlformats-officedocument.drawingml.chart+xml"/>
  <Override PartName="/ppt/charts/style69.xml" ContentType="application/vnd.ms-office.chartstyle+xml"/>
  <Override PartName="/ppt/charts/colors69.xml" ContentType="application/vnd.ms-office.chartcolorstyle+xml"/>
  <Override PartName="/ppt/notesSlides/notesSlide12.xml" ContentType="application/vnd.openxmlformats-officedocument.presentationml.notesSlide+xml"/>
  <Override PartName="/ppt/charts/chart73.xml" ContentType="application/vnd.openxmlformats-officedocument.drawingml.chart+xml"/>
  <Override PartName="/ppt/charts/style70.xml" ContentType="application/vnd.ms-office.chartstyle+xml"/>
  <Override PartName="/ppt/charts/colors70.xml" ContentType="application/vnd.ms-office.chartcolorstyle+xml"/>
  <Override PartName="/ppt/notesSlides/notesSlide13.xml" ContentType="application/vnd.openxmlformats-officedocument.presentationml.notesSlide+xml"/>
  <Override PartName="/ppt/charts/chart74.xml" ContentType="application/vnd.openxmlformats-officedocument.drawingml.chart+xml"/>
  <Override PartName="/ppt/charts/style71.xml" ContentType="application/vnd.ms-office.chartstyle+xml"/>
  <Override PartName="/ppt/charts/colors71.xml" ContentType="application/vnd.ms-office.chartcolorstyle+xml"/>
  <Override PartName="/ppt/charts/chart75.xml" ContentType="application/vnd.openxmlformats-officedocument.drawingml.chart+xml"/>
  <Override PartName="/ppt/charts/style72.xml" ContentType="application/vnd.ms-office.chartstyle+xml"/>
  <Override PartName="/ppt/charts/colors72.xml" ContentType="application/vnd.ms-office.chartcolorstyle+xml"/>
  <Override PartName="/ppt/notesSlides/notesSlide14.xml" ContentType="application/vnd.openxmlformats-officedocument.presentationml.notesSlide+xml"/>
  <Override PartName="/ppt/charts/chart76.xml" ContentType="application/vnd.openxmlformats-officedocument.drawingml.chart+xml"/>
  <Override PartName="/ppt/charts/style73.xml" ContentType="application/vnd.ms-office.chartstyle+xml"/>
  <Override PartName="/ppt/charts/colors73.xml" ContentType="application/vnd.ms-office.chartcolorstyle+xml"/>
  <Override PartName="/ppt/charts/chart77.xml" ContentType="application/vnd.openxmlformats-officedocument.drawingml.chart+xml"/>
  <Override PartName="/ppt/charts/style74.xml" ContentType="application/vnd.ms-office.chartstyle+xml"/>
  <Override PartName="/ppt/charts/colors74.xml" ContentType="application/vnd.ms-office.chartcolorstyle+xml"/>
  <Override PartName="/ppt/notesSlides/notesSlide15.xml" ContentType="application/vnd.openxmlformats-officedocument.presentationml.notesSlide+xml"/>
  <Override PartName="/ppt/charts/chart78.xml" ContentType="application/vnd.openxmlformats-officedocument.drawingml.chart+xml"/>
  <Override PartName="/ppt/charts/style75.xml" ContentType="application/vnd.ms-office.chartstyle+xml"/>
  <Override PartName="/ppt/charts/colors75.xml" ContentType="application/vnd.ms-office.chartcolorstyle+xml"/>
  <Override PartName="/ppt/charts/chart79.xml" ContentType="application/vnd.openxmlformats-officedocument.drawingml.chart+xml"/>
  <Override PartName="/ppt/charts/style76.xml" ContentType="application/vnd.ms-office.chartstyle+xml"/>
  <Override PartName="/ppt/charts/colors76.xml" ContentType="application/vnd.ms-office.chartcolorstyle+xml"/>
  <Override PartName="/ppt/notesSlides/notesSlide16.xml" ContentType="application/vnd.openxmlformats-officedocument.presentationml.notesSlide+xml"/>
  <Override PartName="/ppt/charts/chart80.xml" ContentType="application/vnd.openxmlformats-officedocument.drawingml.chart+xml"/>
  <Override PartName="/ppt/charts/style77.xml" ContentType="application/vnd.ms-office.chartstyle+xml"/>
  <Override PartName="/ppt/charts/colors7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1"/>
  </p:notesMasterIdLst>
  <p:handoutMasterIdLst>
    <p:handoutMasterId r:id="rId72"/>
  </p:handoutMasterIdLst>
  <p:sldIdLst>
    <p:sldId id="261" r:id="rId2"/>
    <p:sldId id="457" r:id="rId3"/>
    <p:sldId id="296" r:id="rId4"/>
    <p:sldId id="403" r:id="rId5"/>
    <p:sldId id="402" r:id="rId6"/>
    <p:sldId id="266" r:id="rId7"/>
    <p:sldId id="359" r:id="rId8"/>
    <p:sldId id="277" r:id="rId9"/>
    <p:sldId id="425" r:id="rId10"/>
    <p:sldId id="460" r:id="rId11"/>
    <p:sldId id="488" r:id="rId12"/>
    <p:sldId id="489" r:id="rId13"/>
    <p:sldId id="458" r:id="rId14"/>
    <p:sldId id="360" r:id="rId15"/>
    <p:sldId id="376" r:id="rId16"/>
    <p:sldId id="404" r:id="rId17"/>
    <p:sldId id="463" r:id="rId18"/>
    <p:sldId id="464" r:id="rId19"/>
    <p:sldId id="466" r:id="rId20"/>
    <p:sldId id="365" r:id="rId21"/>
    <p:sldId id="438" r:id="rId22"/>
    <p:sldId id="437" r:id="rId23"/>
    <p:sldId id="469" r:id="rId24"/>
    <p:sldId id="439" r:id="rId25"/>
    <p:sldId id="468" r:id="rId26"/>
    <p:sldId id="440" r:id="rId27"/>
    <p:sldId id="428" r:id="rId28"/>
    <p:sldId id="278" r:id="rId29"/>
    <p:sldId id="490" r:id="rId30"/>
    <p:sldId id="429" r:id="rId31"/>
    <p:sldId id="406" r:id="rId32"/>
    <p:sldId id="430" r:id="rId33"/>
    <p:sldId id="471" r:id="rId34"/>
    <p:sldId id="361" r:id="rId35"/>
    <p:sldId id="390" r:id="rId36"/>
    <p:sldId id="473" r:id="rId37"/>
    <p:sldId id="431" r:id="rId38"/>
    <p:sldId id="408" r:id="rId39"/>
    <p:sldId id="362" r:id="rId40"/>
    <p:sldId id="409" r:id="rId41"/>
    <p:sldId id="410" r:id="rId42"/>
    <p:sldId id="432" r:id="rId43"/>
    <p:sldId id="447" r:id="rId44"/>
    <p:sldId id="449" r:id="rId45"/>
    <p:sldId id="335" r:id="rId46"/>
    <p:sldId id="433" r:id="rId47"/>
    <p:sldId id="363" r:id="rId48"/>
    <p:sldId id="450" r:id="rId49"/>
    <p:sldId id="475" r:id="rId50"/>
    <p:sldId id="476" r:id="rId51"/>
    <p:sldId id="451" r:id="rId52"/>
    <p:sldId id="400" r:id="rId53"/>
    <p:sldId id="343" r:id="rId54"/>
    <p:sldId id="454" r:id="rId55"/>
    <p:sldId id="348" r:id="rId56"/>
    <p:sldId id="347" r:id="rId57"/>
    <p:sldId id="436" r:id="rId58"/>
    <p:sldId id="351" r:id="rId59"/>
    <p:sldId id="352" r:id="rId60"/>
    <p:sldId id="366" r:id="rId61"/>
    <p:sldId id="477" r:id="rId62"/>
    <p:sldId id="478" r:id="rId63"/>
    <p:sldId id="479" r:id="rId64"/>
    <p:sldId id="480" r:id="rId65"/>
    <p:sldId id="481" r:id="rId66"/>
    <p:sldId id="417" r:id="rId67"/>
    <p:sldId id="484" r:id="rId68"/>
    <p:sldId id="485" r:id="rId69"/>
    <p:sldId id="395" r:id="rId70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74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ard Tsai" initials="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4C4C4C"/>
    <a:srgbClr val="4B4B4B"/>
    <a:srgbClr val="474747"/>
    <a:srgbClr val="CEC518"/>
    <a:srgbClr val="585858"/>
    <a:srgbClr val="595959"/>
    <a:srgbClr val="373737"/>
    <a:srgbClr val="C0504D"/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92" autoAdjust="0"/>
    <p:restoredTop sz="96318" autoAdjust="0"/>
  </p:normalViewPr>
  <p:slideViewPr>
    <p:cSldViewPr snapToGrid="0" snapToObjects="1">
      <p:cViewPr varScale="1">
        <p:scale>
          <a:sx n="113" d="100"/>
          <a:sy n="113" d="100"/>
        </p:scale>
        <p:origin x="366" y="96"/>
      </p:cViewPr>
      <p:guideLst>
        <p:guide orient="horz" pos="2184"/>
        <p:guide pos="37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5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ve\Documents\0%20-%20Mallinckrodt%20Residency\0000%20-%20Chief%20Resident\AUR\SurveySummary_03022012.xls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up\Dropbox\A3CR2%20Survey%202013\Results%20expanded\Excel\Sheet_1.xls" TargetMode="Externa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k\Documents\Mark\washu\a3cr2%20survey\survey%20analysis.xlsx" TargetMode="Externa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32.xml"/><Relationship Id="rId1" Type="http://schemas.microsoft.com/office/2011/relationships/chartStyle" Target="style32.xml"/><Relationship Id="rId4" Type="http://schemas.openxmlformats.org/officeDocument/2006/relationships/chartUserShapes" Target="../drawings/drawing2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4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4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41.xml"/><Relationship Id="rId1" Type="http://schemas.microsoft.com/office/2011/relationships/chartStyle" Target="style41.xml"/></Relationships>
</file>

<file path=ppt/charts/_rels/chart45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42.xml"/><Relationship Id="rId1" Type="http://schemas.microsoft.com/office/2011/relationships/chartStyle" Target="style42.xml"/></Relationships>
</file>

<file path=ppt/charts/_rels/chart46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43.xml"/><Relationship Id="rId1" Type="http://schemas.microsoft.com/office/2011/relationships/chartStyle" Target="style43.xml"/></Relationships>
</file>

<file path=ppt/charts/_rels/chart47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44.xml"/><Relationship Id="rId1" Type="http://schemas.microsoft.com/office/2011/relationships/chartStyle" Target="style44.xml"/></Relationships>
</file>

<file path=ppt/charts/_rels/chart48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45.xml"/><Relationship Id="rId1" Type="http://schemas.microsoft.com/office/2011/relationships/chartStyle" Target="style45.xml"/></Relationships>
</file>

<file path=ppt/charts/_rels/chart49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46.xml"/><Relationship Id="rId1" Type="http://schemas.microsoft.com/office/2011/relationships/chartStyle" Target="style46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50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47.xml"/><Relationship Id="rId1" Type="http://schemas.microsoft.com/office/2011/relationships/chartStyle" Target="style47.xml"/></Relationships>
</file>

<file path=ppt/charts/_rels/chart5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48.xml"/><Relationship Id="rId1" Type="http://schemas.microsoft.com/office/2011/relationships/chartStyle" Target="style48.xml"/></Relationships>
</file>

<file path=ppt/charts/_rels/chart5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49.xml"/><Relationship Id="rId1" Type="http://schemas.microsoft.com/office/2011/relationships/chartStyle" Target="style49.xml"/></Relationships>
</file>

<file path=ppt/charts/_rels/chart5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50.xml"/><Relationship Id="rId1" Type="http://schemas.microsoft.com/office/2011/relationships/chartStyle" Target="style50.xml"/></Relationships>
</file>

<file path=ppt/charts/_rels/chart5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51.xml"/><Relationship Id="rId1" Type="http://schemas.microsoft.com/office/2011/relationships/chartStyle" Target="style51.xml"/></Relationships>
</file>

<file path=ppt/charts/_rels/chart5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%20Tsai\Dropbox\A3CR2\2017.xlsx" TargetMode="External"/><Relationship Id="rId2" Type="http://schemas.microsoft.com/office/2011/relationships/chartColorStyle" Target="colors52.xml"/><Relationship Id="rId1" Type="http://schemas.microsoft.com/office/2011/relationships/chartStyle" Target="style52.xml"/></Relationships>
</file>

<file path=ppt/charts/_rels/chart56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53.xml"/><Relationship Id="rId1" Type="http://schemas.microsoft.com/office/2011/relationships/chartStyle" Target="style53.xml"/></Relationships>
</file>

<file path=ppt/charts/_rels/chart57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54.xml"/><Relationship Id="rId1" Type="http://schemas.microsoft.com/office/2011/relationships/chartStyle" Target="style54.xml"/></Relationships>
</file>

<file path=ppt/charts/_rels/chart58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55.xml"/><Relationship Id="rId1" Type="http://schemas.microsoft.com/office/2011/relationships/chartStyle" Target="style55.xml"/></Relationships>
</file>

<file path=ppt/charts/_rels/chart59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56.xml"/><Relationship Id="rId1" Type="http://schemas.microsoft.com/office/2011/relationships/chartStyle" Target="style56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0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57.xml"/><Relationship Id="rId1" Type="http://schemas.microsoft.com/office/2011/relationships/chartStyle" Target="style57.xml"/></Relationships>
</file>

<file path=ppt/charts/_rels/chart6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58.xml"/><Relationship Id="rId1" Type="http://schemas.microsoft.com/office/2011/relationships/chartStyle" Target="style58.xml"/></Relationships>
</file>

<file path=ppt/charts/_rels/chart6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59.xml"/><Relationship Id="rId1" Type="http://schemas.microsoft.com/office/2011/relationships/chartStyle" Target="style59.xml"/></Relationships>
</file>

<file path=ppt/charts/_rels/chart6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60.xml"/><Relationship Id="rId1" Type="http://schemas.microsoft.com/office/2011/relationships/chartStyle" Target="style60.xml"/></Relationships>
</file>

<file path=ppt/charts/_rels/chart6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61.xml"/><Relationship Id="rId1" Type="http://schemas.microsoft.com/office/2011/relationships/chartStyle" Target="style61.xml"/></Relationships>
</file>

<file path=ppt/charts/_rels/chart65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62.xml"/><Relationship Id="rId1" Type="http://schemas.microsoft.com/office/2011/relationships/chartStyle" Target="style62.xml"/></Relationships>
</file>

<file path=ppt/charts/_rels/chart6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%20Tsai\Dropbox\A3CR2\2017.xlsx" TargetMode="External"/><Relationship Id="rId2" Type="http://schemas.microsoft.com/office/2011/relationships/chartColorStyle" Target="colors63.xml"/><Relationship Id="rId1" Type="http://schemas.microsoft.com/office/2011/relationships/chartStyle" Target="style63.xml"/></Relationships>
</file>

<file path=ppt/charts/_rels/chart67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64.xml"/><Relationship Id="rId1" Type="http://schemas.microsoft.com/office/2011/relationships/chartStyle" Target="style64.xml"/></Relationships>
</file>

<file path=ppt/charts/_rels/chart68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65.xml"/><Relationship Id="rId1" Type="http://schemas.microsoft.com/office/2011/relationships/chartStyle" Target="style65.xml"/></Relationships>
</file>

<file path=ppt/charts/_rels/chart69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66.xml"/><Relationship Id="rId1" Type="http://schemas.microsoft.com/office/2011/relationships/chartStyle" Target="style6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0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67.xml"/><Relationship Id="rId1" Type="http://schemas.microsoft.com/office/2011/relationships/chartStyle" Target="style67.xml"/><Relationship Id="rId4" Type="http://schemas.openxmlformats.org/officeDocument/2006/relationships/chartUserShapes" Target="../drawings/drawing3.xml"/></Relationships>
</file>

<file path=ppt/charts/_rels/chart7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68.xml"/><Relationship Id="rId1" Type="http://schemas.microsoft.com/office/2011/relationships/chartStyle" Target="style68.xml"/></Relationships>
</file>

<file path=ppt/charts/_rels/chart7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69.xml"/><Relationship Id="rId1" Type="http://schemas.microsoft.com/office/2011/relationships/chartStyle" Target="style69.xml"/></Relationships>
</file>

<file path=ppt/charts/_rels/chart7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70.xml"/><Relationship Id="rId1" Type="http://schemas.microsoft.com/office/2011/relationships/chartStyle" Target="style70.xml"/></Relationships>
</file>

<file path=ppt/charts/_rels/chart7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71.xml"/><Relationship Id="rId1" Type="http://schemas.microsoft.com/office/2011/relationships/chartStyle" Target="style71.xml"/></Relationships>
</file>

<file path=ppt/charts/_rels/chart75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72.xml"/><Relationship Id="rId1" Type="http://schemas.microsoft.com/office/2011/relationships/chartStyle" Target="style72.xml"/></Relationships>
</file>

<file path=ppt/charts/_rels/chart76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73.xml"/><Relationship Id="rId1" Type="http://schemas.microsoft.com/office/2011/relationships/chartStyle" Target="style73.xml"/></Relationships>
</file>

<file path=ppt/charts/_rels/chart77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74.xml"/><Relationship Id="rId1" Type="http://schemas.microsoft.com/office/2011/relationships/chartStyle" Target="style74.xml"/></Relationships>
</file>

<file path=ppt/charts/_rels/chart78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75.xml"/><Relationship Id="rId1" Type="http://schemas.microsoft.com/office/2011/relationships/chartStyle" Target="style75.xml"/></Relationships>
</file>

<file path=ppt/charts/_rels/chart79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76.xml"/><Relationship Id="rId1" Type="http://schemas.microsoft.com/office/2011/relationships/chartStyle" Target="style7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0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77.xml"/><Relationship Id="rId1" Type="http://schemas.microsoft.com/office/2011/relationships/chartStyle" Target="style7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1.rad.wustl.edu\awalla02$\Chief%20Stuff\A3CR2%20Survey\2018%20Raw%20Dat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rAngAx val="0"/>
    </c:view3D>
    <c:floor>
      <c:thickness val="0"/>
    </c:floor>
    <c:sideWall>
      <c:thickness val="0"/>
      <c:spPr>
        <a:solidFill>
          <a:srgbClr val="EEEEEE"/>
        </a:solidFill>
        <a:ln w="25400">
          <a:noFill/>
        </a:ln>
      </c:spPr>
    </c:sideWall>
    <c:backWall>
      <c:thickness val="0"/>
      <c:spPr>
        <a:solidFill>
          <a:srgbClr val="EEEEEE"/>
        </a:solidFill>
        <a:ln w="25400">
          <a:noFill/>
        </a:ln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zero"/>
    <c:showDLblsOverMax val="0"/>
  </c:chart>
  <c:spPr>
    <a:noFill/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333333"/>
          </a:solidFill>
          <a:latin typeface="Microsoft Sans Serif"/>
          <a:ea typeface="Microsoft Sans Serif"/>
          <a:cs typeface="Microsoft Sans Serif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Percent Reported Minorities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MinoritiesMatch!$B$5:$B$12</c:f>
              <c:strCache>
                <c:ptCount val="8"/>
                <c:pt idx="0">
                  <c:v>African American</c:v>
                </c:pt>
                <c:pt idx="1">
                  <c:v>Asian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Hawaiian/Pacific Islander</c:v>
                </c:pt>
                <c:pt idx="5">
                  <c:v>Alaskan Native</c:v>
                </c:pt>
                <c:pt idx="6">
                  <c:v>LGBT</c:v>
                </c:pt>
                <c:pt idx="7">
                  <c:v>Middle Eastern/North African</c:v>
                </c:pt>
              </c:strCache>
            </c:strRef>
          </c:cat>
          <c:val>
            <c:numRef>
              <c:f>MinoritiesMatch!$C$5:$C$12</c:f>
              <c:numCache>
                <c:formatCode>0.0%</c:formatCode>
                <c:ptCount val="8"/>
                <c:pt idx="0">
                  <c:v>3.8002819240520715E-2</c:v>
                </c:pt>
                <c:pt idx="1">
                  <c:v>0.19391580000212227</c:v>
                </c:pt>
                <c:pt idx="2">
                  <c:v>4.4791928246884896E-2</c:v>
                </c:pt>
                <c:pt idx="3">
                  <c:v>9.2054653068592181E-3</c:v>
                </c:pt>
                <c:pt idx="4">
                  <c:v>2.5647454080956656E-3</c:v>
                </c:pt>
                <c:pt idx="5">
                  <c:v>3.2271944922547329E-4</c:v>
                </c:pt>
                <c:pt idx="6">
                  <c:v>1.6996599041420157E-2</c:v>
                </c:pt>
                <c:pt idx="7">
                  <c:v>8.7461437349186696E-2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9"/>
        <c:axId val="494401216"/>
        <c:axId val="494401608"/>
      </c:barChart>
      <c:catAx>
        <c:axId val="494401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4401608"/>
        <c:crosses val="autoZero"/>
        <c:auto val="1"/>
        <c:lblAlgn val="ctr"/>
        <c:lblOffset val="100"/>
        <c:noMultiLvlLbl val="0"/>
      </c:catAx>
      <c:valAx>
        <c:axId val="4944016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4401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>
          <a:solidFill>
            <a:schemeClr val="bg2"/>
          </a:solidFill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% Accepting FMGs</c:v>
          </c:tx>
          <c:spPr>
            <a:ln w="635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MinoritiesMatch!$H$4:$J$4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MinoritiesMatch!$H$5:$J$5</c:f>
              <c:numCache>
                <c:formatCode>0%</c:formatCode>
                <c:ptCount val="3"/>
                <c:pt idx="0">
                  <c:v>0.67</c:v>
                </c:pt>
                <c:pt idx="1">
                  <c:v>0.65</c:v>
                </c:pt>
                <c:pt idx="2">
                  <c:v>0.68674698795180722</c:v>
                </c:pt>
              </c:numCache>
            </c:numRef>
          </c:val>
          <c:smooth val="0"/>
        </c:ser>
        <c:ser>
          <c:idx val="1"/>
          <c:order val="1"/>
          <c:tx>
            <c:v>% Accepting DOs</c:v>
          </c:tx>
          <c:spPr>
            <a:ln w="635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MinoritiesMatch!$H$4:$J$4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MinoritiesMatch!$H$11:$J$11</c:f>
              <c:numCache>
                <c:formatCode>0%</c:formatCode>
                <c:ptCount val="3"/>
                <c:pt idx="0">
                  <c:v>0.86</c:v>
                </c:pt>
                <c:pt idx="1">
                  <c:v>0.74</c:v>
                </c:pt>
                <c:pt idx="2">
                  <c:v>0.71084337349397586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4664872"/>
        <c:axId val="494665264"/>
      </c:lineChart>
      <c:catAx>
        <c:axId val="494664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4665264"/>
        <c:crosses val="autoZero"/>
        <c:auto val="1"/>
        <c:lblAlgn val="ctr"/>
        <c:lblOffset val="100"/>
        <c:noMultiLvlLbl val="0"/>
      </c:catAx>
      <c:valAx>
        <c:axId val="494665264"/>
        <c:scaling>
          <c:orientation val="minMax"/>
          <c:max val="1"/>
          <c:min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466487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 smtClean="0"/>
              <a:t>DO Acceptance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MinoritiesMatch!$G$11:$G$13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Unsure</c:v>
                </c:pt>
              </c:strCache>
            </c:strRef>
          </c:cat>
          <c:val>
            <c:numRef>
              <c:f>MinoritiesMatch!$J$11:$J$13</c:f>
              <c:numCache>
                <c:formatCode>0%</c:formatCode>
                <c:ptCount val="3"/>
                <c:pt idx="0">
                  <c:v>0.71084337349397586</c:v>
                </c:pt>
                <c:pt idx="1">
                  <c:v>0.26506024096385544</c:v>
                </c:pt>
                <c:pt idx="2">
                  <c:v>2.4096385542168676E-2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chemeClr val="bg2"/>
          </a:solidFill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 smtClean="0"/>
              <a:t>FMG Acceptance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MinoritiesMatch!$G$5:$G$7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Unsure</c:v>
                </c:pt>
              </c:strCache>
            </c:strRef>
          </c:cat>
          <c:val>
            <c:numRef>
              <c:f>MinoritiesMatch!$J$5:$J$7</c:f>
              <c:numCache>
                <c:formatCode>0%</c:formatCode>
                <c:ptCount val="3"/>
                <c:pt idx="0">
                  <c:v>0.68674698795180722</c:v>
                </c:pt>
                <c:pt idx="1">
                  <c:v>0.2289156626506024</c:v>
                </c:pt>
                <c:pt idx="2">
                  <c:v>8.4337349397590355E-2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chemeClr val="bg2"/>
          </a:solidFill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Moonlighting!$C$9</c:f>
              <c:strCache>
                <c:ptCount val="1"/>
                <c:pt idx="0">
                  <c:v>Internal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037972200310129E-2"/>
                  <c:y val="-1.7520803539919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Moonlighting!$D$7:$H$7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Moonlighting!$D$9:$H$9</c:f>
              <c:numCache>
                <c:formatCode>0%</c:formatCode>
                <c:ptCount val="5"/>
                <c:pt idx="0">
                  <c:v>0.56000000000000005</c:v>
                </c:pt>
                <c:pt idx="1">
                  <c:v>0.62</c:v>
                </c:pt>
                <c:pt idx="2">
                  <c:v>0.7</c:v>
                </c:pt>
                <c:pt idx="3">
                  <c:v>0.67</c:v>
                </c:pt>
                <c:pt idx="4">
                  <c:v>0.66265060240963858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Moonlighting!$C$10</c:f>
              <c:strCache>
                <c:ptCount val="1"/>
                <c:pt idx="0">
                  <c:v>External</c:v>
                </c:pt>
              </c:strCache>
            </c:strRef>
          </c:tx>
          <c:spPr>
            <a:ln w="508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1725712736538002E-2"/>
                  <c:y val="4.20499284958072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Moonlighting!$D$7:$H$7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Moonlighting!$D$10:$H$10</c:f>
              <c:numCache>
                <c:formatCode>0%</c:formatCode>
                <c:ptCount val="5"/>
                <c:pt idx="0">
                  <c:v>0.36</c:v>
                </c:pt>
                <c:pt idx="1">
                  <c:v>0.46</c:v>
                </c:pt>
                <c:pt idx="2">
                  <c:v>0.52</c:v>
                </c:pt>
                <c:pt idx="3">
                  <c:v>0.43</c:v>
                </c:pt>
                <c:pt idx="4">
                  <c:v>0.53012048192771088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Moonlighting!$C$8</c:f>
              <c:strCache>
                <c:ptCount val="1"/>
                <c:pt idx="0">
                  <c:v>Any</c:v>
                </c:pt>
              </c:strCache>
            </c:strRef>
          </c:tx>
          <c:spPr>
            <a:ln w="508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037972200310129E-2"/>
                  <c:y val="-2.8033285663871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Moonlighting!$D$7:$H$7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Moonlighting!$D$8:$H$8</c:f>
              <c:numCache>
                <c:formatCode>0%</c:formatCode>
                <c:ptCount val="5"/>
                <c:pt idx="0">
                  <c:v>0.7</c:v>
                </c:pt>
                <c:pt idx="1">
                  <c:v>0.78</c:v>
                </c:pt>
                <c:pt idx="2">
                  <c:v>0.84</c:v>
                </c:pt>
                <c:pt idx="3">
                  <c:v>0.78</c:v>
                </c:pt>
                <c:pt idx="4">
                  <c:v>0.86746987951807231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Moonlighting!$C$11</c:f>
              <c:strCache>
                <c:ptCount val="1"/>
                <c:pt idx="0">
                  <c:v>None</c:v>
                </c:pt>
              </c:strCache>
            </c:strRef>
          </c:tx>
          <c:spPr>
            <a:ln w="508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1725712736538002E-2"/>
                  <c:y val="-7.0083214159678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Moonlighting!$D$7:$H$7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Moonlighting!$D$11:$H$11</c:f>
              <c:numCache>
                <c:formatCode>0%</c:formatCode>
                <c:ptCount val="5"/>
                <c:pt idx="0">
                  <c:v>0.3</c:v>
                </c:pt>
                <c:pt idx="1">
                  <c:v>0.21999999999999997</c:v>
                </c:pt>
                <c:pt idx="2">
                  <c:v>0.16000000000000003</c:v>
                </c:pt>
                <c:pt idx="3">
                  <c:v>0.21999999999999997</c:v>
                </c:pt>
                <c:pt idx="4">
                  <c:v>0.13253012048192772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4666832"/>
        <c:axId val="494667224"/>
      </c:lineChart>
      <c:catAx>
        <c:axId val="494666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4667224"/>
        <c:crosses val="autoZero"/>
        <c:auto val="1"/>
        <c:lblAlgn val="ctr"/>
        <c:lblOffset val="100"/>
        <c:noMultiLvlLbl val="0"/>
      </c:catAx>
      <c:valAx>
        <c:axId val="494667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46668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2018 Data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rgbClr val="C0504D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rgbClr val="9BBB59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rgbClr val="8064A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Moonlighting!$C$18:$C$22</c:f>
              <c:strCache>
                <c:ptCount val="5"/>
                <c:pt idx="0">
                  <c:v>Monitoring Contrast</c:v>
                </c:pt>
                <c:pt idx="1">
                  <c:v>Prelim Reads</c:v>
                </c:pt>
                <c:pt idx="2">
                  <c:v>Final Reads</c:v>
                </c:pt>
                <c:pt idx="3">
                  <c:v>Non-radiology Work</c:v>
                </c:pt>
                <c:pt idx="4">
                  <c:v>Call Assistant</c:v>
                </c:pt>
              </c:strCache>
            </c:strRef>
          </c:cat>
          <c:val>
            <c:numRef>
              <c:f>Moonlighting!$F$18:$F$22</c:f>
              <c:numCache>
                <c:formatCode>0%</c:formatCode>
                <c:ptCount val="5"/>
                <c:pt idx="0">
                  <c:v>0.69090909090909092</c:v>
                </c:pt>
                <c:pt idx="1">
                  <c:v>0.58181818181818179</c:v>
                </c:pt>
                <c:pt idx="2">
                  <c:v>3.6363636363636362E-2</c:v>
                </c:pt>
                <c:pt idx="3">
                  <c:v>9.0909090909090912E-2</c:v>
                </c:pt>
                <c:pt idx="4">
                  <c:v>9.0909090909090912E-2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4667616"/>
        <c:axId val="494668008"/>
      </c:barChart>
      <c:catAx>
        <c:axId val="494667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4668008"/>
        <c:crosses val="autoZero"/>
        <c:auto val="1"/>
        <c:lblAlgn val="ctr"/>
        <c:lblOffset val="100"/>
        <c:noMultiLvlLbl val="0"/>
      </c:catAx>
      <c:valAx>
        <c:axId val="494668008"/>
        <c:scaling>
          <c:orientation val="minMax"/>
          <c:max val="0.7000000000000000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4667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Moonlighting!$C$18</c:f>
              <c:strCache>
                <c:ptCount val="1"/>
                <c:pt idx="0">
                  <c:v>Monitoring Contrast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Moonlighting!$D$17:$F$17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Moonlighting!$D$18:$F$18</c:f>
              <c:numCache>
                <c:formatCode>0%</c:formatCode>
                <c:ptCount val="3"/>
                <c:pt idx="0">
                  <c:v>0.71</c:v>
                </c:pt>
                <c:pt idx="1">
                  <c:v>0.79</c:v>
                </c:pt>
                <c:pt idx="2">
                  <c:v>0.69090909090909092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Moonlighting!$C$19</c:f>
              <c:strCache>
                <c:ptCount val="1"/>
                <c:pt idx="0">
                  <c:v>Prelim Reads</c:v>
                </c:pt>
              </c:strCache>
            </c:strRef>
          </c:tx>
          <c:spPr>
            <a:ln w="508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Moonlighting!$D$17:$F$17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Moonlighting!$D$19:$F$19</c:f>
              <c:numCache>
                <c:formatCode>0%</c:formatCode>
                <c:ptCount val="3"/>
                <c:pt idx="0">
                  <c:v>0.5</c:v>
                </c:pt>
                <c:pt idx="1">
                  <c:v>0.54</c:v>
                </c:pt>
                <c:pt idx="2">
                  <c:v>0.58181818181818179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Moonlighting!$C$20</c:f>
              <c:strCache>
                <c:ptCount val="1"/>
                <c:pt idx="0">
                  <c:v>Final Reads</c:v>
                </c:pt>
              </c:strCache>
            </c:strRef>
          </c:tx>
          <c:spPr>
            <a:ln w="508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Moonlighting!$D$17:$F$17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Moonlighting!$D$20:$F$20</c:f>
              <c:numCache>
                <c:formatCode>0%</c:formatCode>
                <c:ptCount val="3"/>
                <c:pt idx="0">
                  <c:v>7.0000000000000007E-2</c:v>
                </c:pt>
                <c:pt idx="1">
                  <c:v>0.05</c:v>
                </c:pt>
                <c:pt idx="2">
                  <c:v>3.6363636363636362E-2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Moonlighting!$C$21</c:f>
              <c:strCache>
                <c:ptCount val="1"/>
                <c:pt idx="0">
                  <c:v>Non-radiology Work</c:v>
                </c:pt>
              </c:strCache>
            </c:strRef>
          </c:tx>
          <c:spPr>
            <a:ln w="508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Moonlighting!$D$17:$F$17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Moonlighting!$D$21:$F$21</c:f>
              <c:numCache>
                <c:formatCode>0%</c:formatCode>
                <c:ptCount val="3"/>
                <c:pt idx="0">
                  <c:v>0.12</c:v>
                </c:pt>
                <c:pt idx="1">
                  <c:v>0.08</c:v>
                </c:pt>
                <c:pt idx="2">
                  <c:v>9.0909090909090912E-2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5019000"/>
        <c:axId val="495019392"/>
      </c:lineChart>
      <c:catAx>
        <c:axId val="495019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019392"/>
        <c:crosses val="autoZero"/>
        <c:auto val="1"/>
        <c:lblAlgn val="ctr"/>
        <c:lblOffset val="100"/>
        <c:noMultiLvlLbl val="0"/>
      </c:catAx>
      <c:valAx>
        <c:axId val="495019392"/>
        <c:scaling>
          <c:orientation val="minMax"/>
          <c:max val="0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019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Trend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Moonlighting!$C$26</c:f>
              <c:strCache>
                <c:ptCount val="1"/>
                <c:pt idx="0">
                  <c:v>Monitoring Contrast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Moonlighting!$D$17:$F$17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Moonlighting!$D$26:$F$26</c:f>
              <c:numCache>
                <c:formatCode>0%</c:formatCode>
                <c:ptCount val="3"/>
                <c:pt idx="0">
                  <c:v>0.54</c:v>
                </c:pt>
                <c:pt idx="1">
                  <c:v>0.51</c:v>
                </c:pt>
                <c:pt idx="2">
                  <c:v>0.65909090909090906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Moonlighting!$C$27</c:f>
              <c:strCache>
                <c:ptCount val="1"/>
                <c:pt idx="0">
                  <c:v>Prelim Reads</c:v>
                </c:pt>
              </c:strCache>
            </c:strRef>
          </c:tx>
          <c:spPr>
            <a:ln w="508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Moonlighting!$D$17:$F$17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Moonlighting!$D$27:$F$27</c:f>
              <c:numCache>
                <c:formatCode>0%</c:formatCode>
                <c:ptCount val="3"/>
                <c:pt idx="0">
                  <c:v>0.35</c:v>
                </c:pt>
                <c:pt idx="1">
                  <c:v>0.28999999999999998</c:v>
                </c:pt>
                <c:pt idx="2">
                  <c:v>0.29545454545454547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Moonlighting!$C$28</c:f>
              <c:strCache>
                <c:ptCount val="1"/>
                <c:pt idx="0">
                  <c:v>Final Reads</c:v>
                </c:pt>
              </c:strCache>
            </c:strRef>
          </c:tx>
          <c:spPr>
            <a:ln w="508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Moonlighting!$D$17:$F$17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Moonlighting!$D$28:$F$28</c:f>
              <c:numCache>
                <c:formatCode>0%</c:formatCode>
                <c:ptCount val="3"/>
                <c:pt idx="0">
                  <c:v>0.28999999999999998</c:v>
                </c:pt>
                <c:pt idx="1">
                  <c:v>0.23</c:v>
                </c:pt>
                <c:pt idx="2">
                  <c:v>0.20454545454545456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Moonlighting!$C$29</c:f>
              <c:strCache>
                <c:ptCount val="1"/>
                <c:pt idx="0">
                  <c:v>Non-radiology Work</c:v>
                </c:pt>
              </c:strCache>
            </c:strRef>
          </c:tx>
          <c:spPr>
            <a:ln w="508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Moonlighting!$D$17:$F$17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Moonlighting!$D$29:$F$29</c:f>
              <c:numCache>
                <c:formatCode>0%</c:formatCode>
                <c:ptCount val="3"/>
                <c:pt idx="0">
                  <c:v>0.33</c:v>
                </c:pt>
                <c:pt idx="1">
                  <c:v>0.39</c:v>
                </c:pt>
                <c:pt idx="2">
                  <c:v>0.34090909090909088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1302112"/>
        <c:axId val="495020176"/>
      </c:lineChart>
      <c:catAx>
        <c:axId val="491302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020176"/>
        <c:crosses val="autoZero"/>
        <c:auto val="1"/>
        <c:lblAlgn val="ctr"/>
        <c:lblOffset val="100"/>
        <c:noMultiLvlLbl val="0"/>
      </c:catAx>
      <c:valAx>
        <c:axId val="495020176"/>
        <c:scaling>
          <c:orientation val="minMax"/>
          <c:max val="0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1302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2018 Data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rgbClr val="C0504D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rgbClr val="9BBB59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rgbClr val="8064A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Moonlighting!$C$26:$C$29</c:f>
              <c:strCache>
                <c:ptCount val="4"/>
                <c:pt idx="0">
                  <c:v>Monitoring Contrast</c:v>
                </c:pt>
                <c:pt idx="1">
                  <c:v>Prelim Reads</c:v>
                </c:pt>
                <c:pt idx="2">
                  <c:v>Final Reads</c:v>
                </c:pt>
                <c:pt idx="3">
                  <c:v>Non-radiology Work</c:v>
                </c:pt>
              </c:strCache>
            </c:strRef>
          </c:cat>
          <c:val>
            <c:numRef>
              <c:f>Moonlighting!$F$26:$F$29</c:f>
              <c:numCache>
                <c:formatCode>0%</c:formatCode>
                <c:ptCount val="4"/>
                <c:pt idx="0">
                  <c:v>0.65909090909090906</c:v>
                </c:pt>
                <c:pt idx="1">
                  <c:v>0.29545454545454547</c:v>
                </c:pt>
                <c:pt idx="2">
                  <c:v>0.20454545454545456</c:v>
                </c:pt>
                <c:pt idx="3">
                  <c:v>0.34090909090909088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5580920"/>
        <c:axId val="495581312"/>
      </c:barChart>
      <c:catAx>
        <c:axId val="495580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581312"/>
        <c:crosses val="autoZero"/>
        <c:auto val="1"/>
        <c:lblAlgn val="ctr"/>
        <c:lblOffset val="100"/>
        <c:noMultiLvlLbl val="0"/>
      </c:catAx>
      <c:valAx>
        <c:axId val="495581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580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Sufficient Opportunities?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Moonlighting!$C$64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Moonlighting!$D$63:$F$63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Moonlighting!$D$64:$F$64</c:f>
              <c:numCache>
                <c:formatCode>0%</c:formatCode>
                <c:ptCount val="3"/>
                <c:pt idx="0">
                  <c:v>0.56999999999999995</c:v>
                </c:pt>
                <c:pt idx="1">
                  <c:v>0.55000000000000004</c:v>
                </c:pt>
                <c:pt idx="2">
                  <c:v>0.62096774193548387</c:v>
                </c:pt>
              </c:numCache>
            </c:numRef>
          </c:val>
        </c:ser>
        <c:ser>
          <c:idx val="1"/>
          <c:order val="1"/>
          <c:tx>
            <c:strRef>
              <c:f>Moonlighting!$C$65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Moonlighting!$D$63:$F$63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Moonlighting!$D$65:$F$65</c:f>
              <c:numCache>
                <c:formatCode>0%</c:formatCode>
                <c:ptCount val="3"/>
                <c:pt idx="0">
                  <c:v>0.43</c:v>
                </c:pt>
                <c:pt idx="1">
                  <c:v>0.45</c:v>
                </c:pt>
                <c:pt idx="2">
                  <c:v>0.37903225806451613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5582488"/>
        <c:axId val="495582880"/>
      </c:barChart>
      <c:catAx>
        <c:axId val="495582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582880"/>
        <c:crosses val="autoZero"/>
        <c:auto val="1"/>
        <c:lblAlgn val="ctr"/>
        <c:lblOffset val="100"/>
        <c:noMultiLvlLbl val="0"/>
      </c:catAx>
      <c:valAx>
        <c:axId val="495582880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49558248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bg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5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License Requirement</a:t>
            </a:r>
          </a:p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</a:rPr>
              <a:t>For</a:t>
            </a:r>
            <a:r>
              <a:rPr lang="en-US" b="1" baseline="0" dirty="0" smtClean="0">
                <a:solidFill>
                  <a:schemeClr val="bg1"/>
                </a:solidFill>
              </a:rPr>
              <a:t> Internal Moonlighting</a:t>
            </a:r>
            <a:endParaRPr lang="en-US" b="1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32865754163290778"/>
          <c:y val="1.47146544634162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034715027369454"/>
          <c:y val="0.12499114127593822"/>
          <c:w val="0.71930587589314199"/>
          <c:h val="0.78724579324056665"/>
        </c:manualLayout>
      </c:layout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0.16805960584596882"/>
                  <c:y val="0.2265651265392696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4116099986731674"/>
                      <c:h val="0.2464704622622217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17585704223562856"/>
                  <c:y val="-0.1716709687398559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1987344979349402"/>
                      <c:h val="0.2464704622622217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886580674256903"/>
                  <c:y val="-3.752845171131238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97967475658264"/>
                      <c:h val="0.24683832862380706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Moonlighting!$A$84:$A$86</c:f>
              <c:strCache>
                <c:ptCount val="3"/>
                <c:pt idx="0">
                  <c:v>Resident pays for permanent license</c:v>
                </c:pt>
                <c:pt idx="1">
                  <c:v>Program pays for permanent license</c:v>
                </c:pt>
                <c:pt idx="2">
                  <c:v>No permanent license required</c:v>
                </c:pt>
              </c:strCache>
            </c:strRef>
          </c:cat>
          <c:val>
            <c:numRef>
              <c:f>Moonlighting!$B$84:$B$86</c:f>
              <c:numCache>
                <c:formatCode>0%</c:formatCode>
                <c:ptCount val="3"/>
                <c:pt idx="0">
                  <c:v>0.29090909090909089</c:v>
                </c:pt>
                <c:pt idx="1">
                  <c:v>0.18181818181818182</c:v>
                </c:pt>
                <c:pt idx="2">
                  <c:v>0.52727272727272723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Hourly Pay by Region (Mean)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Moonlighting!$V$64</c:f>
              <c:strCache>
                <c:ptCount val="1"/>
                <c:pt idx="0">
                  <c:v>Internal Moonlighting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Moonlighting!$U$65:$U$69</c:f>
              <c:strCache>
                <c:ptCount val="5"/>
                <c:pt idx="0">
                  <c:v>Northeast</c:v>
                </c:pt>
                <c:pt idx="1">
                  <c:v>South</c:v>
                </c:pt>
                <c:pt idx="2">
                  <c:v>Midwest</c:v>
                </c:pt>
                <c:pt idx="3">
                  <c:v>West</c:v>
                </c:pt>
                <c:pt idx="4">
                  <c:v>All Regions</c:v>
                </c:pt>
              </c:strCache>
            </c:strRef>
          </c:cat>
          <c:val>
            <c:numRef>
              <c:f>Moonlighting!$V$65:$V$69</c:f>
              <c:numCache>
                <c:formatCode>_("$"* #,##0.00_);_("$"* \(#,##0.00\);_("$"* "-"??_);_(@_)</c:formatCode>
                <c:ptCount val="5"/>
                <c:pt idx="0">
                  <c:v>73.21875</c:v>
                </c:pt>
                <c:pt idx="1">
                  <c:v>76.535714285714292</c:v>
                </c:pt>
                <c:pt idx="2">
                  <c:v>63.333333333333336</c:v>
                </c:pt>
                <c:pt idx="3">
                  <c:v>68.8</c:v>
                </c:pt>
                <c:pt idx="4">
                  <c:v>70.739999999999995</c:v>
                </c:pt>
              </c:numCache>
            </c:numRef>
          </c:val>
        </c:ser>
        <c:ser>
          <c:idx val="1"/>
          <c:order val="1"/>
          <c:tx>
            <c:strRef>
              <c:f>Moonlighting!$W$64</c:f>
              <c:strCache>
                <c:ptCount val="1"/>
                <c:pt idx="0">
                  <c:v>External Moonlighting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Moonlighting!$U$65:$U$69</c:f>
              <c:strCache>
                <c:ptCount val="5"/>
                <c:pt idx="0">
                  <c:v>Northeast</c:v>
                </c:pt>
                <c:pt idx="1">
                  <c:v>South</c:v>
                </c:pt>
                <c:pt idx="2">
                  <c:v>Midwest</c:v>
                </c:pt>
                <c:pt idx="3">
                  <c:v>West</c:v>
                </c:pt>
                <c:pt idx="4">
                  <c:v>All Regions</c:v>
                </c:pt>
              </c:strCache>
            </c:strRef>
          </c:cat>
          <c:val>
            <c:numRef>
              <c:f>Moonlighting!$W$65:$W$69</c:f>
              <c:numCache>
                <c:formatCode>_("$"* #,##0.00_);_("$"* \(#,##0.00\);_("$"* "-"??_);_(@_)</c:formatCode>
                <c:ptCount val="5"/>
                <c:pt idx="0">
                  <c:v>70.357142857142861</c:v>
                </c:pt>
                <c:pt idx="1">
                  <c:v>78.125</c:v>
                </c:pt>
                <c:pt idx="2">
                  <c:v>107.88461538461539</c:v>
                </c:pt>
                <c:pt idx="3">
                  <c:v>75.5</c:v>
                </c:pt>
                <c:pt idx="4">
                  <c:v>86.46052631578948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5584056"/>
        <c:axId val="495584448"/>
      </c:barChart>
      <c:catAx>
        <c:axId val="495584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584448"/>
        <c:crosses val="autoZero"/>
        <c:auto val="1"/>
        <c:lblAlgn val="ctr"/>
        <c:lblOffset val="100"/>
        <c:noMultiLvlLbl val="0"/>
      </c:catAx>
      <c:valAx>
        <c:axId val="495584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584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621453708199496E-2"/>
          <c:y val="0.14715299686048547"/>
          <c:w val="0.35988702020729818"/>
          <c:h val="5.5248624645645616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Trend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VIR!$C$3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VIR!$E$13:$E$16</c:f>
              <c:strCache>
                <c:ptCount val="4"/>
                <c:pt idx="0">
                  <c:v>Has integrated IR</c:v>
                </c:pt>
                <c:pt idx="1">
                  <c:v>No integrated IR</c:v>
                </c:pt>
                <c:pt idx="2">
                  <c:v>Applying for integrated IR</c:v>
                </c:pt>
                <c:pt idx="3">
                  <c:v>Not Sure</c:v>
                </c:pt>
              </c:strCache>
            </c:strRef>
          </c:cat>
          <c:val>
            <c:numRef>
              <c:f>VIR!$C$4:$C$7</c:f>
              <c:numCache>
                <c:formatCode>0%</c:formatCode>
                <c:ptCount val="4"/>
                <c:pt idx="0">
                  <c:v>0.20699999999999999</c:v>
                </c:pt>
                <c:pt idx="1">
                  <c:v>0.17100000000000001</c:v>
                </c:pt>
                <c:pt idx="2">
                  <c:v>0.34100000000000003</c:v>
                </c:pt>
                <c:pt idx="3">
                  <c:v>0.28099999999999997</c:v>
                </c:pt>
              </c:numCache>
            </c:numRef>
          </c:val>
        </c:ser>
        <c:ser>
          <c:idx val="1"/>
          <c:order val="1"/>
          <c:tx>
            <c:strRef>
              <c:f>VIR!$D$3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VIR!$E$13:$E$16</c:f>
              <c:strCache>
                <c:ptCount val="4"/>
                <c:pt idx="0">
                  <c:v>Has integrated IR</c:v>
                </c:pt>
                <c:pt idx="1">
                  <c:v>No integrated IR</c:v>
                </c:pt>
                <c:pt idx="2">
                  <c:v>Applying for integrated IR</c:v>
                </c:pt>
                <c:pt idx="3">
                  <c:v>Not Sure</c:v>
                </c:pt>
              </c:strCache>
            </c:strRef>
          </c:cat>
          <c:val>
            <c:numRef>
              <c:f>VIR!$D$4:$D$7</c:f>
              <c:numCache>
                <c:formatCode>0%</c:formatCode>
                <c:ptCount val="4"/>
                <c:pt idx="0">
                  <c:v>0.51900000000000002</c:v>
                </c:pt>
                <c:pt idx="1">
                  <c:v>7.5999999999999998E-2</c:v>
                </c:pt>
                <c:pt idx="2">
                  <c:v>0.32900000000000001</c:v>
                </c:pt>
                <c:pt idx="3">
                  <c:v>7.5999999999999956E-2</c:v>
                </c:pt>
              </c:numCache>
            </c:numRef>
          </c:val>
        </c:ser>
        <c:ser>
          <c:idx val="2"/>
          <c:order val="2"/>
          <c:tx>
            <c:strRef>
              <c:f>VIR!$E$3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VIR!$E$13:$E$16</c:f>
              <c:strCache>
                <c:ptCount val="4"/>
                <c:pt idx="0">
                  <c:v>Has integrated IR</c:v>
                </c:pt>
                <c:pt idx="1">
                  <c:v>No integrated IR</c:v>
                </c:pt>
                <c:pt idx="2">
                  <c:v>Applying for integrated IR</c:v>
                </c:pt>
                <c:pt idx="3">
                  <c:v>Not Sure</c:v>
                </c:pt>
              </c:strCache>
            </c:strRef>
          </c:cat>
          <c:val>
            <c:numRef>
              <c:f>VIR!$E$4:$E$7</c:f>
              <c:numCache>
                <c:formatCode>0%</c:formatCode>
                <c:ptCount val="4"/>
                <c:pt idx="0">
                  <c:v>0.39759036144578314</c:v>
                </c:pt>
                <c:pt idx="1">
                  <c:v>0.14457831325301204</c:v>
                </c:pt>
                <c:pt idx="2">
                  <c:v>0.36144578313253012</c:v>
                </c:pt>
                <c:pt idx="3">
                  <c:v>9.6385542168674704E-2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5239360"/>
        <c:axId val="495239752"/>
      </c:barChart>
      <c:catAx>
        <c:axId val="49523936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239752"/>
        <c:crosses val="autoZero"/>
        <c:auto val="1"/>
        <c:lblAlgn val="ctr"/>
        <c:lblOffset val="100"/>
        <c:noMultiLvlLbl val="0"/>
      </c:catAx>
      <c:valAx>
        <c:axId val="495239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239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8886575978169894"/>
          <c:y val="0.16724771158074797"/>
          <c:w val="0.41924990461453476"/>
          <c:h val="5.2854864056206478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2018 Data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0.2003239963905043"/>
                  <c:y val="9.162729658792644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7580198061234822E-2"/>
                  <c:y val="-0.1071808260809504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779379594433543"/>
                      <c:h val="0.17649122807017545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23745396146407638"/>
                  <c:y val="-4.72406409725100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931415503560645"/>
                      <c:h val="0.20257466500897911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6.865879289711678E-2"/>
                  <c:y val="0.1478972233733941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VIR!$E$13:$E$16</c:f>
              <c:strCache>
                <c:ptCount val="4"/>
                <c:pt idx="0">
                  <c:v>Has integrated IR</c:v>
                </c:pt>
                <c:pt idx="1">
                  <c:v>No integrated IR</c:v>
                </c:pt>
                <c:pt idx="2">
                  <c:v>Applying for integrated IR</c:v>
                </c:pt>
                <c:pt idx="3">
                  <c:v>Not Sure</c:v>
                </c:pt>
              </c:strCache>
            </c:strRef>
          </c:cat>
          <c:val>
            <c:numRef>
              <c:f>VIR!$E$4:$E$7</c:f>
              <c:numCache>
                <c:formatCode>0%</c:formatCode>
                <c:ptCount val="4"/>
                <c:pt idx="0">
                  <c:v>0.39759036144578314</c:v>
                </c:pt>
                <c:pt idx="1">
                  <c:v>0.14457831325301204</c:v>
                </c:pt>
                <c:pt idx="2">
                  <c:v>0.36144578313253012</c:v>
                </c:pt>
                <c:pt idx="3">
                  <c:v>9.6385542168674704E-2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2018 Data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0.1757371143109944"/>
                  <c:y val="0.172943192730427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1080920761290752E-3"/>
                  <c:y val="-0.162005646787879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7777840760739608E-2"/>
                  <c:y val="-7.20414727291646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140921043842009"/>
                      <c:h val="0.28054894213790177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12045350260589874"/>
                  <c:y val="0.1759673947803111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VIR!$B$53:$B$56</c:f>
              <c:strCache>
                <c:ptCount val="4"/>
                <c:pt idx="0">
                  <c:v>Has Independent IR</c:v>
                </c:pt>
                <c:pt idx="1">
                  <c:v>No Independent IR</c:v>
                </c:pt>
                <c:pt idx="2">
                  <c:v>Applying for Independent IR</c:v>
                </c:pt>
                <c:pt idx="3">
                  <c:v>Not Sure</c:v>
                </c:pt>
              </c:strCache>
            </c:strRef>
          </c:cat>
          <c:val>
            <c:numRef>
              <c:f>VIR!$C$53:$C$56</c:f>
              <c:numCache>
                <c:formatCode>0%</c:formatCode>
                <c:ptCount val="4"/>
                <c:pt idx="0">
                  <c:v>0.27710843373493976</c:v>
                </c:pt>
                <c:pt idx="1">
                  <c:v>0.44578313253012047</c:v>
                </c:pt>
                <c:pt idx="2">
                  <c:v>3.614457831325301E-2</c:v>
                </c:pt>
                <c:pt idx="3">
                  <c:v>0.24096385542168675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Trend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VIR!$C$3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VIR!$B$59:$B$62</c:f>
              <c:strCache>
                <c:ptCount val="4"/>
                <c:pt idx="0">
                  <c:v>Has Independent IR</c:v>
                </c:pt>
                <c:pt idx="1">
                  <c:v>No Independent IR</c:v>
                </c:pt>
                <c:pt idx="2">
                  <c:v>Applying for Independent IR</c:v>
                </c:pt>
                <c:pt idx="3">
                  <c:v>Not Sure</c:v>
                </c:pt>
              </c:strCache>
            </c:strRef>
          </c:cat>
          <c:val>
            <c:numRef>
              <c:f>VIR!$C$59:$C$62</c:f>
              <c:numCache>
                <c:formatCode>0%</c:formatCode>
                <c:ptCount val="4"/>
                <c:pt idx="0">
                  <c:v>0</c:v>
                </c:pt>
                <c:pt idx="1">
                  <c:v>0.45100000000000001</c:v>
                </c:pt>
                <c:pt idx="2">
                  <c:v>0.54899999999999993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VIR!$D$3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VIR!$B$59:$B$62</c:f>
              <c:strCache>
                <c:ptCount val="4"/>
                <c:pt idx="0">
                  <c:v>Has Independent IR</c:v>
                </c:pt>
                <c:pt idx="1">
                  <c:v>No Independent IR</c:v>
                </c:pt>
                <c:pt idx="2">
                  <c:v>Applying for Independent IR</c:v>
                </c:pt>
                <c:pt idx="3">
                  <c:v>Not Sure</c:v>
                </c:pt>
              </c:strCache>
            </c:strRef>
          </c:cat>
          <c:val>
            <c:numRef>
              <c:f>VIR!$D$59:$D$62</c:f>
              <c:numCache>
                <c:formatCode>0%</c:formatCode>
                <c:ptCount val="4"/>
                <c:pt idx="0">
                  <c:v>0.42699999999999999</c:v>
                </c:pt>
                <c:pt idx="1">
                  <c:v>0.34699999999999998</c:v>
                </c:pt>
                <c:pt idx="2">
                  <c:v>0.22699999999999998</c:v>
                </c:pt>
                <c:pt idx="3">
                  <c:v>-1.0000000000000009E-3</c:v>
                </c:pt>
              </c:numCache>
            </c:numRef>
          </c:val>
        </c:ser>
        <c:ser>
          <c:idx val="2"/>
          <c:order val="2"/>
          <c:tx>
            <c:strRef>
              <c:f>VIR!$E$3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VIR!$B$59:$B$62</c:f>
              <c:strCache>
                <c:ptCount val="4"/>
                <c:pt idx="0">
                  <c:v>Has Independent IR</c:v>
                </c:pt>
                <c:pt idx="1">
                  <c:v>No Independent IR</c:v>
                </c:pt>
                <c:pt idx="2">
                  <c:v>Applying for Independent IR</c:v>
                </c:pt>
                <c:pt idx="3">
                  <c:v>Not Sure</c:v>
                </c:pt>
              </c:strCache>
            </c:strRef>
          </c:cat>
          <c:val>
            <c:numRef>
              <c:f>VIR!$E$59:$E$62</c:f>
              <c:numCache>
                <c:formatCode>0%</c:formatCode>
                <c:ptCount val="4"/>
                <c:pt idx="0">
                  <c:v>0.27710843373493976</c:v>
                </c:pt>
                <c:pt idx="1">
                  <c:v>0.44578313253012047</c:v>
                </c:pt>
                <c:pt idx="2">
                  <c:v>3.614457831325301E-2</c:v>
                </c:pt>
                <c:pt idx="3">
                  <c:v>0.24096385542168675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5241320"/>
        <c:axId val="495241712"/>
      </c:barChart>
      <c:catAx>
        <c:axId val="49524132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241712"/>
        <c:crosses val="autoZero"/>
        <c:auto val="1"/>
        <c:lblAlgn val="ctr"/>
        <c:lblOffset val="100"/>
        <c:noMultiLvlLbl val="0"/>
      </c:catAx>
      <c:valAx>
        <c:axId val="495241712"/>
        <c:scaling>
          <c:orientation val="minMax"/>
          <c:max val="0.70000000000000007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241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3457879407765196"/>
          <c:y val="0.1484550025599517"/>
          <c:w val="0.41924990461453476"/>
          <c:h val="5.2854864056206478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3"/>
              <c:layout>
                <c:manualLayout>
                  <c:x val="1.2376238829835389E-3"/>
                  <c:y val="8.1746207004186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VIR!$B$103:$E$106</c:f>
              <c:strCache>
                <c:ptCount val="4"/>
                <c:pt idx="0">
                  <c:v>Insufficient positions to meet demand</c:v>
                </c:pt>
                <c:pt idx="1">
                  <c:v>Programs will favor ESIR residents over independent applicants</c:v>
                </c:pt>
                <c:pt idx="2">
                  <c:v>Employers will favor integrated IR over independent IR</c:v>
                </c:pt>
                <c:pt idx="3">
                  <c:v>Longer training</c:v>
                </c:pt>
              </c:strCache>
            </c:strRef>
          </c:cat>
          <c:val>
            <c:numRef>
              <c:f>VIR!$G$94:$G$97</c:f>
              <c:numCache>
                <c:formatCode>0%</c:formatCode>
                <c:ptCount val="4"/>
                <c:pt idx="0">
                  <c:v>0.41269841269841268</c:v>
                </c:pt>
                <c:pt idx="1">
                  <c:v>0.26984126984126983</c:v>
                </c:pt>
                <c:pt idx="2">
                  <c:v>0.11904761904761904</c:v>
                </c:pt>
                <c:pt idx="3">
                  <c:v>2.3809523809523808E-2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5242496"/>
        <c:axId val="495808024"/>
      </c:barChart>
      <c:catAx>
        <c:axId val="495242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808024"/>
        <c:crosses val="autoZero"/>
        <c:auto val="1"/>
        <c:lblAlgn val="ctr"/>
        <c:lblOffset val="100"/>
        <c:noMultiLvlLbl val="0"/>
      </c:catAx>
      <c:valAx>
        <c:axId val="495808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242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2018 Data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0.18681237379663079"/>
                  <c:y val="-5.574100358012824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5973236291567711"/>
                  <c:y val="-8.963723023390622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1255599281976628E-3"/>
                  <c:y val="2.118046905218800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805438683285031"/>
                      <c:h val="0.13590788628836178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12045350260589874"/>
                  <c:y val="0.1759673947803111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VIR!$B$36:$B$39</c:f>
              <c:strCache>
                <c:ptCount val="4"/>
                <c:pt idx="0">
                  <c:v>Has ESIR</c:v>
                </c:pt>
                <c:pt idx="1">
                  <c:v>No ESIR</c:v>
                </c:pt>
                <c:pt idx="2">
                  <c:v>Applying for ESIR</c:v>
                </c:pt>
                <c:pt idx="3">
                  <c:v>Not Sure</c:v>
                </c:pt>
              </c:strCache>
            </c:strRef>
          </c:cat>
          <c:val>
            <c:numRef>
              <c:f>VIR!$C$36:$C$39</c:f>
              <c:numCache>
                <c:formatCode>0%</c:formatCode>
                <c:ptCount val="4"/>
                <c:pt idx="0">
                  <c:v>0.55421686746987953</c:v>
                </c:pt>
                <c:pt idx="1">
                  <c:v>0.24096385542168675</c:v>
                </c:pt>
                <c:pt idx="2">
                  <c:v>3.614457831325301E-2</c:v>
                </c:pt>
                <c:pt idx="3">
                  <c:v>0.16867469879518071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Trend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VIR!$C$3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VIR!$B$30:$B$33</c:f>
              <c:strCache>
                <c:ptCount val="4"/>
                <c:pt idx="0">
                  <c:v>Has ESIR</c:v>
                </c:pt>
                <c:pt idx="1">
                  <c:v>No ESIR</c:v>
                </c:pt>
                <c:pt idx="2">
                  <c:v>Applying for ESIR</c:v>
                </c:pt>
                <c:pt idx="3">
                  <c:v>Not Sure</c:v>
                </c:pt>
              </c:strCache>
            </c:strRef>
          </c:cat>
          <c:val>
            <c:numRef>
              <c:f>VIR!$C$30:$C$33</c:f>
              <c:numCache>
                <c:formatCode>0%</c:formatCode>
                <c:ptCount val="4"/>
                <c:pt idx="0">
                  <c:v>0</c:v>
                </c:pt>
                <c:pt idx="1">
                  <c:v>0.29299999999999998</c:v>
                </c:pt>
                <c:pt idx="2">
                  <c:v>0.35799999999999998</c:v>
                </c:pt>
                <c:pt idx="3">
                  <c:v>0.34900000000000003</c:v>
                </c:pt>
              </c:numCache>
            </c:numRef>
          </c:val>
        </c:ser>
        <c:ser>
          <c:idx val="1"/>
          <c:order val="1"/>
          <c:tx>
            <c:strRef>
              <c:f>VIR!$D$3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VIR!$B$30:$B$33</c:f>
              <c:strCache>
                <c:ptCount val="4"/>
                <c:pt idx="0">
                  <c:v>Has ESIR</c:v>
                </c:pt>
                <c:pt idx="1">
                  <c:v>No ESIR</c:v>
                </c:pt>
                <c:pt idx="2">
                  <c:v>Applying for ESIR</c:v>
                </c:pt>
                <c:pt idx="3">
                  <c:v>Not Sure</c:v>
                </c:pt>
              </c:strCache>
            </c:strRef>
          </c:cat>
          <c:val>
            <c:numRef>
              <c:f>VIR!$D$30:$D$33</c:f>
              <c:numCache>
                <c:formatCode>0%</c:formatCode>
                <c:ptCount val="4"/>
                <c:pt idx="0">
                  <c:v>0.51400000000000001</c:v>
                </c:pt>
                <c:pt idx="1">
                  <c:v>0.17599999999999999</c:v>
                </c:pt>
                <c:pt idx="2">
                  <c:v>0.126</c:v>
                </c:pt>
                <c:pt idx="3">
                  <c:v>0.18399999999999994</c:v>
                </c:pt>
              </c:numCache>
            </c:numRef>
          </c:val>
        </c:ser>
        <c:ser>
          <c:idx val="2"/>
          <c:order val="2"/>
          <c:tx>
            <c:strRef>
              <c:f>VIR!$E$3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VIR!$B$30:$B$33</c:f>
              <c:strCache>
                <c:ptCount val="4"/>
                <c:pt idx="0">
                  <c:v>Has ESIR</c:v>
                </c:pt>
                <c:pt idx="1">
                  <c:v>No ESIR</c:v>
                </c:pt>
                <c:pt idx="2">
                  <c:v>Applying for ESIR</c:v>
                </c:pt>
                <c:pt idx="3">
                  <c:v>Not Sure</c:v>
                </c:pt>
              </c:strCache>
            </c:strRef>
          </c:cat>
          <c:val>
            <c:numRef>
              <c:f>VIR!$E$30:$E$33</c:f>
              <c:numCache>
                <c:formatCode>0%</c:formatCode>
                <c:ptCount val="4"/>
                <c:pt idx="0">
                  <c:v>0.55421686746987953</c:v>
                </c:pt>
                <c:pt idx="1">
                  <c:v>0.24096385542168675</c:v>
                </c:pt>
                <c:pt idx="2">
                  <c:v>3.614457831325301E-2</c:v>
                </c:pt>
                <c:pt idx="3">
                  <c:v>0.16867469879518071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5809200"/>
        <c:axId val="495809592"/>
      </c:barChart>
      <c:catAx>
        <c:axId val="495809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809592"/>
        <c:crosses val="autoZero"/>
        <c:auto val="1"/>
        <c:lblAlgn val="ctr"/>
        <c:lblOffset val="100"/>
        <c:noMultiLvlLbl val="0"/>
      </c:catAx>
      <c:valAx>
        <c:axId val="495809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809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8886575978169894"/>
          <c:y val="0.16724771158074797"/>
          <c:w val="0.41924990461453476"/>
          <c:h val="5.2854864056206478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0.12274851694693592"/>
                  <c:y val="0.1360741412182697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More Spots Than Residents</a:t>
                    </a:r>
                    <a:r>
                      <a:rPr lang="en-US" baseline="0" dirty="0"/>
                      <a:t>
</a:t>
                    </a:r>
                    <a:fld id="{006EFE87-CA30-4B4D-B961-1696266D78B9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18981883511020711"/>
                  <c:y val="-0.1391188123035959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Perfect Match</a:t>
                    </a:r>
                    <a:r>
                      <a:rPr lang="en-US" baseline="0" dirty="0"/>
                      <a:t>
</a:t>
                    </a:r>
                    <a:fld id="{5D78D0D4-6769-4FC9-8843-38F419119957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5991246661355726"/>
                  <c:y val="-9.262684652220015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More Residents</a:t>
                    </a:r>
                    <a:r>
                      <a:rPr lang="en-US" baseline="0" dirty="0" smtClean="0"/>
                      <a:t> Than Spots</a:t>
                    </a:r>
                    <a:r>
                      <a:rPr lang="en-US" baseline="0" dirty="0"/>
                      <a:t>
</a:t>
                    </a:r>
                    <a:fld id="{770665F2-8ED6-4E93-A55C-FBBC5190ED56}" type="VALUE">
                      <a:rPr lang="en-US" baseline="0" dirty="0"/>
                      <a:pPr>
                        <a:defRPr sz="1200"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94090057827486"/>
                      <c:h val="0.18538947497200106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2045350260589874"/>
                  <c:y val="0.1759673947803111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Not Sure</a:t>
                    </a:r>
                    <a:r>
                      <a:rPr lang="en-US" baseline="0" dirty="0"/>
                      <a:t>
</a:t>
                    </a:r>
                    <a:fld id="{72BDD013-FE92-4895-9BCC-165E3D05F414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VIR!$B$78:$B$81</c:f>
              <c:strCache>
                <c:ptCount val="4"/>
                <c:pt idx="0">
                  <c:v>More ESIR spots than interested residents.</c:v>
                </c:pt>
                <c:pt idx="1">
                  <c:v>Equal number of spots and interested residents.</c:v>
                </c:pt>
                <c:pt idx="2">
                  <c:v>More interested residents than ESIR spots.</c:v>
                </c:pt>
                <c:pt idx="3">
                  <c:v>Not sure.</c:v>
                </c:pt>
              </c:strCache>
            </c:strRef>
          </c:cat>
          <c:val>
            <c:numRef>
              <c:f>VIR!$G$71:$G$74</c:f>
              <c:numCache>
                <c:formatCode>0%</c:formatCode>
                <c:ptCount val="4"/>
                <c:pt idx="0">
                  <c:v>0.10869565217391304</c:v>
                </c:pt>
                <c:pt idx="1">
                  <c:v>0.45652173913043476</c:v>
                </c:pt>
                <c:pt idx="2">
                  <c:v>0.2608695652173913</c:v>
                </c:pt>
                <c:pt idx="3">
                  <c:v>0.17391304347826086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600"/>
            </a:pPr>
            <a:r>
              <a:rPr lang="en-US" sz="3600" dirty="0"/>
              <a:t>Region</a:t>
            </a:r>
          </a:p>
        </c:rich>
      </c:tx>
      <c:layout>
        <c:manualLayout>
          <c:xMode val="edge"/>
          <c:yMode val="edge"/>
          <c:x val="0.38777367530072998"/>
          <c:y val="5.6098441722222201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120473075190201"/>
          <c:y val="0.15685919401557699"/>
          <c:w val="0.79381001801746198"/>
          <c:h val="0.86220704516395696"/>
        </c:manualLayout>
      </c:layout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VIR!$C$3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VIR!$B$128:$B$132</c:f>
              <c:strCache>
                <c:ptCount val="5"/>
                <c:pt idx="0">
                  <c:v>Call Pool</c:v>
                </c:pt>
                <c:pt idx="1">
                  <c:v>DR Training for IR</c:v>
                </c:pt>
                <c:pt idx="2">
                  <c:v>IR Training for DR</c:v>
                </c:pt>
                <c:pt idx="3">
                  <c:v>Recruiting and The Match (new this year)</c:v>
                </c:pt>
                <c:pt idx="4">
                  <c:v>IRs Will Switch to DR        (new this year)</c:v>
                </c:pt>
              </c:strCache>
            </c:strRef>
          </c:cat>
          <c:val>
            <c:numRef>
              <c:f>VIR!$C$128:$C$130</c:f>
              <c:numCache>
                <c:formatCode>0%</c:formatCode>
                <c:ptCount val="3"/>
                <c:pt idx="0">
                  <c:v>0.39</c:v>
                </c:pt>
                <c:pt idx="1">
                  <c:v>0.49</c:v>
                </c:pt>
                <c:pt idx="2">
                  <c:v>0.4</c:v>
                </c:pt>
              </c:numCache>
            </c:numRef>
          </c:val>
        </c:ser>
        <c:ser>
          <c:idx val="1"/>
          <c:order val="1"/>
          <c:tx>
            <c:strRef>
              <c:f>VIR!$D$3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VIR!$B$128:$B$132</c:f>
              <c:strCache>
                <c:ptCount val="5"/>
                <c:pt idx="0">
                  <c:v>Call Pool</c:v>
                </c:pt>
                <c:pt idx="1">
                  <c:v>DR Training for IR</c:v>
                </c:pt>
                <c:pt idx="2">
                  <c:v>IR Training for DR</c:v>
                </c:pt>
                <c:pt idx="3">
                  <c:v>Recruiting and The Match (new this year)</c:v>
                </c:pt>
                <c:pt idx="4">
                  <c:v>IRs Will Switch to DR        (new this year)</c:v>
                </c:pt>
              </c:strCache>
            </c:strRef>
          </c:cat>
          <c:val>
            <c:numRef>
              <c:f>VIR!$D$128:$D$130</c:f>
              <c:numCache>
                <c:formatCode>0%</c:formatCode>
                <c:ptCount val="3"/>
                <c:pt idx="0">
                  <c:v>0.59</c:v>
                </c:pt>
                <c:pt idx="1">
                  <c:v>0.65</c:v>
                </c:pt>
                <c:pt idx="2">
                  <c:v>0.43</c:v>
                </c:pt>
              </c:numCache>
            </c:numRef>
          </c:val>
        </c:ser>
        <c:ser>
          <c:idx val="2"/>
          <c:order val="2"/>
          <c:tx>
            <c:strRef>
              <c:f>VIR!$E$3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VIR!$B$128:$B$132</c:f>
              <c:strCache>
                <c:ptCount val="5"/>
                <c:pt idx="0">
                  <c:v>Call Pool</c:v>
                </c:pt>
                <c:pt idx="1">
                  <c:v>DR Training for IR</c:v>
                </c:pt>
                <c:pt idx="2">
                  <c:v>IR Training for DR</c:v>
                </c:pt>
                <c:pt idx="3">
                  <c:v>Recruiting and The Match (new this year)</c:v>
                </c:pt>
                <c:pt idx="4">
                  <c:v>IRs Will Switch to DR        (new this year)</c:v>
                </c:pt>
              </c:strCache>
            </c:strRef>
          </c:cat>
          <c:val>
            <c:numRef>
              <c:f>VIR!$E$128:$E$132</c:f>
              <c:numCache>
                <c:formatCode>0%</c:formatCode>
                <c:ptCount val="5"/>
                <c:pt idx="0">
                  <c:v>0.50793650793650791</c:v>
                </c:pt>
                <c:pt idx="1">
                  <c:v>0.49206349206349204</c:v>
                </c:pt>
                <c:pt idx="2">
                  <c:v>0.38095238095238093</c:v>
                </c:pt>
                <c:pt idx="3">
                  <c:v>0.42857142857142855</c:v>
                </c:pt>
                <c:pt idx="4">
                  <c:v>0.34126984126984128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5913256"/>
        <c:axId val="495913648"/>
      </c:barChart>
      <c:catAx>
        <c:axId val="495913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913648"/>
        <c:crosses val="autoZero"/>
        <c:auto val="1"/>
        <c:lblAlgn val="ctr"/>
        <c:lblOffset val="100"/>
        <c:noMultiLvlLbl val="0"/>
      </c:catAx>
      <c:valAx>
        <c:axId val="495913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913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8886575978169894"/>
          <c:y val="0.16724771158074797"/>
          <c:w val="0.41924990461453476"/>
          <c:h val="5.2854864056206478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'Resd Benifits'!$C$2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'Resd Benifits'!$B$3:$B$10</c:f>
              <c:strCache>
                <c:ptCount val="8"/>
                <c:pt idx="0">
                  <c:v>Time off for conferences</c:v>
                </c:pt>
                <c:pt idx="1">
                  <c:v>Conference registration fees</c:v>
                </c:pt>
                <c:pt idx="2">
                  <c:v>Stipend to travel to conferences</c:v>
                </c:pt>
                <c:pt idx="3">
                  <c:v>Book fund</c:v>
                </c:pt>
                <c:pt idx="4">
                  <c:v>Lead aprons</c:v>
                </c:pt>
                <c:pt idx="5">
                  <c:v>Lead glasses</c:v>
                </c:pt>
                <c:pt idx="6">
                  <c:v>Catered lunch</c:v>
                </c:pt>
                <c:pt idx="7">
                  <c:v>Call food stipend</c:v>
                </c:pt>
              </c:strCache>
            </c:strRef>
          </c:cat>
          <c:val>
            <c:numRef>
              <c:f>'Resd Benifits'!$C$3:$C$10</c:f>
              <c:numCache>
                <c:formatCode>0%</c:formatCode>
                <c:ptCount val="8"/>
                <c:pt idx="0">
                  <c:v>0.71</c:v>
                </c:pt>
                <c:pt idx="1">
                  <c:v>0.67</c:v>
                </c:pt>
                <c:pt idx="2">
                  <c:v>0.76</c:v>
                </c:pt>
                <c:pt idx="3">
                  <c:v>0.86</c:v>
                </c:pt>
                <c:pt idx="4">
                  <c:v>0.43</c:v>
                </c:pt>
              </c:numCache>
            </c:numRef>
          </c:val>
        </c:ser>
        <c:ser>
          <c:idx val="1"/>
          <c:order val="1"/>
          <c:tx>
            <c:strRef>
              <c:f>'Resd Benifits'!$D$2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'Resd Benifits'!$B$3:$B$10</c:f>
              <c:strCache>
                <c:ptCount val="8"/>
                <c:pt idx="0">
                  <c:v>Time off for conferences</c:v>
                </c:pt>
                <c:pt idx="1">
                  <c:v>Conference registration fees</c:v>
                </c:pt>
                <c:pt idx="2">
                  <c:v>Stipend to travel to conferences</c:v>
                </c:pt>
                <c:pt idx="3">
                  <c:v>Book fund</c:v>
                </c:pt>
                <c:pt idx="4">
                  <c:v>Lead aprons</c:v>
                </c:pt>
                <c:pt idx="5">
                  <c:v>Lead glasses</c:v>
                </c:pt>
                <c:pt idx="6">
                  <c:v>Catered lunch</c:v>
                </c:pt>
                <c:pt idx="7">
                  <c:v>Call food stipend</c:v>
                </c:pt>
              </c:strCache>
            </c:strRef>
          </c:cat>
          <c:val>
            <c:numRef>
              <c:f>'Resd Benifits'!$D$3:$D$10</c:f>
              <c:numCache>
                <c:formatCode>0%</c:formatCode>
                <c:ptCount val="8"/>
                <c:pt idx="0">
                  <c:v>0.77</c:v>
                </c:pt>
                <c:pt idx="1">
                  <c:v>0.76</c:v>
                </c:pt>
                <c:pt idx="2">
                  <c:v>0.82</c:v>
                </c:pt>
                <c:pt idx="3">
                  <c:v>0.89</c:v>
                </c:pt>
                <c:pt idx="4">
                  <c:v>0.41</c:v>
                </c:pt>
              </c:numCache>
            </c:numRef>
          </c:val>
        </c:ser>
        <c:ser>
          <c:idx val="2"/>
          <c:order val="2"/>
          <c:tx>
            <c:strRef>
              <c:f>'Resd Benifits'!$E$2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'Resd Benifits'!$B$3:$B$10</c:f>
              <c:strCache>
                <c:ptCount val="8"/>
                <c:pt idx="0">
                  <c:v>Time off for conferences</c:v>
                </c:pt>
                <c:pt idx="1">
                  <c:v>Conference registration fees</c:v>
                </c:pt>
                <c:pt idx="2">
                  <c:v>Stipend to travel to conferences</c:v>
                </c:pt>
                <c:pt idx="3">
                  <c:v>Book fund</c:v>
                </c:pt>
                <c:pt idx="4">
                  <c:v>Lead aprons</c:v>
                </c:pt>
                <c:pt idx="5">
                  <c:v>Lead glasses</c:v>
                </c:pt>
                <c:pt idx="6">
                  <c:v>Catered lunch</c:v>
                </c:pt>
                <c:pt idx="7">
                  <c:v>Call food stipend</c:v>
                </c:pt>
              </c:strCache>
            </c:strRef>
          </c:cat>
          <c:val>
            <c:numRef>
              <c:f>'Resd Benifits'!$E$3:$E$10</c:f>
              <c:numCache>
                <c:formatCode>0%</c:formatCode>
                <c:ptCount val="8"/>
                <c:pt idx="0">
                  <c:v>0.67</c:v>
                </c:pt>
                <c:pt idx="1">
                  <c:v>0.71</c:v>
                </c:pt>
                <c:pt idx="2">
                  <c:v>0.73</c:v>
                </c:pt>
                <c:pt idx="3">
                  <c:v>0.78</c:v>
                </c:pt>
                <c:pt idx="4">
                  <c:v>0.33</c:v>
                </c:pt>
              </c:numCache>
            </c:numRef>
          </c:val>
        </c:ser>
        <c:ser>
          <c:idx val="3"/>
          <c:order val="3"/>
          <c:tx>
            <c:strRef>
              <c:f>'Resd Benifits'!$F$2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'Resd Benifits'!$B$3:$B$10</c:f>
              <c:strCache>
                <c:ptCount val="8"/>
                <c:pt idx="0">
                  <c:v>Time off for conferences</c:v>
                </c:pt>
                <c:pt idx="1">
                  <c:v>Conference registration fees</c:v>
                </c:pt>
                <c:pt idx="2">
                  <c:v>Stipend to travel to conferences</c:v>
                </c:pt>
                <c:pt idx="3">
                  <c:v>Book fund</c:v>
                </c:pt>
                <c:pt idx="4">
                  <c:v>Lead aprons</c:v>
                </c:pt>
                <c:pt idx="5">
                  <c:v>Lead glasses</c:v>
                </c:pt>
                <c:pt idx="6">
                  <c:v>Catered lunch</c:v>
                </c:pt>
                <c:pt idx="7">
                  <c:v>Call food stipend</c:v>
                </c:pt>
              </c:strCache>
            </c:strRef>
          </c:cat>
          <c:val>
            <c:numRef>
              <c:f>'Resd Benifits'!$F$3:$F$10</c:f>
              <c:numCache>
                <c:formatCode>0%</c:formatCode>
                <c:ptCount val="8"/>
                <c:pt idx="0">
                  <c:v>0.7</c:v>
                </c:pt>
                <c:pt idx="1">
                  <c:v>0.78</c:v>
                </c:pt>
                <c:pt idx="2">
                  <c:v>0.8</c:v>
                </c:pt>
                <c:pt idx="3">
                  <c:v>0.79</c:v>
                </c:pt>
                <c:pt idx="4">
                  <c:v>0.31</c:v>
                </c:pt>
              </c:numCache>
            </c:numRef>
          </c:val>
        </c:ser>
        <c:ser>
          <c:idx val="4"/>
          <c:order val="4"/>
          <c:tx>
            <c:strRef>
              <c:f>'Resd Benifits'!$G$2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'Resd Benifits'!$B$3:$B$10</c:f>
              <c:strCache>
                <c:ptCount val="8"/>
                <c:pt idx="0">
                  <c:v>Time off for conferences</c:v>
                </c:pt>
                <c:pt idx="1">
                  <c:v>Conference registration fees</c:v>
                </c:pt>
                <c:pt idx="2">
                  <c:v>Stipend to travel to conferences</c:v>
                </c:pt>
                <c:pt idx="3">
                  <c:v>Book fund</c:v>
                </c:pt>
                <c:pt idx="4">
                  <c:v>Lead aprons</c:v>
                </c:pt>
                <c:pt idx="5">
                  <c:v>Lead glasses</c:v>
                </c:pt>
                <c:pt idx="6">
                  <c:v>Catered lunch</c:v>
                </c:pt>
                <c:pt idx="7">
                  <c:v>Call food stipend</c:v>
                </c:pt>
              </c:strCache>
            </c:strRef>
          </c:cat>
          <c:val>
            <c:numRef>
              <c:f>'Resd Benifits'!$G$3:$G$10</c:f>
              <c:numCache>
                <c:formatCode>0%</c:formatCode>
                <c:ptCount val="8"/>
                <c:pt idx="0">
                  <c:v>0.68</c:v>
                </c:pt>
                <c:pt idx="1">
                  <c:v>0.71</c:v>
                </c:pt>
                <c:pt idx="2">
                  <c:v>0.85</c:v>
                </c:pt>
                <c:pt idx="3">
                  <c:v>0.74</c:v>
                </c:pt>
                <c:pt idx="4">
                  <c:v>0.4</c:v>
                </c:pt>
              </c:numCache>
            </c:numRef>
          </c:val>
        </c:ser>
        <c:ser>
          <c:idx val="5"/>
          <c:order val="5"/>
          <c:tx>
            <c:strRef>
              <c:f>'Resd Benifits'!$H$2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'Resd Benifits'!$B$3:$B$10</c:f>
              <c:strCache>
                <c:ptCount val="8"/>
                <c:pt idx="0">
                  <c:v>Time off for conferences</c:v>
                </c:pt>
                <c:pt idx="1">
                  <c:v>Conference registration fees</c:v>
                </c:pt>
                <c:pt idx="2">
                  <c:v>Stipend to travel to conferences</c:v>
                </c:pt>
                <c:pt idx="3">
                  <c:v>Book fund</c:v>
                </c:pt>
                <c:pt idx="4">
                  <c:v>Lead aprons</c:v>
                </c:pt>
                <c:pt idx="5">
                  <c:v>Lead glasses</c:v>
                </c:pt>
                <c:pt idx="6">
                  <c:v>Catered lunch</c:v>
                </c:pt>
                <c:pt idx="7">
                  <c:v>Call food stipend</c:v>
                </c:pt>
              </c:strCache>
            </c:strRef>
          </c:cat>
          <c:val>
            <c:numRef>
              <c:f>'Resd Benifits'!$H$3:$H$10</c:f>
              <c:numCache>
                <c:formatCode>0%</c:formatCode>
                <c:ptCount val="8"/>
                <c:pt idx="0">
                  <c:v>0.76</c:v>
                </c:pt>
                <c:pt idx="1">
                  <c:v>0.7</c:v>
                </c:pt>
                <c:pt idx="2">
                  <c:v>0.87</c:v>
                </c:pt>
                <c:pt idx="3">
                  <c:v>0.76</c:v>
                </c:pt>
                <c:pt idx="4">
                  <c:v>0.42</c:v>
                </c:pt>
                <c:pt idx="5">
                  <c:v>0.23</c:v>
                </c:pt>
                <c:pt idx="6">
                  <c:v>0.2</c:v>
                </c:pt>
                <c:pt idx="7">
                  <c:v>0.7</c:v>
                </c:pt>
              </c:numCache>
            </c:numRef>
          </c:val>
        </c:ser>
        <c:ser>
          <c:idx val="6"/>
          <c:order val="6"/>
          <c:tx>
            <c:strRef>
              <c:f>'Resd Benifits'!$I$2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DDDF8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'Resd Benifits'!$B$3:$B$10</c:f>
              <c:strCache>
                <c:ptCount val="8"/>
                <c:pt idx="0">
                  <c:v>Time off for conferences</c:v>
                </c:pt>
                <c:pt idx="1">
                  <c:v>Conference registration fees</c:v>
                </c:pt>
                <c:pt idx="2">
                  <c:v>Stipend to travel to conferences</c:v>
                </c:pt>
                <c:pt idx="3">
                  <c:v>Book fund</c:v>
                </c:pt>
                <c:pt idx="4">
                  <c:v>Lead aprons</c:v>
                </c:pt>
                <c:pt idx="5">
                  <c:v>Lead glasses</c:v>
                </c:pt>
                <c:pt idx="6">
                  <c:v>Catered lunch</c:v>
                </c:pt>
                <c:pt idx="7">
                  <c:v>Call food stipend</c:v>
                </c:pt>
              </c:strCache>
            </c:strRef>
          </c:cat>
          <c:val>
            <c:numRef>
              <c:f>'Resd Benifits'!$I$3:$I$10</c:f>
              <c:numCache>
                <c:formatCode>0%</c:formatCode>
                <c:ptCount val="8"/>
                <c:pt idx="0">
                  <c:v>0.77108433734939763</c:v>
                </c:pt>
                <c:pt idx="1">
                  <c:v>0.73493975903614461</c:v>
                </c:pt>
                <c:pt idx="2">
                  <c:v>0.90361445783132532</c:v>
                </c:pt>
                <c:pt idx="3">
                  <c:v>0.83132530120481929</c:v>
                </c:pt>
                <c:pt idx="4">
                  <c:v>0.40963855421686746</c:v>
                </c:pt>
                <c:pt idx="5">
                  <c:v>0.26506024096385544</c:v>
                </c:pt>
                <c:pt idx="6">
                  <c:v>0.19277108433734941</c:v>
                </c:pt>
                <c:pt idx="7">
                  <c:v>0.6987951807228916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5914432"/>
        <c:axId val="495914824"/>
      </c:barChart>
      <c:catAx>
        <c:axId val="495914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914824"/>
        <c:crosses val="autoZero"/>
        <c:auto val="1"/>
        <c:lblAlgn val="ctr"/>
        <c:lblOffset val="100"/>
        <c:noMultiLvlLbl val="0"/>
      </c:catAx>
      <c:valAx>
        <c:axId val="495914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9144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'Resd Benifits'!$C$2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'Resd Benifits'!$B$3:$B$10</c:f>
              <c:strCache>
                <c:ptCount val="8"/>
                <c:pt idx="0">
                  <c:v>Time off for conferences</c:v>
                </c:pt>
                <c:pt idx="1">
                  <c:v>Conference registration fees</c:v>
                </c:pt>
                <c:pt idx="2">
                  <c:v>Stipend to travel to conferences</c:v>
                </c:pt>
                <c:pt idx="3">
                  <c:v>Book fund</c:v>
                </c:pt>
                <c:pt idx="4">
                  <c:v>Lead aprons</c:v>
                </c:pt>
                <c:pt idx="5">
                  <c:v>Lead glasses</c:v>
                </c:pt>
                <c:pt idx="6">
                  <c:v>Catered lunch</c:v>
                </c:pt>
                <c:pt idx="7">
                  <c:v>Call food stipend</c:v>
                </c:pt>
              </c:strCache>
            </c:strRef>
          </c:cat>
          <c:val>
            <c:numRef>
              <c:f>'Resd Benifits'!$C$3:$C$10</c:f>
              <c:numCache>
                <c:formatCode>0%</c:formatCode>
                <c:ptCount val="8"/>
                <c:pt idx="0">
                  <c:v>0.71</c:v>
                </c:pt>
                <c:pt idx="1">
                  <c:v>0.67</c:v>
                </c:pt>
                <c:pt idx="2">
                  <c:v>0.76</c:v>
                </c:pt>
                <c:pt idx="3">
                  <c:v>0.86</c:v>
                </c:pt>
                <c:pt idx="4">
                  <c:v>0.43</c:v>
                </c:pt>
              </c:numCache>
            </c:numRef>
          </c:val>
        </c:ser>
        <c:ser>
          <c:idx val="1"/>
          <c:order val="1"/>
          <c:tx>
            <c:strRef>
              <c:f>'Resd Benifits'!$D$2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'Resd Benifits'!$B$3:$B$10</c:f>
              <c:strCache>
                <c:ptCount val="8"/>
                <c:pt idx="0">
                  <c:v>Time off for conferences</c:v>
                </c:pt>
                <c:pt idx="1">
                  <c:v>Conference registration fees</c:v>
                </c:pt>
                <c:pt idx="2">
                  <c:v>Stipend to travel to conferences</c:v>
                </c:pt>
                <c:pt idx="3">
                  <c:v>Book fund</c:v>
                </c:pt>
                <c:pt idx="4">
                  <c:v>Lead aprons</c:v>
                </c:pt>
                <c:pt idx="5">
                  <c:v>Lead glasses</c:v>
                </c:pt>
                <c:pt idx="6">
                  <c:v>Catered lunch</c:v>
                </c:pt>
                <c:pt idx="7">
                  <c:v>Call food stipend</c:v>
                </c:pt>
              </c:strCache>
            </c:strRef>
          </c:cat>
          <c:val>
            <c:numRef>
              <c:f>'Resd Benifits'!$D$3:$D$10</c:f>
              <c:numCache>
                <c:formatCode>0%</c:formatCode>
                <c:ptCount val="8"/>
                <c:pt idx="0">
                  <c:v>0.77</c:v>
                </c:pt>
                <c:pt idx="1">
                  <c:v>0.76</c:v>
                </c:pt>
                <c:pt idx="2">
                  <c:v>0.82</c:v>
                </c:pt>
                <c:pt idx="3">
                  <c:v>0.89</c:v>
                </c:pt>
                <c:pt idx="4">
                  <c:v>0.41</c:v>
                </c:pt>
              </c:numCache>
            </c:numRef>
          </c:val>
        </c:ser>
        <c:ser>
          <c:idx val="2"/>
          <c:order val="2"/>
          <c:tx>
            <c:strRef>
              <c:f>'Resd Benifits'!$E$2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'Resd Benifits'!$B$3:$B$10</c:f>
              <c:strCache>
                <c:ptCount val="8"/>
                <c:pt idx="0">
                  <c:v>Time off for conferences</c:v>
                </c:pt>
                <c:pt idx="1">
                  <c:v>Conference registration fees</c:v>
                </c:pt>
                <c:pt idx="2">
                  <c:v>Stipend to travel to conferences</c:v>
                </c:pt>
                <c:pt idx="3">
                  <c:v>Book fund</c:v>
                </c:pt>
                <c:pt idx="4">
                  <c:v>Lead aprons</c:v>
                </c:pt>
                <c:pt idx="5">
                  <c:v>Lead glasses</c:v>
                </c:pt>
                <c:pt idx="6">
                  <c:v>Catered lunch</c:v>
                </c:pt>
                <c:pt idx="7">
                  <c:v>Call food stipend</c:v>
                </c:pt>
              </c:strCache>
            </c:strRef>
          </c:cat>
          <c:val>
            <c:numRef>
              <c:f>'Resd Benifits'!$E$3:$E$10</c:f>
              <c:numCache>
                <c:formatCode>0%</c:formatCode>
                <c:ptCount val="8"/>
                <c:pt idx="0">
                  <c:v>0.67</c:v>
                </c:pt>
                <c:pt idx="1">
                  <c:v>0.71</c:v>
                </c:pt>
                <c:pt idx="2">
                  <c:v>0.73</c:v>
                </c:pt>
                <c:pt idx="3">
                  <c:v>0.78</c:v>
                </c:pt>
                <c:pt idx="4">
                  <c:v>0.33</c:v>
                </c:pt>
              </c:numCache>
            </c:numRef>
          </c:val>
        </c:ser>
        <c:ser>
          <c:idx val="3"/>
          <c:order val="3"/>
          <c:tx>
            <c:strRef>
              <c:f>'Resd Benifits'!$F$2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'Resd Benifits'!$B$3:$B$10</c:f>
              <c:strCache>
                <c:ptCount val="8"/>
                <c:pt idx="0">
                  <c:v>Time off for conferences</c:v>
                </c:pt>
                <c:pt idx="1">
                  <c:v>Conference registration fees</c:v>
                </c:pt>
                <c:pt idx="2">
                  <c:v>Stipend to travel to conferences</c:v>
                </c:pt>
                <c:pt idx="3">
                  <c:v>Book fund</c:v>
                </c:pt>
                <c:pt idx="4">
                  <c:v>Lead aprons</c:v>
                </c:pt>
                <c:pt idx="5">
                  <c:v>Lead glasses</c:v>
                </c:pt>
                <c:pt idx="6">
                  <c:v>Catered lunch</c:v>
                </c:pt>
                <c:pt idx="7">
                  <c:v>Call food stipend</c:v>
                </c:pt>
              </c:strCache>
            </c:strRef>
          </c:cat>
          <c:val>
            <c:numRef>
              <c:f>'Resd Benifits'!$F$3:$F$10</c:f>
              <c:numCache>
                <c:formatCode>0%</c:formatCode>
                <c:ptCount val="8"/>
                <c:pt idx="0">
                  <c:v>0.7</c:v>
                </c:pt>
                <c:pt idx="1">
                  <c:v>0.78</c:v>
                </c:pt>
                <c:pt idx="2">
                  <c:v>0.8</c:v>
                </c:pt>
                <c:pt idx="3">
                  <c:v>0.79</c:v>
                </c:pt>
                <c:pt idx="4">
                  <c:v>0.31</c:v>
                </c:pt>
              </c:numCache>
            </c:numRef>
          </c:val>
        </c:ser>
        <c:ser>
          <c:idx val="4"/>
          <c:order val="4"/>
          <c:tx>
            <c:strRef>
              <c:f>'Resd Benifits'!$G$2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'Resd Benifits'!$B$3:$B$10</c:f>
              <c:strCache>
                <c:ptCount val="8"/>
                <c:pt idx="0">
                  <c:v>Time off for conferences</c:v>
                </c:pt>
                <c:pt idx="1">
                  <c:v>Conference registration fees</c:v>
                </c:pt>
                <c:pt idx="2">
                  <c:v>Stipend to travel to conferences</c:v>
                </c:pt>
                <c:pt idx="3">
                  <c:v>Book fund</c:v>
                </c:pt>
                <c:pt idx="4">
                  <c:v>Lead aprons</c:v>
                </c:pt>
                <c:pt idx="5">
                  <c:v>Lead glasses</c:v>
                </c:pt>
                <c:pt idx="6">
                  <c:v>Catered lunch</c:v>
                </c:pt>
                <c:pt idx="7">
                  <c:v>Call food stipend</c:v>
                </c:pt>
              </c:strCache>
            </c:strRef>
          </c:cat>
          <c:val>
            <c:numRef>
              <c:f>'Resd Benifits'!$G$3:$G$10</c:f>
              <c:numCache>
                <c:formatCode>0%</c:formatCode>
                <c:ptCount val="8"/>
                <c:pt idx="0">
                  <c:v>0.68</c:v>
                </c:pt>
                <c:pt idx="1">
                  <c:v>0.71</c:v>
                </c:pt>
                <c:pt idx="2">
                  <c:v>0.85</c:v>
                </c:pt>
                <c:pt idx="3">
                  <c:v>0.74</c:v>
                </c:pt>
                <c:pt idx="4">
                  <c:v>0.4</c:v>
                </c:pt>
              </c:numCache>
            </c:numRef>
          </c:val>
        </c:ser>
        <c:ser>
          <c:idx val="5"/>
          <c:order val="5"/>
          <c:tx>
            <c:strRef>
              <c:f>'Resd Benifits'!$H$2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'Resd Benifits'!$B$3:$B$10</c:f>
              <c:strCache>
                <c:ptCount val="8"/>
                <c:pt idx="0">
                  <c:v>Time off for conferences</c:v>
                </c:pt>
                <c:pt idx="1">
                  <c:v>Conference registration fees</c:v>
                </c:pt>
                <c:pt idx="2">
                  <c:v>Stipend to travel to conferences</c:v>
                </c:pt>
                <c:pt idx="3">
                  <c:v>Book fund</c:v>
                </c:pt>
                <c:pt idx="4">
                  <c:v>Lead aprons</c:v>
                </c:pt>
                <c:pt idx="5">
                  <c:v>Lead glasses</c:v>
                </c:pt>
                <c:pt idx="6">
                  <c:v>Catered lunch</c:v>
                </c:pt>
                <c:pt idx="7">
                  <c:v>Call food stipend</c:v>
                </c:pt>
              </c:strCache>
            </c:strRef>
          </c:cat>
          <c:val>
            <c:numRef>
              <c:f>'Resd Benifits'!$H$3:$H$10</c:f>
              <c:numCache>
                <c:formatCode>0%</c:formatCode>
                <c:ptCount val="8"/>
                <c:pt idx="0">
                  <c:v>0.76</c:v>
                </c:pt>
                <c:pt idx="1">
                  <c:v>0.7</c:v>
                </c:pt>
                <c:pt idx="2">
                  <c:v>0.87</c:v>
                </c:pt>
                <c:pt idx="3">
                  <c:v>0.76</c:v>
                </c:pt>
                <c:pt idx="4">
                  <c:v>0.42</c:v>
                </c:pt>
                <c:pt idx="5">
                  <c:v>0.23</c:v>
                </c:pt>
                <c:pt idx="6">
                  <c:v>0.2</c:v>
                </c:pt>
                <c:pt idx="7">
                  <c:v>0.7</c:v>
                </c:pt>
              </c:numCache>
            </c:numRef>
          </c:val>
        </c:ser>
        <c:ser>
          <c:idx val="6"/>
          <c:order val="6"/>
          <c:tx>
            <c:strRef>
              <c:f>'Resd Benifits'!$I$2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DDDF8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'Resd Benifits'!$B$3:$B$10</c:f>
              <c:strCache>
                <c:ptCount val="8"/>
                <c:pt idx="0">
                  <c:v>Time off for conferences</c:v>
                </c:pt>
                <c:pt idx="1">
                  <c:v>Conference registration fees</c:v>
                </c:pt>
                <c:pt idx="2">
                  <c:v>Stipend to travel to conferences</c:v>
                </c:pt>
                <c:pt idx="3">
                  <c:v>Book fund</c:v>
                </c:pt>
                <c:pt idx="4">
                  <c:v>Lead aprons</c:v>
                </c:pt>
                <c:pt idx="5">
                  <c:v>Lead glasses</c:v>
                </c:pt>
                <c:pt idx="6">
                  <c:v>Catered lunch</c:v>
                </c:pt>
                <c:pt idx="7">
                  <c:v>Call food stipend</c:v>
                </c:pt>
              </c:strCache>
            </c:strRef>
          </c:cat>
          <c:val>
            <c:numRef>
              <c:f>'Resd Benifits'!$I$3:$I$10</c:f>
              <c:numCache>
                <c:formatCode>0%</c:formatCode>
                <c:ptCount val="8"/>
                <c:pt idx="0">
                  <c:v>0.77108433734939763</c:v>
                </c:pt>
                <c:pt idx="1">
                  <c:v>0.73493975903614461</c:v>
                </c:pt>
                <c:pt idx="2">
                  <c:v>0.90361445783132532</c:v>
                </c:pt>
                <c:pt idx="3">
                  <c:v>0.83132530120481929</c:v>
                </c:pt>
                <c:pt idx="4">
                  <c:v>0.40963855421686746</c:v>
                </c:pt>
                <c:pt idx="5">
                  <c:v>0.26506024096385544</c:v>
                </c:pt>
                <c:pt idx="6">
                  <c:v>0.19277108433734941</c:v>
                </c:pt>
                <c:pt idx="7">
                  <c:v>0.6987951807228916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5915608"/>
        <c:axId val="495916000"/>
      </c:barChart>
      <c:catAx>
        <c:axId val="495915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916000"/>
        <c:crosses val="autoZero"/>
        <c:auto val="1"/>
        <c:lblAlgn val="ctr"/>
        <c:lblOffset val="100"/>
        <c:noMultiLvlLbl val="0"/>
      </c:catAx>
      <c:valAx>
        <c:axId val="495916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9156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'Resd Benifits'!$C$2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'Resd Benifits'!$B$11:$B$17</c:f>
              <c:strCache>
                <c:ptCount val="7"/>
                <c:pt idx="0">
                  <c:v>Review course tuition/stipend</c:v>
                </c:pt>
                <c:pt idx="1">
                  <c:v>STAT Dx</c:v>
                </c:pt>
                <c:pt idx="2">
                  <c:v>RAD Primer</c:v>
                </c:pt>
                <c:pt idx="3">
                  <c:v>Qevlar</c:v>
                </c:pt>
                <c:pt idx="4">
                  <c:v>E-Anatomy</c:v>
                </c:pt>
                <c:pt idx="5">
                  <c:v>Electronic devices for education</c:v>
                </c:pt>
                <c:pt idx="6">
                  <c:v>Sponsored social events</c:v>
                </c:pt>
              </c:strCache>
            </c:strRef>
          </c:cat>
          <c:val>
            <c:numRef>
              <c:f>'Resd Benifits'!$C$11:$C$17</c:f>
              <c:numCache>
                <c:formatCode>0%</c:formatCode>
                <c:ptCount val="7"/>
                <c:pt idx="0">
                  <c:v>0.47</c:v>
                </c:pt>
                <c:pt idx="1">
                  <c:v>0.93</c:v>
                </c:pt>
                <c:pt idx="2">
                  <c:v>0.34</c:v>
                </c:pt>
                <c:pt idx="4">
                  <c:v>0.17</c:v>
                </c:pt>
              </c:numCache>
            </c:numRef>
          </c:val>
        </c:ser>
        <c:ser>
          <c:idx val="1"/>
          <c:order val="1"/>
          <c:tx>
            <c:strRef>
              <c:f>'Resd Benifits'!$D$2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'Resd Benifits'!$B$11:$B$17</c:f>
              <c:strCache>
                <c:ptCount val="7"/>
                <c:pt idx="0">
                  <c:v>Review course tuition/stipend</c:v>
                </c:pt>
                <c:pt idx="1">
                  <c:v>STAT Dx</c:v>
                </c:pt>
                <c:pt idx="2">
                  <c:v>RAD Primer</c:v>
                </c:pt>
                <c:pt idx="3">
                  <c:v>Qevlar</c:v>
                </c:pt>
                <c:pt idx="4">
                  <c:v>E-Anatomy</c:v>
                </c:pt>
                <c:pt idx="5">
                  <c:v>Electronic devices for education</c:v>
                </c:pt>
                <c:pt idx="6">
                  <c:v>Sponsored social events</c:v>
                </c:pt>
              </c:strCache>
            </c:strRef>
          </c:cat>
          <c:val>
            <c:numRef>
              <c:f>'Resd Benifits'!$D$11:$D$17</c:f>
              <c:numCache>
                <c:formatCode>0%</c:formatCode>
                <c:ptCount val="7"/>
                <c:pt idx="0">
                  <c:v>0.49</c:v>
                </c:pt>
                <c:pt idx="1">
                  <c:v>0.95</c:v>
                </c:pt>
                <c:pt idx="2">
                  <c:v>0.56000000000000005</c:v>
                </c:pt>
                <c:pt idx="4">
                  <c:v>0.26</c:v>
                </c:pt>
                <c:pt idx="5">
                  <c:v>0.27</c:v>
                </c:pt>
              </c:numCache>
            </c:numRef>
          </c:val>
        </c:ser>
        <c:ser>
          <c:idx val="2"/>
          <c:order val="2"/>
          <c:tx>
            <c:strRef>
              <c:f>'Resd Benifits'!$E$2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'Resd Benifits'!$B$11:$B$17</c:f>
              <c:strCache>
                <c:ptCount val="7"/>
                <c:pt idx="0">
                  <c:v>Review course tuition/stipend</c:v>
                </c:pt>
                <c:pt idx="1">
                  <c:v>STAT Dx</c:v>
                </c:pt>
                <c:pt idx="2">
                  <c:v>RAD Primer</c:v>
                </c:pt>
                <c:pt idx="3">
                  <c:v>Qevlar</c:v>
                </c:pt>
                <c:pt idx="4">
                  <c:v>E-Anatomy</c:v>
                </c:pt>
                <c:pt idx="5">
                  <c:v>Electronic devices for education</c:v>
                </c:pt>
                <c:pt idx="6">
                  <c:v>Sponsored social events</c:v>
                </c:pt>
              </c:strCache>
            </c:strRef>
          </c:cat>
          <c:val>
            <c:numRef>
              <c:f>'Resd Benifits'!$E$11:$E$17</c:f>
              <c:numCache>
                <c:formatCode>0%</c:formatCode>
                <c:ptCount val="7"/>
                <c:pt idx="0">
                  <c:v>0.5</c:v>
                </c:pt>
                <c:pt idx="1">
                  <c:v>0.94</c:v>
                </c:pt>
                <c:pt idx="2">
                  <c:v>0.77</c:v>
                </c:pt>
                <c:pt idx="4">
                  <c:v>0.28000000000000003</c:v>
                </c:pt>
                <c:pt idx="5">
                  <c:v>0.28000000000000003</c:v>
                </c:pt>
              </c:numCache>
            </c:numRef>
          </c:val>
        </c:ser>
        <c:ser>
          <c:idx val="3"/>
          <c:order val="3"/>
          <c:tx>
            <c:strRef>
              <c:f>'Resd Benifits'!$F$2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'Resd Benifits'!$B$11:$B$17</c:f>
              <c:strCache>
                <c:ptCount val="7"/>
                <c:pt idx="0">
                  <c:v>Review course tuition/stipend</c:v>
                </c:pt>
                <c:pt idx="1">
                  <c:v>STAT Dx</c:v>
                </c:pt>
                <c:pt idx="2">
                  <c:v>RAD Primer</c:v>
                </c:pt>
                <c:pt idx="3">
                  <c:v>Qevlar</c:v>
                </c:pt>
                <c:pt idx="4">
                  <c:v>E-Anatomy</c:v>
                </c:pt>
                <c:pt idx="5">
                  <c:v>Electronic devices for education</c:v>
                </c:pt>
                <c:pt idx="6">
                  <c:v>Sponsored social events</c:v>
                </c:pt>
              </c:strCache>
            </c:strRef>
          </c:cat>
          <c:val>
            <c:numRef>
              <c:f>'Resd Benifits'!$F$11:$F$17</c:f>
              <c:numCache>
                <c:formatCode>0%</c:formatCode>
                <c:ptCount val="7"/>
                <c:pt idx="0">
                  <c:v>0.55000000000000004</c:v>
                </c:pt>
                <c:pt idx="1">
                  <c:v>0.95</c:v>
                </c:pt>
                <c:pt idx="2">
                  <c:v>0.84</c:v>
                </c:pt>
                <c:pt idx="3">
                  <c:v>0.06</c:v>
                </c:pt>
                <c:pt idx="4">
                  <c:v>0.31</c:v>
                </c:pt>
                <c:pt idx="5">
                  <c:v>0.32</c:v>
                </c:pt>
              </c:numCache>
            </c:numRef>
          </c:val>
        </c:ser>
        <c:ser>
          <c:idx val="4"/>
          <c:order val="4"/>
          <c:tx>
            <c:strRef>
              <c:f>'Resd Benifits'!$G$2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'Resd Benifits'!$B$11:$B$17</c:f>
              <c:strCache>
                <c:ptCount val="7"/>
                <c:pt idx="0">
                  <c:v>Review course tuition/stipend</c:v>
                </c:pt>
                <c:pt idx="1">
                  <c:v>STAT Dx</c:v>
                </c:pt>
                <c:pt idx="2">
                  <c:v>RAD Primer</c:v>
                </c:pt>
                <c:pt idx="3">
                  <c:v>Qevlar</c:v>
                </c:pt>
                <c:pt idx="4">
                  <c:v>E-Anatomy</c:v>
                </c:pt>
                <c:pt idx="5">
                  <c:v>Electronic devices for education</c:v>
                </c:pt>
                <c:pt idx="6">
                  <c:v>Sponsored social events</c:v>
                </c:pt>
              </c:strCache>
            </c:strRef>
          </c:cat>
          <c:val>
            <c:numRef>
              <c:f>'Resd Benifits'!$G$11:$G$17</c:f>
              <c:numCache>
                <c:formatCode>0%</c:formatCode>
                <c:ptCount val="7"/>
                <c:pt idx="0">
                  <c:v>0.57999999999999996</c:v>
                </c:pt>
                <c:pt idx="1">
                  <c:v>0.88</c:v>
                </c:pt>
                <c:pt idx="2">
                  <c:v>0.79</c:v>
                </c:pt>
                <c:pt idx="3">
                  <c:v>0.08</c:v>
                </c:pt>
                <c:pt idx="4">
                  <c:v>0.33</c:v>
                </c:pt>
                <c:pt idx="5">
                  <c:v>0.28999999999999998</c:v>
                </c:pt>
              </c:numCache>
            </c:numRef>
          </c:val>
        </c:ser>
        <c:ser>
          <c:idx val="5"/>
          <c:order val="5"/>
          <c:tx>
            <c:strRef>
              <c:f>'Resd Benifits'!$H$2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'Resd Benifits'!$B$11:$B$17</c:f>
              <c:strCache>
                <c:ptCount val="7"/>
                <c:pt idx="0">
                  <c:v>Review course tuition/stipend</c:v>
                </c:pt>
                <c:pt idx="1">
                  <c:v>STAT Dx</c:v>
                </c:pt>
                <c:pt idx="2">
                  <c:v>RAD Primer</c:v>
                </c:pt>
                <c:pt idx="3">
                  <c:v>Qevlar</c:v>
                </c:pt>
                <c:pt idx="4">
                  <c:v>E-Anatomy</c:v>
                </c:pt>
                <c:pt idx="5">
                  <c:v>Electronic devices for education</c:v>
                </c:pt>
                <c:pt idx="6">
                  <c:v>Sponsored social events</c:v>
                </c:pt>
              </c:strCache>
            </c:strRef>
          </c:cat>
          <c:val>
            <c:numRef>
              <c:f>'Resd Benifits'!$H$11:$H$17</c:f>
              <c:numCache>
                <c:formatCode>0%</c:formatCode>
                <c:ptCount val="7"/>
                <c:pt idx="0">
                  <c:v>0.52</c:v>
                </c:pt>
                <c:pt idx="1">
                  <c:v>0.93</c:v>
                </c:pt>
                <c:pt idx="2">
                  <c:v>0.85</c:v>
                </c:pt>
                <c:pt idx="3">
                  <c:v>0.13</c:v>
                </c:pt>
                <c:pt idx="4">
                  <c:v>0.44</c:v>
                </c:pt>
                <c:pt idx="5">
                  <c:v>0.31</c:v>
                </c:pt>
              </c:numCache>
            </c:numRef>
          </c:val>
        </c:ser>
        <c:ser>
          <c:idx val="6"/>
          <c:order val="6"/>
          <c:tx>
            <c:strRef>
              <c:f>'Resd Benifits'!$I$2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DDDF8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'Resd Benifits'!$B$11:$B$17</c:f>
              <c:strCache>
                <c:ptCount val="7"/>
                <c:pt idx="0">
                  <c:v>Review course tuition/stipend</c:v>
                </c:pt>
                <c:pt idx="1">
                  <c:v>STAT Dx</c:v>
                </c:pt>
                <c:pt idx="2">
                  <c:v>RAD Primer</c:v>
                </c:pt>
                <c:pt idx="3">
                  <c:v>Qevlar</c:v>
                </c:pt>
                <c:pt idx="4">
                  <c:v>E-Anatomy</c:v>
                </c:pt>
                <c:pt idx="5">
                  <c:v>Electronic devices for education</c:v>
                </c:pt>
                <c:pt idx="6">
                  <c:v>Sponsored social events</c:v>
                </c:pt>
              </c:strCache>
            </c:strRef>
          </c:cat>
          <c:val>
            <c:numRef>
              <c:f>'Resd Benifits'!$I$11:$I$17</c:f>
              <c:numCache>
                <c:formatCode>0%</c:formatCode>
                <c:ptCount val="7"/>
                <c:pt idx="0">
                  <c:v>0.57831325301204817</c:v>
                </c:pt>
                <c:pt idx="1">
                  <c:v>0.91566265060240959</c:v>
                </c:pt>
                <c:pt idx="2">
                  <c:v>0.84337349397590367</c:v>
                </c:pt>
                <c:pt idx="3">
                  <c:v>0.19277108433734941</c:v>
                </c:pt>
                <c:pt idx="4">
                  <c:v>0.46987951807228917</c:v>
                </c:pt>
                <c:pt idx="5">
                  <c:v>0.42168674698795183</c:v>
                </c:pt>
                <c:pt idx="6">
                  <c:v>0.68674698795180722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6807952"/>
        <c:axId val="496808344"/>
      </c:barChart>
      <c:catAx>
        <c:axId val="496807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808344"/>
        <c:crosses val="autoZero"/>
        <c:auto val="1"/>
        <c:lblAlgn val="ctr"/>
        <c:lblOffset val="100"/>
        <c:noMultiLvlLbl val="0"/>
      </c:catAx>
      <c:valAx>
        <c:axId val="496808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80795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AIRP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'Resd Benifits'!$B$68</c:f>
              <c:strCache>
                <c:ptCount val="1"/>
                <c:pt idx="0">
                  <c:v>Percentage of Class that attends AIRP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0847795352155312E-2"/>
                  <c:y val="-5.2509258029942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'Resd Benifits'!$C$67:$I$67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'Resd Benifits'!$C$68:$I$68</c:f>
              <c:numCache>
                <c:formatCode>0%</c:formatCode>
                <c:ptCount val="7"/>
                <c:pt idx="0">
                  <c:v>0.94</c:v>
                </c:pt>
                <c:pt idx="1">
                  <c:v>0.96</c:v>
                </c:pt>
                <c:pt idx="2">
                  <c:v>0.97</c:v>
                </c:pt>
                <c:pt idx="3">
                  <c:v>0.99</c:v>
                </c:pt>
                <c:pt idx="4">
                  <c:v>0.95</c:v>
                </c:pt>
                <c:pt idx="5">
                  <c:v>0.93</c:v>
                </c:pt>
                <c:pt idx="6">
                  <c:v>0.90927962078964553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'Resd Benifits'!$B$69</c:f>
              <c:strCache>
                <c:ptCount val="1"/>
                <c:pt idx="0">
                  <c:v>AIRP tuition</c:v>
                </c:pt>
              </c:strCache>
            </c:strRef>
          </c:tx>
          <c:spPr>
            <a:ln w="508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8.6782362817242487E-3"/>
                  <c:y val="1.1668724006653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'Resd Benifits'!$C$67:$I$67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'Resd Benifits'!$C$69:$I$69</c:f>
              <c:numCache>
                <c:formatCode>0%</c:formatCode>
                <c:ptCount val="7"/>
                <c:pt idx="0">
                  <c:v>0.91</c:v>
                </c:pt>
                <c:pt idx="1">
                  <c:v>0.9</c:v>
                </c:pt>
                <c:pt idx="2">
                  <c:v>0.86</c:v>
                </c:pt>
                <c:pt idx="3">
                  <c:v>0.95</c:v>
                </c:pt>
                <c:pt idx="4">
                  <c:v>0.85</c:v>
                </c:pt>
                <c:pt idx="5">
                  <c:v>0.89</c:v>
                </c:pt>
                <c:pt idx="6">
                  <c:v>0.87951807228915657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'Resd Benifits'!$B$70</c:f>
              <c:strCache>
                <c:ptCount val="1"/>
                <c:pt idx="0">
                  <c:v>AIRP  travel stipend</c:v>
                </c:pt>
              </c:strCache>
            </c:strRef>
          </c:tx>
          <c:spPr>
            <a:ln w="508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5909916057119852E-16"/>
                  <c:y val="2.91718100166348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'Resd Benifits'!$C$67:$I$67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'Resd Benifits'!$C$70:$I$70</c:f>
              <c:numCache>
                <c:formatCode>General</c:formatCode>
                <c:ptCount val="7"/>
                <c:pt idx="4" formatCode="0%">
                  <c:v>0.70621468926553677</c:v>
                </c:pt>
                <c:pt idx="5" formatCode="0%">
                  <c:v>0.75</c:v>
                </c:pt>
                <c:pt idx="6" formatCode="0%">
                  <c:v>0.7831325301204819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6809128"/>
        <c:axId val="496809520"/>
      </c:lineChart>
      <c:lineChart>
        <c:grouping val="standard"/>
        <c:varyColors val="0"/>
        <c:ser>
          <c:idx val="3"/>
          <c:order val="3"/>
          <c:tx>
            <c:strRef>
              <c:f>'Resd Benifits'!$B$71</c:f>
              <c:strCache>
                <c:ptCount val="1"/>
                <c:pt idx="0">
                  <c:v>Average AIRP Stipend</c:v>
                </c:pt>
              </c:strCache>
            </c:strRef>
          </c:tx>
          <c:spPr>
            <a:ln w="50800" cap="rnd">
              <a:solidFill>
                <a:srgbClr val="F99107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0373826986034871E-2"/>
                  <c:y val="4.0840534023288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'Resd Benifits'!$C$67:$I$67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'Resd Benifits'!$C$71:$I$71</c:f>
              <c:numCache>
                <c:formatCode>_("$"* #,##0_);_("$"* \(#,##0\);_("$"* "-"??_);_(@_)</c:formatCode>
                <c:ptCount val="7"/>
                <c:pt idx="0">
                  <c:v>1793</c:v>
                </c:pt>
                <c:pt idx="1">
                  <c:v>1800</c:v>
                </c:pt>
                <c:pt idx="2">
                  <c:v>2065</c:v>
                </c:pt>
                <c:pt idx="3">
                  <c:v>1983</c:v>
                </c:pt>
                <c:pt idx="4">
                  <c:v>2172</c:v>
                </c:pt>
                <c:pt idx="5">
                  <c:v>2477</c:v>
                </c:pt>
                <c:pt idx="6">
                  <c:v>2466.5937499999995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6810304"/>
        <c:axId val="496809912"/>
      </c:lineChart>
      <c:catAx>
        <c:axId val="496809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809520"/>
        <c:crosses val="autoZero"/>
        <c:auto val="1"/>
        <c:lblAlgn val="ctr"/>
        <c:lblOffset val="100"/>
        <c:noMultiLvlLbl val="0"/>
      </c:catAx>
      <c:valAx>
        <c:axId val="496809520"/>
        <c:scaling>
          <c:orientation val="minMax"/>
          <c:max val="1"/>
          <c:min val="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809128"/>
        <c:crosses val="autoZero"/>
        <c:crossBetween val="between"/>
      </c:valAx>
      <c:valAx>
        <c:axId val="496809912"/>
        <c:scaling>
          <c:orientation val="minMax"/>
          <c:max val="4000"/>
          <c:min val="1500"/>
        </c:scaling>
        <c:delete val="0"/>
        <c:axPos val="r"/>
        <c:numFmt formatCode="_(&quot;$&quot;* #,##0_);_(&quot;$&quot;* \(#,##0\);_(&quot;$&quot;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810304"/>
        <c:crosses val="max"/>
        <c:crossBetween val="between"/>
      </c:valAx>
      <c:catAx>
        <c:axId val="4968103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968099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ABR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'Resd Benifits'!$B$76</c:f>
              <c:strCache>
                <c:ptCount val="1"/>
                <c:pt idx="0">
                  <c:v>ABR fees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0847795352155312E-2"/>
                  <c:y val="-5.2509258029942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'Resd Benifits'!$C$67:$I$67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'Resd Benifits'!$C$76:$I$76</c:f>
              <c:numCache>
                <c:formatCode>0%</c:formatCode>
                <c:ptCount val="7"/>
                <c:pt idx="0">
                  <c:v>0.24</c:v>
                </c:pt>
                <c:pt idx="1">
                  <c:v>0.25</c:v>
                </c:pt>
                <c:pt idx="2">
                  <c:v>0.21</c:v>
                </c:pt>
                <c:pt idx="3">
                  <c:v>0.28000000000000003</c:v>
                </c:pt>
                <c:pt idx="4">
                  <c:v>0.3</c:v>
                </c:pt>
                <c:pt idx="5">
                  <c:v>0.33</c:v>
                </c:pt>
                <c:pt idx="6">
                  <c:v>0.3493975903614458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'Resd Benifits'!$B$77</c:f>
              <c:strCache>
                <c:ptCount val="1"/>
                <c:pt idx="0">
                  <c:v>ABR  exam travel stipend</c:v>
                </c:pt>
              </c:strCache>
            </c:strRef>
          </c:tx>
          <c:spPr>
            <a:ln w="508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8.6782362817242487E-3"/>
                  <c:y val="1.1668724006653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'Resd Benifits'!$C$67:$I$67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'Resd Benifits'!$C$77:$I$77</c:f>
              <c:numCache>
                <c:formatCode>General</c:formatCode>
                <c:ptCount val="7"/>
                <c:pt idx="3" formatCode="0%">
                  <c:v>0.1</c:v>
                </c:pt>
                <c:pt idx="4" formatCode="0%">
                  <c:v>0.13</c:v>
                </c:pt>
                <c:pt idx="5" formatCode="0%">
                  <c:v>0.23</c:v>
                </c:pt>
                <c:pt idx="6" formatCode="0%">
                  <c:v>0.2289156626506024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6811088"/>
        <c:axId val="496549464"/>
      </c:lineChart>
      <c:catAx>
        <c:axId val="496811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549464"/>
        <c:crosses val="autoZero"/>
        <c:auto val="1"/>
        <c:lblAlgn val="ctr"/>
        <c:lblOffset val="100"/>
        <c:noMultiLvlLbl val="0"/>
      </c:catAx>
      <c:valAx>
        <c:axId val="496549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811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Trend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Actual Salary</c:v>
          </c:tx>
          <c:spPr>
            <a:ln w="412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40404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'Resd Benifits'!$B$27:$H$27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'Resd Benifits'!$B$37:$H$37</c:f>
              <c:numCache>
                <c:formatCode>_("$"* #,##0_);_("$"* \(#,##0\);_("$"* "-"??_);_(@_)</c:formatCode>
                <c:ptCount val="7"/>
                <c:pt idx="0">
                  <c:v>54424.25</c:v>
                </c:pt>
                <c:pt idx="1">
                  <c:v>55454.5</c:v>
                </c:pt>
                <c:pt idx="2">
                  <c:v>56138.131979695434</c:v>
                </c:pt>
                <c:pt idx="3">
                  <c:v>57092.934595524959</c:v>
                </c:pt>
                <c:pt idx="4">
                  <c:v>58256.522344999998</c:v>
                </c:pt>
                <c:pt idx="5">
                  <c:v>58923.815000000002</c:v>
                </c:pt>
                <c:pt idx="6">
                  <c:v>61225.841550925921</c:v>
                </c:pt>
              </c:numCache>
            </c:numRef>
          </c:val>
          <c:smooth val="0"/>
        </c:ser>
        <c:ser>
          <c:idx val="1"/>
          <c:order val="1"/>
          <c:tx>
            <c:v>Adj. for Inflation (2012 Dollars)</c:v>
          </c:tx>
          <c:spPr>
            <a:ln w="412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'Resd Benifits'!$B$27:$H$27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'Resd Benifits'!$B$38:$H$38</c:f>
              <c:numCache>
                <c:formatCode>_("$"* #,##0_);_("$"* \(#,##0\);_("$"* "-"??_);_(@_)</c:formatCode>
                <c:ptCount val="7"/>
                <c:pt idx="0">
                  <c:v>54424.25</c:v>
                </c:pt>
                <c:pt idx="1">
                  <c:v>55221.49</c:v>
                </c:pt>
                <c:pt idx="2">
                  <c:v>56117.279999999999</c:v>
                </c:pt>
                <c:pt idx="3">
                  <c:v>56183.89</c:v>
                </c:pt>
                <c:pt idx="4">
                  <c:v>56892.66</c:v>
                </c:pt>
                <c:pt idx="5">
                  <c:v>58104.67</c:v>
                </c:pt>
                <c:pt idx="6">
                  <c:v>59155.73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6550248"/>
        <c:axId val="496550640"/>
      </c:lineChart>
      <c:catAx>
        <c:axId val="496550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550640"/>
        <c:crosses val="autoZero"/>
        <c:auto val="1"/>
        <c:lblAlgn val="ctr"/>
        <c:lblOffset val="100"/>
        <c:noMultiLvlLbl val="0"/>
      </c:catAx>
      <c:valAx>
        <c:axId val="496550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550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807472595337346"/>
          <c:y val="0.16711140274132399"/>
          <c:w val="0.44543700085617638"/>
          <c:h val="0.2096692240393028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Salary by</a:t>
            </a:r>
            <a:r>
              <a:rPr lang="en-US" b="1" baseline="0" dirty="0" smtClean="0">
                <a:solidFill>
                  <a:schemeClr val="bg1"/>
                </a:solidFill>
              </a:rPr>
              <a:t> Region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504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'Resd Benifits'!$A$50:$A$53</c:f>
              <c:strCache>
                <c:ptCount val="4"/>
                <c:pt idx="0">
                  <c:v>Northeast</c:v>
                </c:pt>
                <c:pt idx="1">
                  <c:v>South</c:v>
                </c:pt>
                <c:pt idx="2">
                  <c:v>Midwest</c:v>
                </c:pt>
                <c:pt idx="3">
                  <c:v>West</c:v>
                </c:pt>
              </c:strCache>
            </c:strRef>
          </c:cat>
          <c:val>
            <c:numRef>
              <c:f>'Resd Benifits'!$B$50:$B$53</c:f>
              <c:numCache>
                <c:formatCode>General</c:formatCode>
                <c:ptCount val="4"/>
                <c:pt idx="0">
                  <c:v>64543.763257575753</c:v>
                </c:pt>
                <c:pt idx="1">
                  <c:v>57960.027083333327</c:v>
                </c:pt>
                <c:pt idx="2">
                  <c:v>59831.378125000003</c:v>
                </c:pt>
                <c:pt idx="3">
                  <c:v>61226.916666666664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6551424"/>
        <c:axId val="496551816"/>
      </c:barChart>
      <c:catAx>
        <c:axId val="496551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551816"/>
        <c:crosses val="autoZero"/>
        <c:auto val="1"/>
        <c:lblAlgn val="ctr"/>
        <c:lblOffset val="100"/>
        <c:noMultiLvlLbl val="0"/>
      </c:catAx>
      <c:valAx>
        <c:axId val="496551816"/>
        <c:scaling>
          <c:orientation val="minMax"/>
          <c:max val="66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551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87059399939683"/>
          <c:y val="0.22073850082954952"/>
          <c:w val="0.72130076508129537"/>
          <c:h val="0.67466979145232608"/>
        </c:manualLayout>
      </c:layout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2.0361176150231817E-3"/>
                  <c:y val="-4.5781785842026303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8015200122584782"/>
                  <c:y val="9.84134032271640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5075175898426404"/>
                  <c:y val="-0.1574049916113893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'Resd Benifits'!$B$96:$B$99</c:f>
              <c:strCache>
                <c:ptCount val="4"/>
                <c:pt idx="0">
                  <c:v>2 Weeks</c:v>
                </c:pt>
                <c:pt idx="1">
                  <c:v>3 Weeks</c:v>
                </c:pt>
                <c:pt idx="2">
                  <c:v>4 Weeks</c:v>
                </c:pt>
                <c:pt idx="3">
                  <c:v>5 Weeks</c:v>
                </c:pt>
              </c:strCache>
            </c:strRef>
          </c:cat>
          <c:val>
            <c:numRef>
              <c:f>'Resd Benifits'!$C$96:$C$99</c:f>
              <c:numCache>
                <c:formatCode>0%</c:formatCode>
                <c:ptCount val="4"/>
                <c:pt idx="0">
                  <c:v>1.2048192771084338E-2</c:v>
                </c:pt>
                <c:pt idx="1">
                  <c:v>0.26506024096385544</c:v>
                </c:pt>
                <c:pt idx="2">
                  <c:v>0.57831325301204817</c:v>
                </c:pt>
                <c:pt idx="3">
                  <c:v>8.4337349397590355E-2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177887285247469E-2"/>
          <c:y val="3.0984777646914222E-2"/>
          <c:w val="0.89492462105933868"/>
          <c:h val="0.82189173988197384"/>
        </c:manualLayout>
      </c:layout>
      <c:scatterChart>
        <c:scatterStyle val="lineMarker"/>
        <c:varyColors val="0"/>
        <c:ser>
          <c:idx val="0"/>
          <c:order val="0"/>
          <c:spPr>
            <a:ln w="28575" cap="rnd">
              <a:noFill/>
              <a:round/>
            </a:ln>
            <a:effectLst/>
          </c:spPr>
          <c:marker>
            <c:symbol val="circle"/>
            <c:size val="9"/>
            <c:spPr>
              <a:solidFill>
                <a:schemeClr val="bg1"/>
              </a:solidFill>
              <a:ln w="9525">
                <a:noFill/>
              </a:ln>
              <a:effectLst/>
            </c:spPr>
          </c:marker>
          <c:xVal>
            <c:numRef>
              <c:f>Chiefs!$B$95:$B$173</c:f>
              <c:numCache>
                <c:formatCode>General</c:formatCode>
                <c:ptCount val="79"/>
                <c:pt idx="0">
                  <c:v>38</c:v>
                </c:pt>
                <c:pt idx="1">
                  <c:v>40</c:v>
                </c:pt>
                <c:pt idx="2">
                  <c:v>17</c:v>
                </c:pt>
                <c:pt idx="3">
                  <c:v>43</c:v>
                </c:pt>
                <c:pt idx="4">
                  <c:v>30</c:v>
                </c:pt>
                <c:pt idx="5">
                  <c:v>27</c:v>
                </c:pt>
                <c:pt idx="6">
                  <c:v>20</c:v>
                </c:pt>
                <c:pt idx="7">
                  <c:v>38</c:v>
                </c:pt>
                <c:pt idx="8">
                  <c:v>21</c:v>
                </c:pt>
                <c:pt idx="9">
                  <c:v>56.5</c:v>
                </c:pt>
                <c:pt idx="10">
                  <c:v>16</c:v>
                </c:pt>
                <c:pt idx="11">
                  <c:v>16</c:v>
                </c:pt>
                <c:pt idx="12">
                  <c:v>61</c:v>
                </c:pt>
                <c:pt idx="13">
                  <c:v>34</c:v>
                </c:pt>
                <c:pt idx="14">
                  <c:v>32</c:v>
                </c:pt>
                <c:pt idx="15">
                  <c:v>12</c:v>
                </c:pt>
                <c:pt idx="16">
                  <c:v>25</c:v>
                </c:pt>
                <c:pt idx="17">
                  <c:v>35</c:v>
                </c:pt>
                <c:pt idx="18">
                  <c:v>23</c:v>
                </c:pt>
                <c:pt idx="19">
                  <c:v>16</c:v>
                </c:pt>
                <c:pt idx="20">
                  <c:v>56</c:v>
                </c:pt>
                <c:pt idx="21">
                  <c:v>26</c:v>
                </c:pt>
                <c:pt idx="22">
                  <c:v>20</c:v>
                </c:pt>
                <c:pt idx="23">
                  <c:v>26</c:v>
                </c:pt>
                <c:pt idx="24">
                  <c:v>24</c:v>
                </c:pt>
                <c:pt idx="25">
                  <c:v>16</c:v>
                </c:pt>
                <c:pt idx="26">
                  <c:v>20</c:v>
                </c:pt>
                <c:pt idx="27">
                  <c:v>41</c:v>
                </c:pt>
                <c:pt idx="28">
                  <c:v>44</c:v>
                </c:pt>
                <c:pt idx="29">
                  <c:v>22</c:v>
                </c:pt>
                <c:pt idx="30">
                  <c:v>42</c:v>
                </c:pt>
                <c:pt idx="31">
                  <c:v>13</c:v>
                </c:pt>
                <c:pt idx="32">
                  <c:v>44</c:v>
                </c:pt>
                <c:pt idx="33">
                  <c:v>45</c:v>
                </c:pt>
                <c:pt idx="34">
                  <c:v>24</c:v>
                </c:pt>
                <c:pt idx="35">
                  <c:v>52</c:v>
                </c:pt>
                <c:pt idx="36">
                  <c:v>41</c:v>
                </c:pt>
                <c:pt idx="37">
                  <c:v>20.5</c:v>
                </c:pt>
                <c:pt idx="38">
                  <c:v>71</c:v>
                </c:pt>
                <c:pt idx="39">
                  <c:v>48</c:v>
                </c:pt>
                <c:pt idx="40">
                  <c:v>34</c:v>
                </c:pt>
                <c:pt idx="41">
                  <c:v>42</c:v>
                </c:pt>
                <c:pt idx="42">
                  <c:v>16</c:v>
                </c:pt>
                <c:pt idx="43">
                  <c:v>12</c:v>
                </c:pt>
                <c:pt idx="44">
                  <c:v>16</c:v>
                </c:pt>
                <c:pt idx="45">
                  <c:v>28</c:v>
                </c:pt>
                <c:pt idx="46">
                  <c:v>16</c:v>
                </c:pt>
                <c:pt idx="47">
                  <c:v>37.333333333333336</c:v>
                </c:pt>
                <c:pt idx="48">
                  <c:v>16</c:v>
                </c:pt>
                <c:pt idx="49">
                  <c:v>25</c:v>
                </c:pt>
                <c:pt idx="50">
                  <c:v>24</c:v>
                </c:pt>
                <c:pt idx="51">
                  <c:v>33</c:v>
                </c:pt>
                <c:pt idx="52">
                  <c:v>31</c:v>
                </c:pt>
                <c:pt idx="53">
                  <c:v>17</c:v>
                </c:pt>
                <c:pt idx="54">
                  <c:v>12</c:v>
                </c:pt>
                <c:pt idx="55">
                  <c:v>9</c:v>
                </c:pt>
                <c:pt idx="56">
                  <c:v>16</c:v>
                </c:pt>
                <c:pt idx="57">
                  <c:v>13</c:v>
                </c:pt>
                <c:pt idx="58">
                  <c:v>23</c:v>
                </c:pt>
                <c:pt idx="59">
                  <c:v>28</c:v>
                </c:pt>
                <c:pt idx="60">
                  <c:v>46</c:v>
                </c:pt>
                <c:pt idx="61">
                  <c:v>40</c:v>
                </c:pt>
                <c:pt idx="62">
                  <c:v>24</c:v>
                </c:pt>
                <c:pt idx="63">
                  <c:v>24</c:v>
                </c:pt>
                <c:pt idx="64">
                  <c:v>47.2</c:v>
                </c:pt>
                <c:pt idx="65">
                  <c:v>11</c:v>
                </c:pt>
                <c:pt idx="66">
                  <c:v>16</c:v>
                </c:pt>
                <c:pt idx="67">
                  <c:v>29</c:v>
                </c:pt>
                <c:pt idx="68">
                  <c:v>12</c:v>
                </c:pt>
                <c:pt idx="69">
                  <c:v>28</c:v>
                </c:pt>
                <c:pt idx="70">
                  <c:v>38</c:v>
                </c:pt>
                <c:pt idx="71">
                  <c:v>24</c:v>
                </c:pt>
                <c:pt idx="72">
                  <c:v>26</c:v>
                </c:pt>
                <c:pt idx="73">
                  <c:v>19</c:v>
                </c:pt>
                <c:pt idx="74">
                  <c:v>34</c:v>
                </c:pt>
                <c:pt idx="75">
                  <c:v>48</c:v>
                </c:pt>
                <c:pt idx="76">
                  <c:v>12</c:v>
                </c:pt>
                <c:pt idx="77">
                  <c:v>32</c:v>
                </c:pt>
                <c:pt idx="78">
                  <c:v>30</c:v>
                </c:pt>
              </c:numCache>
            </c:numRef>
          </c:xVal>
          <c:yVal>
            <c:numRef>
              <c:f>Chiefs!$C$95:$C$173</c:f>
              <c:numCache>
                <c:formatCode>General</c:formatCode>
                <c:ptCount val="79"/>
                <c:pt idx="0">
                  <c:v>2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  <c:pt idx="9">
                  <c:v>4</c:v>
                </c:pt>
                <c:pt idx="10">
                  <c:v>1</c:v>
                </c:pt>
                <c:pt idx="11">
                  <c:v>1</c:v>
                </c:pt>
                <c:pt idx="12">
                  <c:v>3</c:v>
                </c:pt>
                <c:pt idx="13">
                  <c:v>2</c:v>
                </c:pt>
                <c:pt idx="14">
                  <c:v>4</c:v>
                </c:pt>
                <c:pt idx="15">
                  <c:v>3</c:v>
                </c:pt>
                <c:pt idx="16">
                  <c:v>1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3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3</c:v>
                </c:pt>
                <c:pt idx="29">
                  <c:v>2</c:v>
                </c:pt>
                <c:pt idx="30">
                  <c:v>2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3</c:v>
                </c:pt>
                <c:pt idx="37">
                  <c:v>2</c:v>
                </c:pt>
                <c:pt idx="38">
                  <c:v>3</c:v>
                </c:pt>
                <c:pt idx="39">
                  <c:v>4</c:v>
                </c:pt>
                <c:pt idx="40">
                  <c:v>3</c:v>
                </c:pt>
                <c:pt idx="41">
                  <c:v>2</c:v>
                </c:pt>
                <c:pt idx="42">
                  <c:v>2</c:v>
                </c:pt>
                <c:pt idx="43">
                  <c:v>1</c:v>
                </c:pt>
                <c:pt idx="44">
                  <c:v>2</c:v>
                </c:pt>
                <c:pt idx="45">
                  <c:v>2</c:v>
                </c:pt>
                <c:pt idx="46">
                  <c:v>2</c:v>
                </c:pt>
                <c:pt idx="47">
                  <c:v>4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3</c:v>
                </c:pt>
                <c:pt idx="52">
                  <c:v>2</c:v>
                </c:pt>
                <c:pt idx="53">
                  <c:v>2</c:v>
                </c:pt>
                <c:pt idx="54">
                  <c:v>1</c:v>
                </c:pt>
                <c:pt idx="55">
                  <c:v>2</c:v>
                </c:pt>
                <c:pt idx="56">
                  <c:v>2</c:v>
                </c:pt>
                <c:pt idx="57">
                  <c:v>3</c:v>
                </c:pt>
                <c:pt idx="58">
                  <c:v>2</c:v>
                </c:pt>
                <c:pt idx="59">
                  <c:v>2</c:v>
                </c:pt>
                <c:pt idx="60">
                  <c:v>3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3</c:v>
                </c:pt>
                <c:pt idx="65">
                  <c:v>3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3</c:v>
                </c:pt>
                <c:pt idx="71">
                  <c:v>2</c:v>
                </c:pt>
                <c:pt idx="72">
                  <c:v>2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  <c:pt idx="76">
                  <c:v>3</c:v>
                </c:pt>
                <c:pt idx="77">
                  <c:v>2</c:v>
                </c:pt>
                <c:pt idx="78">
                  <c:v>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6552992"/>
        <c:axId val="497561368"/>
      </c:scatterChart>
      <c:valAx>
        <c:axId val="4965529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dirty="0" smtClean="0">
                    <a:solidFill>
                      <a:schemeClr val="bg1"/>
                    </a:solidFill>
                  </a:rPr>
                  <a:t>Program Size</a:t>
                </a:r>
                <a:endParaRPr lang="en-US" sz="1400" b="1" dirty="0">
                  <a:solidFill>
                    <a:schemeClr val="bg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561368"/>
        <c:crosses val="autoZero"/>
        <c:crossBetween val="midCat"/>
      </c:valAx>
      <c:valAx>
        <c:axId val="497561368"/>
        <c:scaling>
          <c:orientation val="minMax"/>
          <c:max val="5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dirty="0" smtClean="0">
                    <a:solidFill>
                      <a:schemeClr val="bg1"/>
                    </a:solidFill>
                  </a:rPr>
                  <a:t>Number of</a:t>
                </a:r>
                <a:r>
                  <a:rPr lang="en-US" sz="1400" b="1" baseline="0" dirty="0" smtClean="0">
                    <a:solidFill>
                      <a:schemeClr val="bg1"/>
                    </a:solidFill>
                  </a:rPr>
                  <a:t> Chiefs</a:t>
                </a:r>
                <a:endParaRPr lang="en-US" sz="1400" b="1" dirty="0">
                  <a:solidFill>
                    <a:schemeClr val="bg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552992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>
                <a:solidFill>
                  <a:schemeClr val="bg1"/>
                </a:solidFill>
              </a:rPr>
              <a:t>Region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spPr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4"/>
              <c:layout>
                <c:manualLayout>
                  <c:x val="-6.1465620127615639E-2"/>
                  <c:y val="2.766270551781501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'Raw Data'!$C$131:$C$135</c:f>
              <c:strCache>
                <c:ptCount val="5"/>
                <c:pt idx="0">
                  <c:v>Northeast</c:v>
                </c:pt>
                <c:pt idx="1">
                  <c:v>South</c:v>
                </c:pt>
                <c:pt idx="2">
                  <c:v>Midwest</c:v>
                </c:pt>
                <c:pt idx="3">
                  <c:v>West</c:v>
                </c:pt>
                <c:pt idx="4">
                  <c:v>Canada</c:v>
                </c:pt>
              </c:strCache>
            </c:strRef>
          </c:cat>
          <c:val>
            <c:numRef>
              <c:f>'Raw Data'!$D$131:$D$135</c:f>
              <c:numCache>
                <c:formatCode>0%</c:formatCode>
                <c:ptCount val="5"/>
                <c:pt idx="0">
                  <c:v>0.34920634920634919</c:v>
                </c:pt>
                <c:pt idx="1">
                  <c:v>0.23809523809523808</c:v>
                </c:pt>
                <c:pt idx="2">
                  <c:v>0.25396825396825395</c:v>
                </c:pt>
                <c:pt idx="3">
                  <c:v>0.10317460317460317</c:v>
                </c:pt>
                <c:pt idx="4">
                  <c:v>5.5555555555555552E-2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2018 Distribution of Tenure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F81B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Chiefs!$A$20:$A$26</c:f>
              <c:strCache>
                <c:ptCount val="7"/>
                <c:pt idx="0">
                  <c:v>R2 Only</c:v>
                </c:pt>
                <c:pt idx="1">
                  <c:v>R3 Only</c:v>
                </c:pt>
                <c:pt idx="2">
                  <c:v>R4 Only*</c:v>
                </c:pt>
                <c:pt idx="3">
                  <c:v>R2 &amp; R3</c:v>
                </c:pt>
                <c:pt idx="4">
                  <c:v>R3 &amp; R4</c:v>
                </c:pt>
                <c:pt idx="5">
                  <c:v>R2 &amp; R3</c:v>
                </c:pt>
                <c:pt idx="6">
                  <c:v>R2-R4</c:v>
                </c:pt>
              </c:strCache>
            </c:strRef>
          </c:cat>
          <c:val>
            <c:numRef>
              <c:f>Chiefs!$B$20:$B$26</c:f>
              <c:numCache>
                <c:formatCode>0%</c:formatCode>
                <c:ptCount val="7"/>
                <c:pt idx="0">
                  <c:v>1.2658227848101266E-2</c:v>
                </c:pt>
                <c:pt idx="1">
                  <c:v>0.11392405063291139</c:v>
                </c:pt>
                <c:pt idx="2">
                  <c:v>0.63291139240506333</c:v>
                </c:pt>
                <c:pt idx="3">
                  <c:v>3.7974683544303799E-2</c:v>
                </c:pt>
                <c:pt idx="4">
                  <c:v>0.13924050632911392</c:v>
                </c:pt>
                <c:pt idx="5">
                  <c:v>1.2658227848101266E-2</c:v>
                </c:pt>
                <c:pt idx="6">
                  <c:v>5.0632911392405063E-2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7562152"/>
        <c:axId val="497562544"/>
      </c:barChart>
      <c:catAx>
        <c:axId val="49756215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562544"/>
        <c:crosses val="autoZero"/>
        <c:auto val="1"/>
        <c:lblAlgn val="ctr"/>
        <c:lblOffset val="100"/>
        <c:noMultiLvlLbl val="0"/>
      </c:catAx>
      <c:valAx>
        <c:axId val="497562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562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Tenure Trend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Chiefs!$E$18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Chiefs!$D$19:$D$21</c:f>
              <c:strCache>
                <c:ptCount val="3"/>
                <c:pt idx="0">
                  <c:v>R2</c:v>
                </c:pt>
                <c:pt idx="1">
                  <c:v>R3</c:v>
                </c:pt>
                <c:pt idx="2">
                  <c:v>R4</c:v>
                </c:pt>
              </c:strCache>
            </c:strRef>
          </c:cat>
          <c:val>
            <c:numRef>
              <c:f>Chiefs!$E$19:$E$21</c:f>
              <c:numCache>
                <c:formatCode>0%</c:formatCode>
                <c:ptCount val="3"/>
                <c:pt idx="0">
                  <c:v>0.14000000000000001</c:v>
                </c:pt>
                <c:pt idx="1">
                  <c:v>0.54</c:v>
                </c:pt>
                <c:pt idx="2">
                  <c:v>0.86</c:v>
                </c:pt>
              </c:numCache>
            </c:numRef>
          </c:val>
        </c:ser>
        <c:ser>
          <c:idx val="1"/>
          <c:order val="1"/>
          <c:tx>
            <c:strRef>
              <c:f>Chiefs!$F$18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Chiefs!$D$19:$D$21</c:f>
              <c:strCache>
                <c:ptCount val="3"/>
                <c:pt idx="0">
                  <c:v>R2</c:v>
                </c:pt>
                <c:pt idx="1">
                  <c:v>R3</c:v>
                </c:pt>
                <c:pt idx="2">
                  <c:v>R4</c:v>
                </c:pt>
              </c:strCache>
            </c:strRef>
          </c:cat>
          <c:val>
            <c:numRef>
              <c:f>Chiefs!$F$19:$F$21</c:f>
              <c:numCache>
                <c:formatCode>0%</c:formatCode>
                <c:ptCount val="3"/>
                <c:pt idx="0">
                  <c:v>0.18</c:v>
                </c:pt>
                <c:pt idx="1">
                  <c:v>0.54</c:v>
                </c:pt>
                <c:pt idx="2">
                  <c:v>0.94</c:v>
                </c:pt>
              </c:numCache>
            </c:numRef>
          </c:val>
        </c:ser>
        <c:ser>
          <c:idx val="2"/>
          <c:order val="2"/>
          <c:tx>
            <c:strRef>
              <c:f>Chiefs!$G$18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Chiefs!$D$19:$D$21</c:f>
              <c:strCache>
                <c:ptCount val="3"/>
                <c:pt idx="0">
                  <c:v>R2</c:v>
                </c:pt>
                <c:pt idx="1">
                  <c:v>R3</c:v>
                </c:pt>
                <c:pt idx="2">
                  <c:v>R4</c:v>
                </c:pt>
              </c:strCache>
            </c:strRef>
          </c:cat>
          <c:val>
            <c:numRef>
              <c:f>Chiefs!$G$19:$G$21</c:f>
              <c:numCache>
                <c:formatCode>0%</c:formatCode>
                <c:ptCount val="3"/>
                <c:pt idx="0">
                  <c:v>0.14000000000000001</c:v>
                </c:pt>
                <c:pt idx="1">
                  <c:v>0.44</c:v>
                </c:pt>
                <c:pt idx="2">
                  <c:v>0.89</c:v>
                </c:pt>
              </c:numCache>
            </c:numRef>
          </c:val>
        </c:ser>
        <c:ser>
          <c:idx val="3"/>
          <c:order val="3"/>
          <c:tx>
            <c:strRef>
              <c:f>Chiefs!$H$18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Chiefs!$D$19:$D$21</c:f>
              <c:strCache>
                <c:ptCount val="3"/>
                <c:pt idx="0">
                  <c:v>R2</c:v>
                </c:pt>
                <c:pt idx="1">
                  <c:v>R3</c:v>
                </c:pt>
                <c:pt idx="2">
                  <c:v>R4</c:v>
                </c:pt>
              </c:strCache>
            </c:strRef>
          </c:cat>
          <c:val>
            <c:numRef>
              <c:f>Chiefs!$H$19:$H$21</c:f>
              <c:numCache>
                <c:formatCode>0%</c:formatCode>
                <c:ptCount val="3"/>
                <c:pt idx="0">
                  <c:v>0.11392405063291139</c:v>
                </c:pt>
                <c:pt idx="1">
                  <c:v>0.34177215189873417</c:v>
                </c:pt>
                <c:pt idx="2">
                  <c:v>0.83544303797468356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9"/>
        <c:axId val="497563328"/>
        <c:axId val="497563720"/>
      </c:barChart>
      <c:catAx>
        <c:axId val="497563328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563720"/>
        <c:crosses val="autoZero"/>
        <c:auto val="1"/>
        <c:lblAlgn val="ctr"/>
        <c:lblOffset val="100"/>
        <c:noMultiLvlLbl val="0"/>
      </c:catAx>
      <c:valAx>
        <c:axId val="497563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563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8.4924162837228548E-2"/>
          <c:y val="0.14807535730024146"/>
          <c:w val="0.48773776630003146"/>
          <c:h val="0.174694045567876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Chiefs!$B$45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Chiefs!$A$46:$A$59</c:f>
              <c:strCache>
                <c:ptCount val="14"/>
                <c:pt idx="0">
                  <c:v>Call schedule</c:v>
                </c:pt>
                <c:pt idx="1">
                  <c:v>Rotation schedule</c:v>
                </c:pt>
                <c:pt idx="2">
                  <c:v>Vacation schedule</c:v>
                </c:pt>
                <c:pt idx="3">
                  <c:v>Organize lectures</c:v>
                </c:pt>
                <c:pt idx="4">
                  <c:v>Curriculum development</c:v>
                </c:pt>
                <c:pt idx="5">
                  <c:v>Resident recruiting</c:v>
                </c:pt>
                <c:pt idx="6">
                  <c:v>Resident selection</c:v>
                </c:pt>
                <c:pt idx="7">
                  <c:v>Social events</c:v>
                </c:pt>
                <c:pt idx="8">
                  <c:v>Managing disputes</c:v>
                </c:pt>
                <c:pt idx="9">
                  <c:v>Resident teaching</c:v>
                </c:pt>
                <c:pt idx="10">
                  <c:v>Student teaching</c:v>
                </c:pt>
                <c:pt idx="11">
                  <c:v>Schedule board review</c:v>
                </c:pt>
                <c:pt idx="12">
                  <c:v>Organize moonlighting</c:v>
                </c:pt>
                <c:pt idx="13">
                  <c:v>Hospital committees</c:v>
                </c:pt>
              </c:strCache>
            </c:strRef>
          </c:cat>
          <c:val>
            <c:numRef>
              <c:f>Chiefs!$B$46:$B$59</c:f>
              <c:numCache>
                <c:formatCode>0%</c:formatCode>
                <c:ptCount val="14"/>
                <c:pt idx="0">
                  <c:v>0.97199999999999998</c:v>
                </c:pt>
                <c:pt idx="1">
                  <c:v>0.84699999999999998</c:v>
                </c:pt>
                <c:pt idx="2">
                  <c:v>0.79200000000000004</c:v>
                </c:pt>
                <c:pt idx="3">
                  <c:v>0.36099999999999999</c:v>
                </c:pt>
                <c:pt idx="4">
                  <c:v>0.55600000000000005</c:v>
                </c:pt>
                <c:pt idx="5">
                  <c:v>0.86799999999999999</c:v>
                </c:pt>
                <c:pt idx="6">
                  <c:v>0.82599999999999996</c:v>
                </c:pt>
                <c:pt idx="7">
                  <c:v>0.67400000000000004</c:v>
                </c:pt>
                <c:pt idx="8">
                  <c:v>0.93100000000000005</c:v>
                </c:pt>
                <c:pt idx="9">
                  <c:v>0.54900000000000004</c:v>
                </c:pt>
                <c:pt idx="10">
                  <c:v>0.48599999999999999</c:v>
                </c:pt>
                <c:pt idx="11">
                  <c:v>0.45800000000000002</c:v>
                </c:pt>
              </c:numCache>
            </c:numRef>
          </c:val>
        </c:ser>
        <c:ser>
          <c:idx val="1"/>
          <c:order val="1"/>
          <c:tx>
            <c:strRef>
              <c:f>Chiefs!$C$45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Chiefs!$A$46:$A$59</c:f>
              <c:strCache>
                <c:ptCount val="14"/>
                <c:pt idx="0">
                  <c:v>Call schedule</c:v>
                </c:pt>
                <c:pt idx="1">
                  <c:v>Rotation schedule</c:v>
                </c:pt>
                <c:pt idx="2">
                  <c:v>Vacation schedule</c:v>
                </c:pt>
                <c:pt idx="3">
                  <c:v>Organize lectures</c:v>
                </c:pt>
                <c:pt idx="4">
                  <c:v>Curriculum development</c:v>
                </c:pt>
                <c:pt idx="5">
                  <c:v>Resident recruiting</c:v>
                </c:pt>
                <c:pt idx="6">
                  <c:v>Resident selection</c:v>
                </c:pt>
                <c:pt idx="7">
                  <c:v>Social events</c:v>
                </c:pt>
                <c:pt idx="8">
                  <c:v>Managing disputes</c:v>
                </c:pt>
                <c:pt idx="9">
                  <c:v>Resident teaching</c:v>
                </c:pt>
                <c:pt idx="10">
                  <c:v>Student teaching</c:v>
                </c:pt>
                <c:pt idx="11">
                  <c:v>Schedule board review</c:v>
                </c:pt>
                <c:pt idx="12">
                  <c:v>Organize moonlighting</c:v>
                </c:pt>
                <c:pt idx="13">
                  <c:v>Hospital committees</c:v>
                </c:pt>
              </c:strCache>
            </c:strRef>
          </c:cat>
          <c:val>
            <c:numRef>
              <c:f>Chiefs!$C$46:$C$59</c:f>
              <c:numCache>
                <c:formatCode>0%</c:formatCode>
                <c:ptCount val="14"/>
                <c:pt idx="0">
                  <c:v>0.91</c:v>
                </c:pt>
                <c:pt idx="1">
                  <c:v>0.77500000000000002</c:v>
                </c:pt>
                <c:pt idx="2">
                  <c:v>0.78400000000000003</c:v>
                </c:pt>
                <c:pt idx="3">
                  <c:v>0.45600000000000002</c:v>
                </c:pt>
                <c:pt idx="4">
                  <c:v>0.55000000000000004</c:v>
                </c:pt>
                <c:pt idx="5">
                  <c:v>0.83799999999999997</c:v>
                </c:pt>
                <c:pt idx="6">
                  <c:v>0.79300000000000004</c:v>
                </c:pt>
                <c:pt idx="7">
                  <c:v>0.68500000000000005</c:v>
                </c:pt>
                <c:pt idx="8">
                  <c:v>0.89200000000000002</c:v>
                </c:pt>
                <c:pt idx="9">
                  <c:v>0.68500000000000005</c:v>
                </c:pt>
                <c:pt idx="10">
                  <c:v>0.58599999999999997</c:v>
                </c:pt>
                <c:pt idx="11">
                  <c:v>0.441</c:v>
                </c:pt>
              </c:numCache>
            </c:numRef>
          </c:val>
        </c:ser>
        <c:ser>
          <c:idx val="2"/>
          <c:order val="2"/>
          <c:tx>
            <c:strRef>
              <c:f>Chiefs!$D$45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Chiefs!$A$46:$A$59</c:f>
              <c:strCache>
                <c:ptCount val="14"/>
                <c:pt idx="0">
                  <c:v>Call schedule</c:v>
                </c:pt>
                <c:pt idx="1">
                  <c:v>Rotation schedule</c:v>
                </c:pt>
                <c:pt idx="2">
                  <c:v>Vacation schedule</c:v>
                </c:pt>
                <c:pt idx="3">
                  <c:v>Organize lectures</c:v>
                </c:pt>
                <c:pt idx="4">
                  <c:v>Curriculum development</c:v>
                </c:pt>
                <c:pt idx="5">
                  <c:v>Resident recruiting</c:v>
                </c:pt>
                <c:pt idx="6">
                  <c:v>Resident selection</c:v>
                </c:pt>
                <c:pt idx="7">
                  <c:v>Social events</c:v>
                </c:pt>
                <c:pt idx="8">
                  <c:v>Managing disputes</c:v>
                </c:pt>
                <c:pt idx="9">
                  <c:v>Resident teaching</c:v>
                </c:pt>
                <c:pt idx="10">
                  <c:v>Student teaching</c:v>
                </c:pt>
                <c:pt idx="11">
                  <c:v>Schedule board review</c:v>
                </c:pt>
                <c:pt idx="12">
                  <c:v>Organize moonlighting</c:v>
                </c:pt>
                <c:pt idx="13">
                  <c:v>Hospital committees</c:v>
                </c:pt>
              </c:strCache>
            </c:strRef>
          </c:cat>
          <c:val>
            <c:numRef>
              <c:f>Chiefs!$D$46:$D$59</c:f>
              <c:numCache>
                <c:formatCode>0%</c:formatCode>
                <c:ptCount val="14"/>
                <c:pt idx="0">
                  <c:v>0.91566265060240959</c:v>
                </c:pt>
                <c:pt idx="1">
                  <c:v>0.79518072289156627</c:v>
                </c:pt>
                <c:pt idx="2">
                  <c:v>0.7831325301204819</c:v>
                </c:pt>
                <c:pt idx="3">
                  <c:v>0.63855421686746983</c:v>
                </c:pt>
                <c:pt idx="4">
                  <c:v>0.60240963855421692</c:v>
                </c:pt>
                <c:pt idx="5">
                  <c:v>0.85542168674698793</c:v>
                </c:pt>
                <c:pt idx="6">
                  <c:v>0.81927710843373491</c:v>
                </c:pt>
                <c:pt idx="7">
                  <c:v>0.77108433734939763</c:v>
                </c:pt>
                <c:pt idx="8">
                  <c:v>0.93975903614457834</c:v>
                </c:pt>
                <c:pt idx="9">
                  <c:v>0.63855421686746983</c:v>
                </c:pt>
                <c:pt idx="10">
                  <c:v>0.36144578313253012</c:v>
                </c:pt>
                <c:pt idx="11">
                  <c:v>0.40963855421686746</c:v>
                </c:pt>
                <c:pt idx="12">
                  <c:v>0.46987951807228917</c:v>
                </c:pt>
                <c:pt idx="13">
                  <c:v>0.5662650602409639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7564504"/>
        <c:axId val="497564896"/>
      </c:barChart>
      <c:catAx>
        <c:axId val="497564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564896"/>
        <c:crosses val="autoZero"/>
        <c:auto val="1"/>
        <c:lblAlgn val="ctr"/>
        <c:lblOffset val="100"/>
        <c:noMultiLvlLbl val="0"/>
      </c:catAx>
      <c:valAx>
        <c:axId val="4975648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5645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2266179106252493"/>
          <c:y val="4.7793647887037376E-2"/>
          <c:w val="0.23385448047477944"/>
          <c:h val="4.1748100663426123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Benefits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Chiefs!$F$63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Chiefs!$A$64:$A$68</c:f>
              <c:strCache>
                <c:ptCount val="5"/>
                <c:pt idx="0">
                  <c:v>Time off for conferences</c:v>
                </c:pt>
                <c:pt idx="1">
                  <c:v>Conference costs</c:v>
                </c:pt>
                <c:pt idx="2">
                  <c:v>Admin time</c:v>
                </c:pt>
                <c:pt idx="3">
                  <c:v>Office space</c:v>
                </c:pt>
                <c:pt idx="4">
                  <c:v>Salary bonus</c:v>
                </c:pt>
              </c:strCache>
            </c:strRef>
          </c:cat>
          <c:val>
            <c:numRef>
              <c:f>Chiefs!$F$64:$F$68</c:f>
              <c:numCache>
                <c:formatCode>0%</c:formatCode>
                <c:ptCount val="5"/>
                <c:pt idx="0">
                  <c:v>0.47</c:v>
                </c:pt>
                <c:pt idx="1">
                  <c:v>0.59</c:v>
                </c:pt>
                <c:pt idx="2">
                  <c:v>0.41</c:v>
                </c:pt>
                <c:pt idx="3">
                  <c:v>0.27</c:v>
                </c:pt>
                <c:pt idx="4">
                  <c:v>0.7</c:v>
                </c:pt>
              </c:numCache>
            </c:numRef>
          </c:val>
        </c:ser>
        <c:ser>
          <c:idx val="1"/>
          <c:order val="1"/>
          <c:tx>
            <c:strRef>
              <c:f>Chiefs!$G$63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Chiefs!$A$64:$A$68</c:f>
              <c:strCache>
                <c:ptCount val="5"/>
                <c:pt idx="0">
                  <c:v>Time off for conferences</c:v>
                </c:pt>
                <c:pt idx="1">
                  <c:v>Conference costs</c:v>
                </c:pt>
                <c:pt idx="2">
                  <c:v>Admin time</c:v>
                </c:pt>
                <c:pt idx="3">
                  <c:v>Office space</c:v>
                </c:pt>
                <c:pt idx="4">
                  <c:v>Salary bonus</c:v>
                </c:pt>
              </c:strCache>
            </c:strRef>
          </c:cat>
          <c:val>
            <c:numRef>
              <c:f>Chiefs!$G$64:$G$68</c:f>
              <c:numCache>
                <c:formatCode>0%</c:formatCode>
                <c:ptCount val="5"/>
                <c:pt idx="0">
                  <c:v>0.44</c:v>
                </c:pt>
                <c:pt idx="1">
                  <c:v>0.55000000000000004</c:v>
                </c:pt>
                <c:pt idx="2">
                  <c:v>0.39</c:v>
                </c:pt>
                <c:pt idx="3">
                  <c:v>0.25</c:v>
                </c:pt>
                <c:pt idx="4">
                  <c:v>0.66</c:v>
                </c:pt>
              </c:numCache>
            </c:numRef>
          </c:val>
        </c:ser>
        <c:ser>
          <c:idx val="2"/>
          <c:order val="2"/>
          <c:tx>
            <c:strRef>
              <c:f>Chiefs!$H$63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3490725126475547E-2"/>
                  <c:y val="-1.86480140843899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4C4C4C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Chiefs!$A$64:$A$68</c:f>
              <c:strCache>
                <c:ptCount val="5"/>
                <c:pt idx="0">
                  <c:v>Time off for conferences</c:v>
                </c:pt>
                <c:pt idx="1">
                  <c:v>Conference costs</c:v>
                </c:pt>
                <c:pt idx="2">
                  <c:v>Admin time</c:v>
                </c:pt>
                <c:pt idx="3">
                  <c:v>Office space</c:v>
                </c:pt>
                <c:pt idx="4">
                  <c:v>Salary bonus</c:v>
                </c:pt>
              </c:strCache>
            </c:strRef>
          </c:cat>
          <c:val>
            <c:numRef>
              <c:f>Chiefs!$H$64:$H$68</c:f>
              <c:numCache>
                <c:formatCode>0%</c:formatCode>
                <c:ptCount val="5"/>
                <c:pt idx="0">
                  <c:v>0.45783132530120479</c:v>
                </c:pt>
                <c:pt idx="1">
                  <c:v>0.43373493975903615</c:v>
                </c:pt>
                <c:pt idx="2">
                  <c:v>0.49397590361445781</c:v>
                </c:pt>
                <c:pt idx="3">
                  <c:v>0.25301204819277107</c:v>
                </c:pt>
                <c:pt idx="4">
                  <c:v>0.80722891566265065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7565680"/>
        <c:axId val="497566072"/>
      </c:barChart>
      <c:catAx>
        <c:axId val="49756568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566072"/>
        <c:crosses val="autoZero"/>
        <c:auto val="1"/>
        <c:lblAlgn val="ctr"/>
        <c:lblOffset val="100"/>
        <c:noMultiLvlLbl val="0"/>
      </c:catAx>
      <c:valAx>
        <c:axId val="497566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565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Chief</a:t>
            </a:r>
            <a:r>
              <a:rPr lang="en-US" b="1" baseline="0" dirty="0" smtClean="0">
                <a:solidFill>
                  <a:schemeClr val="bg1"/>
                </a:solidFill>
              </a:rPr>
              <a:t> Bonus Amount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50800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6.1912648148122355E-2"/>
                  <c:y val="-6.9565201514275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6533992063481008E-2"/>
                  <c:y val="5.2173901135706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Chiefs!$B$63:$H$63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Chiefs!$B$72:$H$72</c:f>
              <c:numCache>
                <c:formatCode>_("$"* #,##0_);_("$"* \(#,##0\);_("$"* "-"??_);_(@_)</c:formatCode>
                <c:ptCount val="7"/>
                <c:pt idx="0">
                  <c:v>1932</c:v>
                </c:pt>
                <c:pt idx="1">
                  <c:v>2248</c:v>
                </c:pt>
                <c:pt idx="2">
                  <c:v>2058</c:v>
                </c:pt>
                <c:pt idx="3">
                  <c:v>2153</c:v>
                </c:pt>
                <c:pt idx="4">
                  <c:v>3397</c:v>
                </c:pt>
                <c:pt idx="5">
                  <c:v>3015</c:v>
                </c:pt>
                <c:pt idx="6">
                  <c:v>1945.9972677595629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7566856"/>
        <c:axId val="497567248"/>
      </c:lineChart>
      <c:catAx>
        <c:axId val="497566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567248"/>
        <c:crosses val="autoZero"/>
        <c:auto val="1"/>
        <c:lblAlgn val="ctr"/>
        <c:lblOffset val="100"/>
        <c:noMultiLvlLbl val="0"/>
      </c:catAx>
      <c:valAx>
        <c:axId val="497567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566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bg1"/>
                </a:solidFill>
              </a:rPr>
              <a:t>Call Structure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Call!$B$3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Call!$A$4:$A$7</c:f>
              <c:strCache>
                <c:ptCount val="4"/>
                <c:pt idx="0">
                  <c:v>Night Float</c:v>
                </c:pt>
                <c:pt idx="1">
                  <c:v>24-hour Shifts</c:v>
                </c:pt>
                <c:pt idx="2">
                  <c:v>Short Call</c:v>
                </c:pt>
                <c:pt idx="3">
                  <c:v>Weekend Day</c:v>
                </c:pt>
              </c:strCache>
            </c:strRef>
          </c:cat>
          <c:val>
            <c:numRef>
              <c:f>Call!$B$4:$B$7</c:f>
              <c:numCache>
                <c:formatCode>0%</c:formatCode>
                <c:ptCount val="4"/>
                <c:pt idx="0">
                  <c:v>0.77600000000000002</c:v>
                </c:pt>
                <c:pt idx="1">
                  <c:v>0.36699999999999999</c:v>
                </c:pt>
                <c:pt idx="2">
                  <c:v>0.63300000000000001</c:v>
                </c:pt>
                <c:pt idx="3">
                  <c:v>0.745</c:v>
                </c:pt>
              </c:numCache>
            </c:numRef>
          </c:val>
        </c:ser>
        <c:ser>
          <c:idx val="1"/>
          <c:order val="1"/>
          <c:tx>
            <c:strRef>
              <c:f>Call!$C$3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Call!$A$4:$A$7</c:f>
              <c:strCache>
                <c:ptCount val="4"/>
                <c:pt idx="0">
                  <c:v>Night Float</c:v>
                </c:pt>
                <c:pt idx="1">
                  <c:v>24-hour Shifts</c:v>
                </c:pt>
                <c:pt idx="2">
                  <c:v>Short Call</c:v>
                </c:pt>
                <c:pt idx="3">
                  <c:v>Weekend Day</c:v>
                </c:pt>
              </c:strCache>
            </c:strRef>
          </c:cat>
          <c:val>
            <c:numRef>
              <c:f>Call!$C$4:$C$7</c:f>
              <c:numCache>
                <c:formatCode>0%</c:formatCode>
                <c:ptCount val="4"/>
                <c:pt idx="0">
                  <c:v>0.80200000000000005</c:v>
                </c:pt>
                <c:pt idx="1">
                  <c:v>0.26100000000000001</c:v>
                </c:pt>
                <c:pt idx="2">
                  <c:v>0.66700000000000004</c:v>
                </c:pt>
                <c:pt idx="3">
                  <c:v>0.748</c:v>
                </c:pt>
              </c:numCache>
            </c:numRef>
          </c:val>
        </c:ser>
        <c:ser>
          <c:idx val="2"/>
          <c:order val="2"/>
          <c:tx>
            <c:strRef>
              <c:f>Call!$D$3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3"/>
              <c:layout>
                <c:manualLayout>
                  <c:x val="0"/>
                  <c:y val="-1.2978412913827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Call!$A$4:$A$7</c:f>
              <c:strCache>
                <c:ptCount val="4"/>
                <c:pt idx="0">
                  <c:v>Night Float</c:v>
                </c:pt>
                <c:pt idx="1">
                  <c:v>24-hour Shifts</c:v>
                </c:pt>
                <c:pt idx="2">
                  <c:v>Short Call</c:v>
                </c:pt>
                <c:pt idx="3">
                  <c:v>Weekend Day</c:v>
                </c:pt>
              </c:strCache>
            </c:strRef>
          </c:cat>
          <c:val>
            <c:numRef>
              <c:f>Call!$D$4:$D$7</c:f>
              <c:numCache>
                <c:formatCode>0%</c:formatCode>
                <c:ptCount val="4"/>
                <c:pt idx="0">
                  <c:v>0.85542168674698793</c:v>
                </c:pt>
                <c:pt idx="1">
                  <c:v>0.31325301204819278</c:v>
                </c:pt>
                <c:pt idx="2">
                  <c:v>0.6506024096385542</c:v>
                </c:pt>
                <c:pt idx="3">
                  <c:v>0.77108433734939763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7568032"/>
        <c:axId val="497568424"/>
      </c:barChart>
      <c:catAx>
        <c:axId val="49756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568424"/>
        <c:crosses val="autoZero"/>
        <c:auto val="1"/>
        <c:lblAlgn val="ctr"/>
        <c:lblOffset val="100"/>
        <c:noMultiLvlLbl val="0"/>
      </c:catAx>
      <c:valAx>
        <c:axId val="49756842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5680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6662227546107654"/>
          <c:y val="0.15801396558983311"/>
          <c:w val="0.31060499984331452"/>
          <c:h val="6.6525862808978195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bg1"/>
                </a:solidFill>
              </a:rPr>
              <a:t>Report Types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0.19103579145107386"/>
                  <c:y val="0.1439479351171493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Full, Preliminary</a:t>
                    </a:r>
                    <a:endParaRPr lang="en-US" baseline="0" dirty="0"/>
                  </a:p>
                  <a:p>
                    <a:r>
                      <a:rPr lang="en-US" dirty="0"/>
                      <a:t>35%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0086026929880746E-2"/>
                  <c:y val="-0.1036787148717500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Full or Short Preliminary</a:t>
                    </a:r>
                  </a:p>
                  <a:p>
                    <a:r>
                      <a:rPr lang="en-US" baseline="0" dirty="0" smtClean="0"/>
                      <a:t>Depends on Study</a:t>
                    </a:r>
                    <a:endParaRPr lang="en-US" baseline="0" dirty="0"/>
                  </a:p>
                  <a:p>
                    <a:r>
                      <a:rPr lang="en-US" dirty="0"/>
                      <a:t>25%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291399630270063"/>
                      <c:h val="0.24577863176394213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1.4752689171293822E-2"/>
                  <c:y val="-2.314397884825812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Short,</a:t>
                    </a:r>
                    <a:r>
                      <a:rPr lang="en-US" baseline="0" dirty="0" smtClean="0"/>
                      <a:t> Preliminary</a:t>
                    </a:r>
                    <a:endParaRPr lang="en-US" baseline="0" dirty="0"/>
                  </a:p>
                  <a:p>
                    <a:r>
                      <a:rPr lang="en-US" dirty="0"/>
                      <a:t>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233334771540752"/>
                      <c:h val="0.15330746337750847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0338498710591735"/>
                  <c:y val="0.1368384236546332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Call!$A$12:$A$15</c:f>
              <c:strCache>
                <c:ptCount val="4"/>
                <c:pt idx="0">
                  <c:v>Complete</c:v>
                </c:pt>
                <c:pt idx="1">
                  <c:v>Complete or short, depnding on study type</c:v>
                </c:pt>
                <c:pt idx="2">
                  <c:v>Short report</c:v>
                </c:pt>
                <c:pt idx="3">
                  <c:v>Report finalized by attending overnight</c:v>
                </c:pt>
              </c:strCache>
            </c:strRef>
          </c:cat>
          <c:val>
            <c:numRef>
              <c:f>Call!$E$12:$E$15</c:f>
              <c:numCache>
                <c:formatCode>0%</c:formatCode>
                <c:ptCount val="4"/>
                <c:pt idx="0">
                  <c:v>0.35526315789473684</c:v>
                </c:pt>
                <c:pt idx="1">
                  <c:v>0.25</c:v>
                </c:pt>
                <c:pt idx="2">
                  <c:v>5.2631578947368418E-2</c:v>
                </c:pt>
                <c:pt idx="3">
                  <c:v>0.34210526315789475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Face-To-Face Morning Readout With Attendings</a:t>
            </a:r>
            <a:endParaRPr lang="en-US" b="1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Call!$B$18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Call!$A$19:$A$22</c:f>
              <c:strCache>
                <c:ptCount val="4"/>
                <c:pt idx="0">
                  <c:v>None, 24/7 Attending Coverage</c:v>
                </c:pt>
                <c:pt idx="1">
                  <c:v>None</c:v>
                </c:pt>
                <c:pt idx="2">
                  <c:v>Some Studies</c:v>
                </c:pt>
                <c:pt idx="3">
                  <c:v>Most/All Studies</c:v>
                </c:pt>
              </c:strCache>
            </c:strRef>
          </c:cat>
          <c:val>
            <c:numRef>
              <c:f>Call!$B$19:$B$22</c:f>
              <c:numCache>
                <c:formatCode>0%</c:formatCode>
                <c:ptCount val="4"/>
                <c:pt idx="0">
                  <c:v>0.16</c:v>
                </c:pt>
                <c:pt idx="1">
                  <c:v>0.28000000000000003</c:v>
                </c:pt>
                <c:pt idx="2">
                  <c:v>0.18</c:v>
                </c:pt>
                <c:pt idx="3">
                  <c:v>0.35</c:v>
                </c:pt>
              </c:numCache>
            </c:numRef>
          </c:val>
        </c:ser>
        <c:ser>
          <c:idx val="1"/>
          <c:order val="1"/>
          <c:tx>
            <c:strRef>
              <c:f>Call!$C$18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Call!$A$19:$A$22</c:f>
              <c:strCache>
                <c:ptCount val="4"/>
                <c:pt idx="0">
                  <c:v>None, 24/7 Attending Coverage</c:v>
                </c:pt>
                <c:pt idx="1">
                  <c:v>None</c:v>
                </c:pt>
                <c:pt idx="2">
                  <c:v>Some Studies</c:v>
                </c:pt>
                <c:pt idx="3">
                  <c:v>Most/All Studies</c:v>
                </c:pt>
              </c:strCache>
            </c:strRef>
          </c:cat>
          <c:val>
            <c:numRef>
              <c:f>Call!$C$19:$C$22</c:f>
              <c:numCache>
                <c:formatCode>0%</c:formatCode>
                <c:ptCount val="4"/>
                <c:pt idx="0">
                  <c:v>0.19</c:v>
                </c:pt>
                <c:pt idx="1">
                  <c:v>0.31</c:v>
                </c:pt>
                <c:pt idx="2">
                  <c:v>0.17</c:v>
                </c:pt>
                <c:pt idx="3">
                  <c:v>0.33</c:v>
                </c:pt>
              </c:numCache>
            </c:numRef>
          </c:val>
        </c:ser>
        <c:ser>
          <c:idx val="2"/>
          <c:order val="2"/>
          <c:tx>
            <c:strRef>
              <c:f>Call!$D$18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Call!$A$19:$A$22</c:f>
              <c:strCache>
                <c:ptCount val="4"/>
                <c:pt idx="0">
                  <c:v>None, 24/7 Attending Coverage</c:v>
                </c:pt>
                <c:pt idx="1">
                  <c:v>None</c:v>
                </c:pt>
                <c:pt idx="2">
                  <c:v>Some Studies</c:v>
                </c:pt>
                <c:pt idx="3">
                  <c:v>Most/All Studies</c:v>
                </c:pt>
              </c:strCache>
            </c:strRef>
          </c:cat>
          <c:val>
            <c:numRef>
              <c:f>Call!$D$19:$D$22</c:f>
              <c:numCache>
                <c:formatCode>0%</c:formatCode>
                <c:ptCount val="4"/>
                <c:pt idx="0">
                  <c:v>0.21</c:v>
                </c:pt>
                <c:pt idx="1">
                  <c:v>0.32</c:v>
                </c:pt>
                <c:pt idx="2">
                  <c:v>0.15</c:v>
                </c:pt>
                <c:pt idx="3">
                  <c:v>0.32</c:v>
                </c:pt>
              </c:numCache>
            </c:numRef>
          </c:val>
        </c:ser>
        <c:ser>
          <c:idx val="3"/>
          <c:order val="3"/>
          <c:tx>
            <c:strRef>
              <c:f>Call!$E$18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Call!$A$19:$A$22</c:f>
              <c:strCache>
                <c:ptCount val="4"/>
                <c:pt idx="0">
                  <c:v>None, 24/7 Attending Coverage</c:v>
                </c:pt>
                <c:pt idx="1">
                  <c:v>None</c:v>
                </c:pt>
                <c:pt idx="2">
                  <c:v>Some Studies</c:v>
                </c:pt>
                <c:pt idx="3">
                  <c:v>Most/All Studies</c:v>
                </c:pt>
              </c:strCache>
            </c:strRef>
          </c:cat>
          <c:val>
            <c:numRef>
              <c:f>Call!$E$19:$E$22</c:f>
              <c:numCache>
                <c:formatCode>0%</c:formatCode>
                <c:ptCount val="4"/>
                <c:pt idx="0">
                  <c:v>0.27</c:v>
                </c:pt>
                <c:pt idx="1">
                  <c:v>0.33</c:v>
                </c:pt>
                <c:pt idx="2">
                  <c:v>0.11</c:v>
                </c:pt>
                <c:pt idx="3">
                  <c:v>0.3</c:v>
                </c:pt>
              </c:numCache>
            </c:numRef>
          </c:val>
        </c:ser>
        <c:ser>
          <c:idx val="4"/>
          <c:order val="4"/>
          <c:tx>
            <c:strRef>
              <c:f>Call!$F$18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Call!$A$19:$A$22</c:f>
              <c:strCache>
                <c:ptCount val="4"/>
                <c:pt idx="0">
                  <c:v>None, 24/7 Attending Coverage</c:v>
                </c:pt>
                <c:pt idx="1">
                  <c:v>None</c:v>
                </c:pt>
                <c:pt idx="2">
                  <c:v>Some Studies</c:v>
                </c:pt>
                <c:pt idx="3">
                  <c:v>Most/All Studies</c:v>
                </c:pt>
              </c:strCache>
            </c:strRef>
          </c:cat>
          <c:val>
            <c:numRef>
              <c:f>Call!$F$19:$F$22</c:f>
              <c:numCache>
                <c:formatCode>0%</c:formatCode>
                <c:ptCount val="4"/>
                <c:pt idx="0">
                  <c:v>0.28000000000000003</c:v>
                </c:pt>
                <c:pt idx="1">
                  <c:v>0.33</c:v>
                </c:pt>
                <c:pt idx="2">
                  <c:v>0.13</c:v>
                </c:pt>
                <c:pt idx="3">
                  <c:v>0.26</c:v>
                </c:pt>
              </c:numCache>
            </c:numRef>
          </c:val>
        </c:ser>
        <c:ser>
          <c:idx val="5"/>
          <c:order val="5"/>
          <c:tx>
            <c:strRef>
              <c:f>Call!$G$18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Call!$A$19:$A$22</c:f>
              <c:strCache>
                <c:ptCount val="4"/>
                <c:pt idx="0">
                  <c:v>None, 24/7 Attending Coverage</c:v>
                </c:pt>
                <c:pt idx="1">
                  <c:v>None</c:v>
                </c:pt>
                <c:pt idx="2">
                  <c:v>Some Studies</c:v>
                </c:pt>
                <c:pt idx="3">
                  <c:v>Most/All Studies</c:v>
                </c:pt>
              </c:strCache>
            </c:strRef>
          </c:cat>
          <c:val>
            <c:numRef>
              <c:f>Call!$G$19:$G$22</c:f>
              <c:numCache>
                <c:formatCode>0%</c:formatCode>
                <c:ptCount val="4"/>
                <c:pt idx="0">
                  <c:v>0.31578947368421051</c:v>
                </c:pt>
                <c:pt idx="1">
                  <c:v>0.30263157894736842</c:v>
                </c:pt>
                <c:pt idx="2">
                  <c:v>0.19736842105263158</c:v>
                </c:pt>
                <c:pt idx="3">
                  <c:v>0.18421052631578946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8282680"/>
        <c:axId val="498283072"/>
      </c:barChart>
      <c:catAx>
        <c:axId val="498282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283072"/>
        <c:crosses val="autoZero"/>
        <c:auto val="1"/>
        <c:lblAlgn val="ctr"/>
        <c:lblOffset val="100"/>
        <c:noMultiLvlLbl val="0"/>
      </c:catAx>
      <c:valAx>
        <c:axId val="498283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282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383789564028453"/>
          <c:y val="0.10187628157985501"/>
          <c:w val="0.34718136968317598"/>
          <c:h val="4.9701868952131259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bg1"/>
                </a:solidFill>
              </a:rPr>
              <a:t>ED Attending Coverage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Call!$D$3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Call!$A$26:$A$29</c:f>
              <c:strCache>
                <c:ptCount val="4"/>
                <c:pt idx="0">
                  <c:v>24/7</c:v>
                </c:pt>
                <c:pt idx="1">
                  <c:v>Extended Hours</c:v>
                </c:pt>
                <c:pt idx="2">
                  <c:v>None</c:v>
                </c:pt>
                <c:pt idx="3">
                  <c:v>Teleradiology Service</c:v>
                </c:pt>
              </c:strCache>
            </c:strRef>
          </c:cat>
          <c:val>
            <c:numRef>
              <c:f>Call!$D$26:$D$29</c:f>
              <c:numCache>
                <c:formatCode>0%</c:formatCode>
                <c:ptCount val="4"/>
                <c:pt idx="0">
                  <c:v>0.29870129870129869</c:v>
                </c:pt>
                <c:pt idx="1">
                  <c:v>0.45454545454545453</c:v>
                </c:pt>
                <c:pt idx="2">
                  <c:v>0.22077922077922077</c:v>
                </c:pt>
                <c:pt idx="3">
                  <c:v>2.5974025974025976E-2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8283856"/>
        <c:axId val="498284248"/>
      </c:barChart>
      <c:catAx>
        <c:axId val="498283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284248"/>
        <c:crosses val="autoZero"/>
        <c:auto val="1"/>
        <c:lblAlgn val="ctr"/>
        <c:lblOffset val="100"/>
        <c:noMultiLvlLbl val="0"/>
      </c:catAx>
      <c:valAx>
        <c:axId val="498284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283856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471391076115478"/>
          <c:y val="0.19674285505978414"/>
          <c:w val="0.12501662292213472"/>
          <c:h val="9.4923811606882472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bg1"/>
                </a:solidFill>
              </a:rPr>
              <a:t>Inpatient</a:t>
            </a:r>
            <a:r>
              <a:rPr lang="en-US" b="1" baseline="0" dirty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Attending Coverage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Call!$D$3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Call!$A$33:$A$36</c:f>
              <c:strCache>
                <c:ptCount val="4"/>
                <c:pt idx="0">
                  <c:v>24/7</c:v>
                </c:pt>
                <c:pt idx="1">
                  <c:v>Extended Hours</c:v>
                </c:pt>
                <c:pt idx="2">
                  <c:v>None</c:v>
                </c:pt>
                <c:pt idx="3">
                  <c:v>Teleradiology Service</c:v>
                </c:pt>
              </c:strCache>
            </c:strRef>
          </c:cat>
          <c:val>
            <c:numRef>
              <c:f>Call!$D$33:$D$36</c:f>
              <c:numCache>
                <c:formatCode>0%</c:formatCode>
                <c:ptCount val="4"/>
                <c:pt idx="0">
                  <c:v>0.22077922077922077</c:v>
                </c:pt>
                <c:pt idx="1">
                  <c:v>0.38961038961038963</c:v>
                </c:pt>
                <c:pt idx="2">
                  <c:v>0.36363636363636365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8285032"/>
        <c:axId val="498285424"/>
      </c:barChart>
      <c:catAx>
        <c:axId val="498285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285424"/>
        <c:crosses val="autoZero"/>
        <c:auto val="1"/>
        <c:lblAlgn val="ctr"/>
        <c:lblOffset val="100"/>
        <c:noMultiLvlLbl val="0"/>
      </c:catAx>
      <c:valAx>
        <c:axId val="498285424"/>
        <c:scaling>
          <c:orientation val="minMax"/>
          <c:max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28503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8193613298337694"/>
          <c:y val="0.20137248468941382"/>
          <c:w val="0.12501662292213472"/>
          <c:h val="9.4923811606882472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'Size and Gender'!$C$8</c:f>
              <c:strCache>
                <c:ptCount val="1"/>
                <c:pt idx="0">
                  <c:v>Residents, #</c:v>
                </c:pt>
              </c:strCache>
            </c:strRef>
          </c:tx>
          <c:spPr>
            <a:ln w="412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'Size and Gender'!$D$7:$M$7</c:f>
              <c:numCache>
                <c:formatCode>General</c:formatCode>
                <c:ptCount val="10"/>
                <c:pt idx="0">
                  <c:v>2003</c:v>
                </c:pt>
                <c:pt idx="1">
                  <c:v>2009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'Size and Gender'!$D$8:$M$8</c:f>
              <c:numCache>
                <c:formatCode>0</c:formatCode>
                <c:ptCount val="10"/>
                <c:pt idx="0">
                  <c:v>21</c:v>
                </c:pt>
                <c:pt idx="1">
                  <c:v>24.46</c:v>
                </c:pt>
                <c:pt idx="2">
                  <c:v>27.31</c:v>
                </c:pt>
                <c:pt idx="3">
                  <c:v>27.3</c:v>
                </c:pt>
                <c:pt idx="4">
                  <c:v>27.17</c:v>
                </c:pt>
                <c:pt idx="5">
                  <c:v>27.002100608070755</c:v>
                </c:pt>
                <c:pt idx="6">
                  <c:v>28</c:v>
                </c:pt>
                <c:pt idx="7">
                  <c:v>28.025080906148865</c:v>
                </c:pt>
                <c:pt idx="8">
                  <c:v>28</c:v>
                </c:pt>
                <c:pt idx="9">
                  <c:v>28.584738955823294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3874752"/>
        <c:axId val="493875144"/>
      </c:lineChart>
      <c:lineChart>
        <c:grouping val="standard"/>
        <c:varyColors val="0"/>
        <c:ser>
          <c:idx val="1"/>
          <c:order val="1"/>
          <c:tx>
            <c:strRef>
              <c:f>'Size and Gender'!$C$9</c:f>
              <c:strCache>
                <c:ptCount val="1"/>
                <c:pt idx="0">
                  <c:v>Femal Residents, %</c:v>
                </c:pt>
              </c:strCache>
            </c:strRef>
          </c:tx>
          <c:spPr>
            <a:ln w="412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'Size and Gender'!$D$7:$M$7</c:f>
              <c:numCache>
                <c:formatCode>General</c:formatCode>
                <c:ptCount val="10"/>
                <c:pt idx="0">
                  <c:v>2003</c:v>
                </c:pt>
                <c:pt idx="1">
                  <c:v>2009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'Size and Gender'!$D$9:$M$9</c:f>
              <c:numCache>
                <c:formatCode>0</c:formatCode>
                <c:ptCount val="10"/>
                <c:pt idx="0">
                  <c:v>25</c:v>
                </c:pt>
                <c:pt idx="1">
                  <c:v>28</c:v>
                </c:pt>
                <c:pt idx="4">
                  <c:v>28</c:v>
                </c:pt>
                <c:pt idx="5">
                  <c:v>26</c:v>
                </c:pt>
                <c:pt idx="6">
                  <c:v>25</c:v>
                </c:pt>
                <c:pt idx="7">
                  <c:v>26</c:v>
                </c:pt>
                <c:pt idx="8">
                  <c:v>25</c:v>
                </c:pt>
                <c:pt idx="9">
                  <c:v>26.008417372639812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3875928"/>
        <c:axId val="493875536"/>
      </c:lineChart>
      <c:catAx>
        <c:axId val="493874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3875144"/>
        <c:crosses val="autoZero"/>
        <c:auto val="1"/>
        <c:lblAlgn val="ctr"/>
        <c:lblOffset val="100"/>
        <c:noMultiLvlLbl val="0"/>
      </c:catAx>
      <c:valAx>
        <c:axId val="493875144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dirty="0">
                    <a:solidFill>
                      <a:schemeClr val="bg1"/>
                    </a:solidFill>
                  </a:rPr>
                  <a:t>Residents</a:t>
                </a:r>
                <a:r>
                  <a:rPr lang="en-US" sz="1400" b="1" baseline="0" dirty="0">
                    <a:solidFill>
                      <a:schemeClr val="bg1"/>
                    </a:solidFill>
                  </a:rPr>
                  <a:t> per Program</a:t>
                </a:r>
                <a:endParaRPr lang="en-US" sz="1400" b="1" dirty="0">
                  <a:solidFill>
                    <a:schemeClr val="bg1"/>
                  </a:solidFill>
                </a:endParaRPr>
              </a:p>
            </c:rich>
          </c:tx>
          <c:layout>
            <c:manualLayout>
              <c:xMode val="edge"/>
              <c:yMode val="edge"/>
              <c:x val="1.2741047020391695E-2"/>
              <c:y val="0.1246683264071441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3874752"/>
        <c:crosses val="autoZero"/>
        <c:crossBetween val="between"/>
        <c:majorUnit val="4"/>
      </c:valAx>
      <c:valAx>
        <c:axId val="493875536"/>
        <c:scaling>
          <c:orientation val="minMax"/>
          <c:max val="40"/>
          <c:min val="2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dirty="0">
                    <a:solidFill>
                      <a:schemeClr val="bg1"/>
                    </a:solidFill>
                  </a:rPr>
                  <a:t>Female</a:t>
                </a:r>
                <a:r>
                  <a:rPr lang="en-US" sz="1400" b="1" baseline="0" dirty="0">
                    <a:solidFill>
                      <a:schemeClr val="bg1"/>
                    </a:solidFill>
                  </a:rPr>
                  <a:t> Residents (%)</a:t>
                </a:r>
                <a:endParaRPr lang="en-US" sz="1400" b="1" dirty="0">
                  <a:solidFill>
                    <a:schemeClr val="bg1"/>
                  </a:solidFill>
                </a:endParaRPr>
              </a:p>
            </c:rich>
          </c:tx>
          <c:layout>
            <c:manualLayout>
              <c:xMode val="edge"/>
              <c:yMode val="edge"/>
              <c:x val="0.96398916801236567"/>
              <c:y val="0.1398772095795368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3875928"/>
        <c:crosses val="max"/>
        <c:crossBetween val="between"/>
        <c:majorUnit val="4"/>
      </c:valAx>
      <c:catAx>
        <c:axId val="4938759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93875536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bg1"/>
                </a:solidFill>
              </a:rPr>
              <a:t>Overall Attending Coverage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Call!$B$3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Call!$A$40:$A$43</c:f>
              <c:strCache>
                <c:ptCount val="4"/>
                <c:pt idx="0">
                  <c:v>24/7</c:v>
                </c:pt>
                <c:pt idx="1">
                  <c:v>Extended Hours</c:v>
                </c:pt>
                <c:pt idx="2">
                  <c:v>None</c:v>
                </c:pt>
                <c:pt idx="3">
                  <c:v>Teleradiology Service</c:v>
                </c:pt>
              </c:strCache>
            </c:strRef>
          </c:cat>
          <c:val>
            <c:numRef>
              <c:f>Call!$B$40:$B$43</c:f>
              <c:numCache>
                <c:formatCode>0%</c:formatCode>
                <c:ptCount val="4"/>
                <c:pt idx="0">
                  <c:v>0.34499999999999997</c:v>
                </c:pt>
                <c:pt idx="1">
                  <c:v>0.34499999999999997</c:v>
                </c:pt>
                <c:pt idx="2">
                  <c:v>0.27400000000000002</c:v>
                </c:pt>
                <c:pt idx="3">
                  <c:v>3.5999999999999997E-2</c:v>
                </c:pt>
              </c:numCache>
            </c:numRef>
          </c:val>
        </c:ser>
        <c:ser>
          <c:idx val="1"/>
          <c:order val="1"/>
          <c:tx>
            <c:strRef>
              <c:f>Call!$C$3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Call!$A$40:$A$43</c:f>
              <c:strCache>
                <c:ptCount val="4"/>
                <c:pt idx="0">
                  <c:v>24/7</c:v>
                </c:pt>
                <c:pt idx="1">
                  <c:v>Extended Hours</c:v>
                </c:pt>
                <c:pt idx="2">
                  <c:v>None</c:v>
                </c:pt>
                <c:pt idx="3">
                  <c:v>Teleradiology Service</c:v>
                </c:pt>
              </c:strCache>
            </c:strRef>
          </c:cat>
          <c:val>
            <c:numRef>
              <c:f>Call!$C$40:$C$43</c:f>
              <c:numCache>
                <c:formatCode>0%</c:formatCode>
                <c:ptCount val="4"/>
                <c:pt idx="0">
                  <c:v>0.29199999999999998</c:v>
                </c:pt>
                <c:pt idx="1">
                  <c:v>0.39600000000000002</c:v>
                </c:pt>
                <c:pt idx="2">
                  <c:v>0.22600000000000001</c:v>
                </c:pt>
                <c:pt idx="3">
                  <c:v>7.5999999999999998E-2</c:v>
                </c:pt>
              </c:numCache>
            </c:numRef>
          </c:val>
        </c:ser>
        <c:ser>
          <c:idx val="2"/>
          <c:order val="2"/>
          <c:tx>
            <c:strRef>
              <c:f>Call!$D$3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Call!$A$40:$A$43</c:f>
              <c:strCache>
                <c:ptCount val="4"/>
                <c:pt idx="0">
                  <c:v>24/7</c:v>
                </c:pt>
                <c:pt idx="1">
                  <c:v>Extended Hours</c:v>
                </c:pt>
                <c:pt idx="2">
                  <c:v>None</c:v>
                </c:pt>
                <c:pt idx="3">
                  <c:v>Teleradiology Service</c:v>
                </c:pt>
              </c:strCache>
            </c:strRef>
          </c:cat>
          <c:val>
            <c:numRef>
              <c:f>Call!$D$40:$D$43</c:f>
              <c:numCache>
                <c:formatCode>0%</c:formatCode>
                <c:ptCount val="4"/>
                <c:pt idx="0">
                  <c:v>0.29870129870129869</c:v>
                </c:pt>
                <c:pt idx="1">
                  <c:v>0.45454545454545453</c:v>
                </c:pt>
                <c:pt idx="2">
                  <c:v>0.22077922077922077</c:v>
                </c:pt>
                <c:pt idx="3">
                  <c:v>2.5974025974025976E-2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8286208"/>
        <c:axId val="498286600"/>
      </c:barChart>
      <c:catAx>
        <c:axId val="498286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286600"/>
        <c:crosses val="autoZero"/>
        <c:auto val="1"/>
        <c:lblAlgn val="ctr"/>
        <c:lblOffset val="100"/>
        <c:noMultiLvlLbl val="0"/>
      </c:catAx>
      <c:valAx>
        <c:axId val="498286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286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6492279090113739"/>
          <c:y val="0.20891149023038788"/>
          <c:w val="0.40070975503062112"/>
          <c:h val="7.8125546806649168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For</a:t>
            </a:r>
            <a:r>
              <a:rPr lang="en-US" b="1" baseline="0" dirty="0" smtClean="0">
                <a:solidFill>
                  <a:schemeClr val="bg1"/>
                </a:solidFill>
              </a:rPr>
              <a:t> those with overnight attending coverage, how does this affect resident autonomy and education?</a:t>
            </a:r>
            <a:endParaRPr lang="en-US" b="1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Call!$B$63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Call!$A$64:$A$66</c:f>
              <c:strCache>
                <c:ptCount val="3"/>
                <c:pt idx="0">
                  <c:v>Negative</c:v>
                </c:pt>
                <c:pt idx="1">
                  <c:v>Positive</c:v>
                </c:pt>
                <c:pt idx="2">
                  <c:v>Neutral</c:v>
                </c:pt>
              </c:strCache>
            </c:strRef>
          </c:cat>
          <c:val>
            <c:numRef>
              <c:f>Call!$B$64:$B$66</c:f>
              <c:numCache>
                <c:formatCode>0%</c:formatCode>
                <c:ptCount val="3"/>
                <c:pt idx="0">
                  <c:v>0.28000000000000003</c:v>
                </c:pt>
                <c:pt idx="1">
                  <c:v>0.312</c:v>
                </c:pt>
                <c:pt idx="2">
                  <c:v>0.39800000000000002</c:v>
                </c:pt>
              </c:numCache>
            </c:numRef>
          </c:val>
        </c:ser>
        <c:ser>
          <c:idx val="1"/>
          <c:order val="1"/>
          <c:tx>
            <c:strRef>
              <c:f>Call!$C$63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Call!$A$64:$A$66</c:f>
              <c:strCache>
                <c:ptCount val="3"/>
                <c:pt idx="0">
                  <c:v>Negative</c:v>
                </c:pt>
                <c:pt idx="1">
                  <c:v>Positive</c:v>
                </c:pt>
                <c:pt idx="2">
                  <c:v>Neutral</c:v>
                </c:pt>
              </c:strCache>
            </c:strRef>
          </c:cat>
          <c:val>
            <c:numRef>
              <c:f>Call!$C$64:$C$66</c:f>
              <c:numCache>
                <c:formatCode>0%</c:formatCode>
                <c:ptCount val="3"/>
                <c:pt idx="0">
                  <c:v>0.34210526315789475</c:v>
                </c:pt>
                <c:pt idx="1">
                  <c:v>0.31578947368421051</c:v>
                </c:pt>
                <c:pt idx="2">
                  <c:v>0.34210526315789475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8287384"/>
        <c:axId val="498287776"/>
      </c:barChart>
      <c:catAx>
        <c:axId val="498287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287776"/>
        <c:crosses val="autoZero"/>
        <c:auto val="1"/>
        <c:lblAlgn val="ctr"/>
        <c:lblOffset val="100"/>
        <c:noMultiLvlLbl val="0"/>
      </c:catAx>
      <c:valAx>
        <c:axId val="498287776"/>
        <c:scaling>
          <c:orientation val="minMax"/>
          <c:max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28738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877427793053706"/>
          <c:y val="0.18455571668755119"/>
          <c:w val="0.20128654719511371"/>
          <c:h val="6.3210862767164477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For those with independent</a:t>
            </a:r>
            <a:r>
              <a:rPr lang="en-US" b="1" baseline="0" dirty="0" smtClean="0">
                <a:solidFill>
                  <a:schemeClr val="bg1"/>
                </a:solidFill>
              </a:rPr>
              <a:t> call, what describes the availability of on-call </a:t>
            </a:r>
            <a:r>
              <a:rPr lang="en-US" b="1" baseline="0" dirty="0" err="1" smtClean="0">
                <a:solidFill>
                  <a:schemeClr val="bg1"/>
                </a:solidFill>
              </a:rPr>
              <a:t>attendings</a:t>
            </a:r>
            <a:r>
              <a:rPr lang="en-US" b="1" baseline="0" dirty="0" smtClean="0">
                <a:solidFill>
                  <a:schemeClr val="bg1"/>
                </a:solidFill>
              </a:rPr>
              <a:t> for consultation?</a:t>
            </a:r>
            <a:endParaRPr lang="en-US" b="1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Call!$B$63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Call!$A$76:$A$78</c:f>
              <c:strCache>
                <c:ptCount val="3"/>
                <c:pt idx="0">
                  <c:v>Attendings not available</c:v>
                </c:pt>
                <c:pt idx="1">
                  <c:v>Available and I feel comfortable calling them</c:v>
                </c:pt>
                <c:pt idx="2">
                  <c:v>Available but I don't feel comfortable calling them</c:v>
                </c:pt>
              </c:strCache>
            </c:strRef>
          </c:cat>
          <c:val>
            <c:numRef>
              <c:f>Call!$B$76:$B$78</c:f>
              <c:numCache>
                <c:formatCode>0%</c:formatCode>
                <c:ptCount val="3"/>
                <c:pt idx="0">
                  <c:v>2.5000000000000001E-2</c:v>
                </c:pt>
                <c:pt idx="1">
                  <c:v>0.81299999999999994</c:v>
                </c:pt>
                <c:pt idx="2">
                  <c:v>0.15</c:v>
                </c:pt>
              </c:numCache>
            </c:numRef>
          </c:val>
        </c:ser>
        <c:ser>
          <c:idx val="1"/>
          <c:order val="1"/>
          <c:tx>
            <c:strRef>
              <c:f>Call!$C$63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Call!$A$76:$A$78</c:f>
              <c:strCache>
                <c:ptCount val="3"/>
                <c:pt idx="0">
                  <c:v>Attendings not available</c:v>
                </c:pt>
                <c:pt idx="1">
                  <c:v>Available and I feel comfortable calling them</c:v>
                </c:pt>
                <c:pt idx="2">
                  <c:v>Available but I don't feel comfortable calling them</c:v>
                </c:pt>
              </c:strCache>
            </c:strRef>
          </c:cat>
          <c:val>
            <c:numRef>
              <c:f>Call!$C$76:$C$78</c:f>
              <c:numCache>
                <c:formatCode>0%</c:formatCode>
                <c:ptCount val="3"/>
                <c:pt idx="0">
                  <c:v>2.4691358024691357E-2</c:v>
                </c:pt>
                <c:pt idx="1">
                  <c:v>0.85185185185185186</c:v>
                </c:pt>
                <c:pt idx="2">
                  <c:v>0.12345679012345678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8288560"/>
        <c:axId val="498288952"/>
      </c:barChart>
      <c:catAx>
        <c:axId val="49828856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288952"/>
        <c:crosses val="autoZero"/>
        <c:auto val="1"/>
        <c:lblAlgn val="ctr"/>
        <c:lblOffset val="100"/>
        <c:noMultiLvlLbl val="0"/>
      </c:catAx>
      <c:valAx>
        <c:axId val="4982889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28856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877427793053706"/>
          <c:y val="0.18455571668755119"/>
          <c:w val="0.20128654719511371"/>
          <c:h val="6.3210862767164477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Ultrasound Coverage</a:t>
            </a:r>
          </a:p>
          <a:p>
            <a:pPr>
              <a:defRPr b="1">
                <a:solidFill>
                  <a:schemeClr val="bg1"/>
                </a:solidFill>
              </a:defRPr>
            </a:pPr>
            <a:r>
              <a:rPr lang="en-US" sz="1200" b="1" dirty="0" smtClean="0">
                <a:solidFill>
                  <a:schemeClr val="bg1"/>
                </a:solidFill>
              </a:rPr>
              <a:t>Who performs exams overnight?</a:t>
            </a:r>
            <a:endParaRPr lang="en-US" sz="1200" b="1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922052464371878"/>
          <c:y val="0.12895850383760082"/>
          <c:w val="0.71070479534874653"/>
          <c:h val="0.81838741640124102"/>
        </c:manualLayout>
      </c:layout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0.20185857326144635"/>
                  <c:y val="-4.809583317610076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In-house Sonographer</a:t>
                    </a:r>
                    <a:r>
                      <a:rPr lang="en-US" baseline="0" dirty="0"/>
                      <a:t>
</a:t>
                    </a:r>
                    <a:fld id="{98324A75-E291-4A69-AFF7-E1369C29ED73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4641759884204106"/>
                  <c:y val="-0.1631325782134814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In-house or Home call Sonographer</a:t>
                    </a:r>
                    <a:r>
                      <a:rPr lang="en-US" baseline="0" dirty="0"/>
                      <a:t>
</a:t>
                    </a:r>
                    <a:fld id="{E1037A48-9244-4E1C-A290-C5783DA4C2E9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8524932251268056"/>
                  <c:y val="6.4787130507125484E-3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Home call Sonographer</a:t>
                    </a:r>
                    <a:r>
                      <a:rPr lang="en-US" baseline="0" dirty="0"/>
                      <a:t>
</a:t>
                    </a:r>
                    <a:fld id="{832C0C43-F141-430D-B63C-DC4D2EC69326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3738916368989318"/>
                  <c:y val="0.1655685251702280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Resident or Sonographer</a:t>
                    </a:r>
                    <a:r>
                      <a:rPr lang="en-US" baseline="0" dirty="0"/>
                      <a:t>
</a:t>
                    </a:r>
                    <a:fld id="{B00715BE-FE4D-4235-88DD-B6AD13244C15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4.0999990769694648E-2"/>
                  <c:y val="0.1090048298224708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Call!$A$91:$A$95</c:f>
              <c:strCache>
                <c:ptCount val="5"/>
                <c:pt idx="0">
                  <c:v>24/7 in-house sonographer coverage</c:v>
                </c:pt>
                <c:pt idx="1">
                  <c:v>In house and home call sonographer coverage</c:v>
                </c:pt>
                <c:pt idx="2">
                  <c:v>Home call sonographer coverage</c:v>
                </c:pt>
                <c:pt idx="3">
                  <c:v>Resident or on-call sonographer</c:v>
                </c:pt>
                <c:pt idx="4">
                  <c:v>Resident</c:v>
                </c:pt>
              </c:strCache>
            </c:strRef>
          </c:cat>
          <c:val>
            <c:numRef>
              <c:f>Call!$F$91:$F$95</c:f>
              <c:numCache>
                <c:formatCode>0%</c:formatCode>
                <c:ptCount val="5"/>
                <c:pt idx="0">
                  <c:v>0.61538461538461542</c:v>
                </c:pt>
                <c:pt idx="1">
                  <c:v>0.14102564102564102</c:v>
                </c:pt>
                <c:pt idx="2">
                  <c:v>0.15384615384615385</c:v>
                </c:pt>
                <c:pt idx="3">
                  <c:v>0.14102564102564102</c:v>
                </c:pt>
                <c:pt idx="4">
                  <c:v>6.4102564102564097E-2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bg1"/>
                </a:solidFill>
              </a:rPr>
              <a:t>MRI Coverage</a:t>
            </a:r>
          </a:p>
          <a:p>
            <a:pPr>
              <a:defRPr b="1">
                <a:solidFill>
                  <a:schemeClr val="bg1"/>
                </a:solidFill>
              </a:defRPr>
            </a:pPr>
            <a:r>
              <a:rPr lang="en-US" sz="1200" b="1" dirty="0">
                <a:solidFill>
                  <a:schemeClr val="bg1"/>
                </a:solidFill>
              </a:rPr>
              <a:t>Who reads urgent exams overnight?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1"/>
              <c:spPr>
                <a:solidFill>
                  <a:srgbClr val="4D4D4D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solidFill>
                  <a:srgbClr val="4E4E4E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solidFill>
                  <a:srgbClr val="565656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solidFill>
                  <a:srgbClr val="535353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464646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Call!$A$82:$A$86</c:f>
              <c:strCache>
                <c:ptCount val="5"/>
                <c:pt idx="0">
                  <c:v>Residents</c:v>
                </c:pt>
                <c:pt idx="1">
                  <c:v>Fellows</c:v>
                </c:pt>
                <c:pt idx="2">
                  <c:v>Attendings</c:v>
                </c:pt>
                <c:pt idx="3">
                  <c:v>Teleradiologist</c:v>
                </c:pt>
                <c:pt idx="4">
                  <c:v>Nobody</c:v>
                </c:pt>
              </c:strCache>
            </c:strRef>
          </c:cat>
          <c:val>
            <c:numRef>
              <c:f>Call!$B$82:$B$86</c:f>
              <c:numCache>
                <c:formatCode>0%</c:formatCode>
                <c:ptCount val="5"/>
                <c:pt idx="0">
                  <c:v>0.85542168674698793</c:v>
                </c:pt>
                <c:pt idx="1">
                  <c:v>0.16867469879518071</c:v>
                </c:pt>
                <c:pt idx="2">
                  <c:v>0.15662650602409639</c:v>
                </c:pt>
                <c:pt idx="3">
                  <c:v>3.614457831325301E-2</c:v>
                </c:pt>
                <c:pt idx="4">
                  <c:v>7.2289156626506021E-2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8372400"/>
        <c:axId val="498372792"/>
      </c:barChart>
      <c:catAx>
        <c:axId val="498372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372792"/>
        <c:crosses val="autoZero"/>
        <c:auto val="1"/>
        <c:lblAlgn val="ctr"/>
        <c:lblOffset val="100"/>
        <c:noMultiLvlLbl val="0"/>
      </c:catAx>
      <c:valAx>
        <c:axId val="498372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372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bg2"/>
                </a:solidFill>
              </a:rPr>
              <a:t>Volume of Cross-sectional Neuro Studies on Call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dLblPos val="inEnd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bg1"/>
                </a:solidFill>
              </a:rPr>
              <a:t>Cross-sectional</a:t>
            </a:r>
            <a:r>
              <a:rPr lang="en-US" b="1" baseline="0" dirty="0">
                <a:solidFill>
                  <a:schemeClr val="bg1"/>
                </a:solidFill>
              </a:rPr>
              <a:t> NEURO Studies</a:t>
            </a:r>
            <a:endParaRPr lang="en-US" b="1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Call!$B$99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Call!$A$101:$A$105</c:f>
              <c:strCache>
                <c:ptCount val="5"/>
                <c:pt idx="0">
                  <c:v>&lt;10</c:v>
                </c:pt>
                <c:pt idx="1">
                  <c:v>11-20</c:v>
                </c:pt>
                <c:pt idx="2">
                  <c:v>21-30</c:v>
                </c:pt>
                <c:pt idx="3">
                  <c:v>31-40</c:v>
                </c:pt>
                <c:pt idx="4">
                  <c:v>&gt;40</c:v>
                </c:pt>
              </c:strCache>
            </c:strRef>
          </c:cat>
          <c:val>
            <c:numRef>
              <c:f>Call!$B$101:$B$105</c:f>
              <c:numCache>
                <c:formatCode>0%</c:formatCode>
                <c:ptCount val="5"/>
                <c:pt idx="0">
                  <c:v>0.06</c:v>
                </c:pt>
                <c:pt idx="1">
                  <c:v>0.43</c:v>
                </c:pt>
                <c:pt idx="2">
                  <c:v>0.35</c:v>
                </c:pt>
                <c:pt idx="3">
                  <c:v>0.08</c:v>
                </c:pt>
                <c:pt idx="4">
                  <c:v>0.08</c:v>
                </c:pt>
              </c:numCache>
            </c:numRef>
          </c:val>
        </c:ser>
        <c:ser>
          <c:idx val="1"/>
          <c:order val="1"/>
          <c:tx>
            <c:strRef>
              <c:f>Call!$C$99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Call!$A$101:$A$105</c:f>
              <c:strCache>
                <c:ptCount val="5"/>
                <c:pt idx="0">
                  <c:v>&lt;10</c:v>
                </c:pt>
                <c:pt idx="1">
                  <c:v>11-20</c:v>
                </c:pt>
                <c:pt idx="2">
                  <c:v>21-30</c:v>
                </c:pt>
                <c:pt idx="3">
                  <c:v>31-40</c:v>
                </c:pt>
                <c:pt idx="4">
                  <c:v>&gt;40</c:v>
                </c:pt>
              </c:strCache>
            </c:strRef>
          </c:cat>
          <c:val>
            <c:numRef>
              <c:f>Call!$C$101:$C$105</c:f>
              <c:numCache>
                <c:formatCode>0%</c:formatCode>
                <c:ptCount val="5"/>
                <c:pt idx="0">
                  <c:v>3.8461538461538464E-2</c:v>
                </c:pt>
                <c:pt idx="1">
                  <c:v>0.35897435897435898</c:v>
                </c:pt>
                <c:pt idx="2">
                  <c:v>0.38461538461538464</c:v>
                </c:pt>
                <c:pt idx="3">
                  <c:v>0.15384615384615385</c:v>
                </c:pt>
                <c:pt idx="4">
                  <c:v>6.4102564102564097E-2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8373968"/>
        <c:axId val="498374360"/>
      </c:barChart>
      <c:catAx>
        <c:axId val="498373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374360"/>
        <c:crosses val="autoZero"/>
        <c:auto val="1"/>
        <c:lblAlgn val="ctr"/>
        <c:lblOffset val="100"/>
        <c:noMultiLvlLbl val="0"/>
      </c:catAx>
      <c:valAx>
        <c:axId val="498374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37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553871391076124"/>
          <c:y val="0.18748359580052493"/>
          <c:w val="0.25003346456692915"/>
          <c:h val="9.4923811606882472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bg1"/>
                </a:solidFill>
              </a:rPr>
              <a:t>Cross-sectional</a:t>
            </a:r>
            <a:r>
              <a:rPr lang="en-US" b="1" baseline="0" dirty="0">
                <a:solidFill>
                  <a:schemeClr val="bg1"/>
                </a:solidFill>
              </a:rPr>
              <a:t> MSK Studies</a:t>
            </a:r>
            <a:endParaRPr lang="en-US" b="1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Call!$B$99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Call!$A$107:$A$111</c:f>
              <c:strCache>
                <c:ptCount val="5"/>
                <c:pt idx="0">
                  <c:v>&lt;10</c:v>
                </c:pt>
                <c:pt idx="1">
                  <c:v>11-20</c:v>
                </c:pt>
                <c:pt idx="2">
                  <c:v>21-30</c:v>
                </c:pt>
                <c:pt idx="3">
                  <c:v>31-40</c:v>
                </c:pt>
                <c:pt idx="4">
                  <c:v>&gt;40</c:v>
                </c:pt>
              </c:strCache>
            </c:strRef>
          </c:cat>
          <c:val>
            <c:numRef>
              <c:f>Call!$B$107:$B$111</c:f>
              <c:numCache>
                <c:formatCode>0%</c:formatCode>
                <c:ptCount val="5"/>
                <c:pt idx="0">
                  <c:v>0.92900000000000005</c:v>
                </c:pt>
                <c:pt idx="1">
                  <c:v>0.05</c:v>
                </c:pt>
                <c:pt idx="2">
                  <c:v>7.0000000000000007E-2</c:v>
                </c:pt>
                <c:pt idx="3">
                  <c:v>7.0000000000000007E-2</c:v>
                </c:pt>
                <c:pt idx="4">
                  <c:v>7.0000000000000007E-2</c:v>
                </c:pt>
              </c:numCache>
            </c:numRef>
          </c:val>
        </c:ser>
        <c:ser>
          <c:idx val="1"/>
          <c:order val="1"/>
          <c:tx>
            <c:strRef>
              <c:f>Call!$C$99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Call!$A$107:$A$111</c:f>
              <c:strCache>
                <c:ptCount val="5"/>
                <c:pt idx="0">
                  <c:v>&lt;10</c:v>
                </c:pt>
                <c:pt idx="1">
                  <c:v>11-20</c:v>
                </c:pt>
                <c:pt idx="2">
                  <c:v>21-30</c:v>
                </c:pt>
                <c:pt idx="3">
                  <c:v>31-40</c:v>
                </c:pt>
                <c:pt idx="4">
                  <c:v>&gt;40</c:v>
                </c:pt>
              </c:strCache>
            </c:strRef>
          </c:cat>
          <c:val>
            <c:numRef>
              <c:f>Call!$C$107:$C$111</c:f>
              <c:numCache>
                <c:formatCode>0%</c:formatCode>
                <c:ptCount val="5"/>
                <c:pt idx="0">
                  <c:v>0.83333333333333337</c:v>
                </c:pt>
                <c:pt idx="1">
                  <c:v>0.12820512820512819</c:v>
                </c:pt>
                <c:pt idx="2">
                  <c:v>3.8461538461538464E-2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8375144"/>
        <c:axId val="498375536"/>
      </c:barChart>
      <c:catAx>
        <c:axId val="498375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375536"/>
        <c:crosses val="autoZero"/>
        <c:auto val="1"/>
        <c:lblAlgn val="ctr"/>
        <c:lblOffset val="100"/>
        <c:noMultiLvlLbl val="0"/>
      </c:catAx>
      <c:valAx>
        <c:axId val="49837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375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553871391076124"/>
          <c:y val="0.18748359580052493"/>
          <c:w val="0.25003346456692915"/>
          <c:h val="9.4923811606882472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bg1"/>
                </a:solidFill>
              </a:rPr>
              <a:t>Cross-sectional</a:t>
            </a:r>
            <a:r>
              <a:rPr lang="en-US" b="1" baseline="0" dirty="0">
                <a:solidFill>
                  <a:schemeClr val="bg1"/>
                </a:solidFill>
              </a:rPr>
              <a:t> BODY Studies</a:t>
            </a:r>
            <a:endParaRPr lang="en-US" b="1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Call!$B$99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Call!$A$113:$A$117</c:f>
              <c:strCache>
                <c:ptCount val="5"/>
                <c:pt idx="0">
                  <c:v>&lt;10</c:v>
                </c:pt>
                <c:pt idx="1">
                  <c:v>11-20</c:v>
                </c:pt>
                <c:pt idx="2">
                  <c:v>21-30</c:v>
                </c:pt>
                <c:pt idx="3">
                  <c:v>31-40</c:v>
                </c:pt>
                <c:pt idx="4">
                  <c:v>&gt;40</c:v>
                </c:pt>
              </c:strCache>
            </c:strRef>
          </c:cat>
          <c:val>
            <c:numRef>
              <c:f>Call!$B$113:$B$117</c:f>
              <c:numCache>
                <c:formatCode>0%</c:formatCode>
                <c:ptCount val="5"/>
                <c:pt idx="0">
                  <c:v>0.03</c:v>
                </c:pt>
                <c:pt idx="1">
                  <c:v>0.39</c:v>
                </c:pt>
                <c:pt idx="2">
                  <c:v>0.46</c:v>
                </c:pt>
                <c:pt idx="3">
                  <c:v>0.06</c:v>
                </c:pt>
                <c:pt idx="4">
                  <c:v>0.06</c:v>
                </c:pt>
              </c:numCache>
            </c:numRef>
          </c:val>
        </c:ser>
        <c:ser>
          <c:idx val="1"/>
          <c:order val="1"/>
          <c:tx>
            <c:strRef>
              <c:f>Call!$C$99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Call!$A$113:$A$117</c:f>
              <c:strCache>
                <c:ptCount val="5"/>
                <c:pt idx="0">
                  <c:v>&lt;10</c:v>
                </c:pt>
                <c:pt idx="1">
                  <c:v>11-20</c:v>
                </c:pt>
                <c:pt idx="2">
                  <c:v>21-30</c:v>
                </c:pt>
                <c:pt idx="3">
                  <c:v>31-40</c:v>
                </c:pt>
                <c:pt idx="4">
                  <c:v>&gt;40</c:v>
                </c:pt>
              </c:strCache>
            </c:strRef>
          </c:cat>
          <c:val>
            <c:numRef>
              <c:f>Call!$C$113:$C$117</c:f>
              <c:numCache>
                <c:formatCode>0%</c:formatCode>
                <c:ptCount val="5"/>
                <c:pt idx="0">
                  <c:v>2.564102564102564E-2</c:v>
                </c:pt>
                <c:pt idx="1">
                  <c:v>0.39743589743589741</c:v>
                </c:pt>
                <c:pt idx="2">
                  <c:v>0.26923076923076922</c:v>
                </c:pt>
                <c:pt idx="3">
                  <c:v>0.17948717948717949</c:v>
                </c:pt>
                <c:pt idx="4">
                  <c:v>0.12820512820512819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8376320"/>
        <c:axId val="498376712"/>
      </c:barChart>
      <c:catAx>
        <c:axId val="498376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376712"/>
        <c:crosses val="autoZero"/>
        <c:auto val="1"/>
        <c:lblAlgn val="ctr"/>
        <c:lblOffset val="100"/>
        <c:noMultiLvlLbl val="0"/>
      </c:catAx>
      <c:valAx>
        <c:axId val="498376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376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553871391076124"/>
          <c:y val="0.18748359580052493"/>
          <c:w val="0.25003346456692915"/>
          <c:h val="9.4923811606882472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Popular</a:t>
            </a:r>
            <a:r>
              <a:rPr lang="en-US" b="1" baseline="0" dirty="0" smtClean="0">
                <a:solidFill>
                  <a:schemeClr val="bg1"/>
                </a:solidFill>
              </a:rPr>
              <a:t> Review Materials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7"/>
              <c:spPr>
                <a:solidFill>
                  <a:srgbClr val="3F3F3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spPr>
                <a:solidFill>
                  <a:srgbClr val="3A3A3A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4C4C4C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'Core Exam'!$A$2:$A$16</c:f>
              <c:strCache>
                <c:ptCount val="14"/>
                <c:pt idx="0">
                  <c:v>Ext. Review Course</c:v>
                </c:pt>
                <c:pt idx="1">
                  <c:v>Int. Review Course</c:v>
                </c:pt>
                <c:pt idx="2">
                  <c:v>Titan Online Course</c:v>
                </c:pt>
                <c:pt idx="3">
                  <c:v>Ext. Physics Course</c:v>
                </c:pt>
                <c:pt idx="4">
                  <c:v>DVD Review Course</c:v>
                </c:pt>
                <c:pt idx="5">
                  <c:v>ABR Document</c:v>
                </c:pt>
                <c:pt idx="6">
                  <c:v>RSNA Physics Modules</c:v>
                </c:pt>
                <c:pt idx="7">
                  <c:v>RadPrimer</c:v>
                </c:pt>
                <c:pt idx="8">
                  <c:v>Qevlar</c:v>
                </c:pt>
                <c:pt idx="9">
                  <c:v>Board Vitals</c:v>
                </c:pt>
                <c:pt idx="10">
                  <c:v>General Radiology Books</c:v>
                </c:pt>
                <c:pt idx="11">
                  <c:v>Core Review Books</c:v>
                </c:pt>
                <c:pt idx="12">
                  <c:v>Physics Review Books</c:v>
                </c:pt>
                <c:pt idx="13">
                  <c:v>RadioGraphics</c:v>
                </c:pt>
              </c:strCache>
            </c:strRef>
          </c:cat>
          <c:val>
            <c:numRef>
              <c:f>'Core Exam'!$B$2:$B$16</c:f>
              <c:numCache>
                <c:formatCode>0%</c:formatCode>
                <c:ptCount val="15"/>
                <c:pt idx="0">
                  <c:v>0.31746031746031744</c:v>
                </c:pt>
                <c:pt idx="1">
                  <c:v>0.46825396825396826</c:v>
                </c:pt>
                <c:pt idx="2">
                  <c:v>0.40476190476190477</c:v>
                </c:pt>
                <c:pt idx="3">
                  <c:v>0.53968253968253965</c:v>
                </c:pt>
                <c:pt idx="4">
                  <c:v>0.11904761904761904</c:v>
                </c:pt>
                <c:pt idx="5">
                  <c:v>0.48412698412698413</c:v>
                </c:pt>
                <c:pt idx="6">
                  <c:v>0.43650793650793651</c:v>
                </c:pt>
                <c:pt idx="7">
                  <c:v>0.77777777777777779</c:v>
                </c:pt>
                <c:pt idx="8">
                  <c:v>0.69047619047619047</c:v>
                </c:pt>
                <c:pt idx="9">
                  <c:v>0.42063492063492064</c:v>
                </c:pt>
                <c:pt idx="10">
                  <c:v>0.53968253968253965</c:v>
                </c:pt>
                <c:pt idx="11">
                  <c:v>0.82539682539682535</c:v>
                </c:pt>
                <c:pt idx="12">
                  <c:v>0.46031746031746029</c:v>
                </c:pt>
                <c:pt idx="13">
                  <c:v>0.19047619047619047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8377496"/>
        <c:axId val="498377888"/>
      </c:barChart>
      <c:catAx>
        <c:axId val="498377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377888"/>
        <c:crosses val="autoZero"/>
        <c:auto val="1"/>
        <c:lblAlgn val="ctr"/>
        <c:lblOffset val="100"/>
        <c:noMultiLvlLbl val="0"/>
      </c:catAx>
      <c:valAx>
        <c:axId val="49837788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37749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9115120995896531"/>
                  <c:y val="-3.612460082762935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791925259420788"/>
                  <c:y val="3.521266280658501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'Size and Gender'!$C$27:$C$28</c:f>
              <c:strCache>
                <c:ptCount val="2"/>
                <c:pt idx="0">
                  <c:v>Married</c:v>
                </c:pt>
                <c:pt idx="1">
                  <c:v>Single</c:v>
                </c:pt>
              </c:strCache>
            </c:strRef>
          </c:cat>
          <c:val>
            <c:numRef>
              <c:f>'Size and Gender'!$D$27:$D$28</c:f>
              <c:numCache>
                <c:formatCode>0%</c:formatCode>
                <c:ptCount val="2"/>
                <c:pt idx="0">
                  <c:v>0.56435554231185558</c:v>
                </c:pt>
                <c:pt idx="1">
                  <c:v>0.43564445768814442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bg1"/>
                </a:solidFill>
              </a:rPr>
              <a:t>Time Off to Study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'Core Exam'!$B$20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'Core Exam'!$A$21:$A$25</c:f>
              <c:strCache>
                <c:ptCount val="5"/>
                <c:pt idx="0">
                  <c:v>None</c:v>
                </c:pt>
                <c:pt idx="1">
                  <c:v>Hours each day</c:v>
                </c:pt>
                <c:pt idx="2">
                  <c:v>Block of weeks/months</c:v>
                </c:pt>
                <c:pt idx="3">
                  <c:v>Removed from call pool?</c:v>
                </c:pt>
                <c:pt idx="4">
                  <c:v>Lighter Rotations?</c:v>
                </c:pt>
              </c:strCache>
            </c:strRef>
          </c:cat>
          <c:val>
            <c:numRef>
              <c:f>'Core Exam'!$B$21:$B$25</c:f>
              <c:numCache>
                <c:formatCode>0%</c:formatCode>
                <c:ptCount val="5"/>
                <c:pt idx="0">
                  <c:v>0.49399999999999999</c:v>
                </c:pt>
                <c:pt idx="1">
                  <c:v>0.30099999999999999</c:v>
                </c:pt>
                <c:pt idx="2">
                  <c:v>0.20499999999999999</c:v>
                </c:pt>
                <c:pt idx="3">
                  <c:v>0.88900000000000001</c:v>
                </c:pt>
                <c:pt idx="4">
                  <c:v>0.77</c:v>
                </c:pt>
              </c:numCache>
            </c:numRef>
          </c:val>
        </c:ser>
        <c:ser>
          <c:idx val="1"/>
          <c:order val="1"/>
          <c:tx>
            <c:strRef>
              <c:f>'Core Exam'!$C$20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'Core Exam'!$A$21:$A$25</c:f>
              <c:strCache>
                <c:ptCount val="5"/>
                <c:pt idx="0">
                  <c:v>None</c:v>
                </c:pt>
                <c:pt idx="1">
                  <c:v>Hours each day</c:v>
                </c:pt>
                <c:pt idx="2">
                  <c:v>Block of weeks/months</c:v>
                </c:pt>
                <c:pt idx="3">
                  <c:v>Removed from call pool?</c:v>
                </c:pt>
                <c:pt idx="4">
                  <c:v>Lighter Rotations?</c:v>
                </c:pt>
              </c:strCache>
            </c:strRef>
          </c:cat>
          <c:val>
            <c:numRef>
              <c:f>'Core Exam'!$C$21:$C$25</c:f>
              <c:numCache>
                <c:formatCode>0%</c:formatCode>
                <c:ptCount val="5"/>
                <c:pt idx="0">
                  <c:v>0.42899999999999999</c:v>
                </c:pt>
                <c:pt idx="1">
                  <c:v>0.32400000000000001</c:v>
                </c:pt>
                <c:pt idx="2">
                  <c:v>0.23799999999999999</c:v>
                </c:pt>
                <c:pt idx="3">
                  <c:v>0.86499999999999999</c:v>
                </c:pt>
                <c:pt idx="4">
                  <c:v>0.80600000000000005</c:v>
                </c:pt>
              </c:numCache>
            </c:numRef>
          </c:val>
        </c:ser>
        <c:ser>
          <c:idx val="2"/>
          <c:order val="2"/>
          <c:tx>
            <c:strRef>
              <c:f>'Core Exam'!$D$20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spPr>
                <a:solidFill>
                  <a:srgbClr val="4B4B4B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solidFill>
                  <a:srgbClr val="4B4B4B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solidFill>
                  <a:srgbClr val="4C4C4C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'Core Exam'!$A$21:$A$25</c:f>
              <c:strCache>
                <c:ptCount val="5"/>
                <c:pt idx="0">
                  <c:v>None</c:v>
                </c:pt>
                <c:pt idx="1">
                  <c:v>Hours each day</c:v>
                </c:pt>
                <c:pt idx="2">
                  <c:v>Block of weeks/months</c:v>
                </c:pt>
                <c:pt idx="3">
                  <c:v>Removed from call pool?</c:v>
                </c:pt>
                <c:pt idx="4">
                  <c:v>Lighter Rotations?</c:v>
                </c:pt>
              </c:strCache>
            </c:strRef>
          </c:cat>
          <c:val>
            <c:numRef>
              <c:f>'Core Exam'!$D$21:$D$25</c:f>
              <c:numCache>
                <c:formatCode>0%</c:formatCode>
                <c:ptCount val="5"/>
                <c:pt idx="0">
                  <c:v>0.35064935064935066</c:v>
                </c:pt>
                <c:pt idx="1">
                  <c:v>0.36363636363636365</c:v>
                </c:pt>
                <c:pt idx="2">
                  <c:v>0.2857142857142857</c:v>
                </c:pt>
                <c:pt idx="3">
                  <c:v>0.84615384615384615</c:v>
                </c:pt>
                <c:pt idx="4">
                  <c:v>0.7466666666666667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8378672"/>
        <c:axId val="498379064"/>
      </c:barChart>
      <c:catAx>
        <c:axId val="49837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379064"/>
        <c:crosses val="autoZero"/>
        <c:auto val="1"/>
        <c:lblAlgn val="ctr"/>
        <c:lblOffset val="100"/>
        <c:noMultiLvlLbl val="0"/>
      </c:catAx>
      <c:valAx>
        <c:axId val="498379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37867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214501312335959"/>
          <c:y val="0.17187445319335079"/>
          <c:w val="0.28126531058617671"/>
          <c:h val="7.8125546806649182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Program Provided Exam</a:t>
            </a:r>
            <a:r>
              <a:rPr lang="en-US" b="1" baseline="0" dirty="0" smtClean="0">
                <a:solidFill>
                  <a:schemeClr val="bg1"/>
                </a:solidFill>
              </a:rPr>
              <a:t> Review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'Core Exam'!$B$47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'Core Exam'!$A$48:$A$50</c:f>
              <c:strCache>
                <c:ptCount val="3"/>
                <c:pt idx="0">
                  <c:v>Internal Review Course</c:v>
                </c:pt>
                <c:pt idx="1">
                  <c:v>Time Off for Ext. Course</c:v>
                </c:pt>
                <c:pt idx="2">
                  <c:v>Pays for Ext. Course</c:v>
                </c:pt>
              </c:strCache>
            </c:strRef>
          </c:cat>
          <c:val>
            <c:numRef>
              <c:f>'Core Exam'!$B$48:$B$50</c:f>
              <c:numCache>
                <c:formatCode>0%</c:formatCode>
                <c:ptCount val="3"/>
                <c:pt idx="0">
                  <c:v>0.65</c:v>
                </c:pt>
                <c:pt idx="1">
                  <c:v>0.56999999999999995</c:v>
                </c:pt>
                <c:pt idx="2">
                  <c:v>0.45</c:v>
                </c:pt>
              </c:numCache>
            </c:numRef>
          </c:val>
        </c:ser>
        <c:ser>
          <c:idx val="1"/>
          <c:order val="1"/>
          <c:tx>
            <c:strRef>
              <c:f>'Core Exam'!$C$47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'Core Exam'!$A$48:$A$50</c:f>
              <c:strCache>
                <c:ptCount val="3"/>
                <c:pt idx="0">
                  <c:v>Internal Review Course</c:v>
                </c:pt>
                <c:pt idx="1">
                  <c:v>Time Off for Ext. Course</c:v>
                </c:pt>
                <c:pt idx="2">
                  <c:v>Pays for Ext. Course</c:v>
                </c:pt>
              </c:strCache>
            </c:strRef>
          </c:cat>
          <c:val>
            <c:numRef>
              <c:f>'Core Exam'!$C$48:$C$50</c:f>
              <c:numCache>
                <c:formatCode>0%</c:formatCode>
                <c:ptCount val="3"/>
                <c:pt idx="0">
                  <c:v>0.8</c:v>
                </c:pt>
                <c:pt idx="1">
                  <c:v>0.53</c:v>
                </c:pt>
                <c:pt idx="2">
                  <c:v>0.49</c:v>
                </c:pt>
              </c:numCache>
            </c:numRef>
          </c:val>
        </c:ser>
        <c:ser>
          <c:idx val="2"/>
          <c:order val="2"/>
          <c:tx>
            <c:strRef>
              <c:f>'Core Exam'!$D$47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'Core Exam'!$A$48:$A$50</c:f>
              <c:strCache>
                <c:ptCount val="3"/>
                <c:pt idx="0">
                  <c:v>Internal Review Course</c:v>
                </c:pt>
                <c:pt idx="1">
                  <c:v>Time Off for Ext. Course</c:v>
                </c:pt>
                <c:pt idx="2">
                  <c:v>Pays for Ext. Course</c:v>
                </c:pt>
              </c:strCache>
            </c:strRef>
          </c:cat>
          <c:val>
            <c:numRef>
              <c:f>'Core Exam'!$D$48:$D$50</c:f>
              <c:numCache>
                <c:formatCode>0%</c:formatCode>
                <c:ptCount val="3"/>
                <c:pt idx="0">
                  <c:v>0.59036144578313254</c:v>
                </c:pt>
                <c:pt idx="1">
                  <c:v>0.57831325301204817</c:v>
                </c:pt>
                <c:pt idx="2">
                  <c:v>0.46987951807228917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8379848"/>
        <c:axId val="649109608"/>
      </c:barChart>
      <c:catAx>
        <c:axId val="498379848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109608"/>
        <c:crosses val="autoZero"/>
        <c:auto val="1"/>
        <c:lblAlgn val="ctr"/>
        <c:lblOffset val="100"/>
        <c:noMultiLvlLbl val="0"/>
      </c:catAx>
      <c:valAx>
        <c:axId val="6491096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37984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2603390201224842"/>
          <c:y val="0.17650408282298044"/>
          <c:w val="0.28126531058617671"/>
          <c:h val="7.8125546806649182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Program Provided Review Material (2018)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'Core Exam'!$D$47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'Core Exam'!$A$51:$A$55</c:f>
              <c:strCache>
                <c:ptCount val="5"/>
                <c:pt idx="0">
                  <c:v>Pays for Online Review Course</c:v>
                </c:pt>
                <c:pt idx="1">
                  <c:v>Pays for RadPrimer</c:v>
                </c:pt>
                <c:pt idx="2">
                  <c:v>Pays for Qevlar</c:v>
                </c:pt>
                <c:pt idx="3">
                  <c:v>Pays for Board Vitals</c:v>
                </c:pt>
                <c:pt idx="4">
                  <c:v>Pays for Review Books</c:v>
                </c:pt>
              </c:strCache>
            </c:strRef>
          </c:cat>
          <c:val>
            <c:numRef>
              <c:f>'Core Exam'!$D$51:$D$55</c:f>
              <c:numCache>
                <c:formatCode>0%</c:formatCode>
                <c:ptCount val="5"/>
                <c:pt idx="0">
                  <c:v>0.18072289156626506</c:v>
                </c:pt>
                <c:pt idx="1">
                  <c:v>0.83132530120481929</c:v>
                </c:pt>
                <c:pt idx="2">
                  <c:v>0.18072289156626506</c:v>
                </c:pt>
                <c:pt idx="3">
                  <c:v>0.12048192771084337</c:v>
                </c:pt>
                <c:pt idx="4">
                  <c:v>0.25301204819277107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9110392"/>
        <c:axId val="649110784"/>
      </c:barChart>
      <c:catAx>
        <c:axId val="64911039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110784"/>
        <c:crosses val="autoZero"/>
        <c:auto val="1"/>
        <c:lblAlgn val="ctr"/>
        <c:lblOffset val="100"/>
        <c:noMultiLvlLbl val="0"/>
      </c:catAx>
      <c:valAx>
        <c:axId val="6491107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11039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bg1"/>
                </a:solidFill>
              </a:rPr>
              <a:t>Physics Review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'Core Exam'!$B$70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'Core Exam'!$A$71:$A$74</c:f>
              <c:strCache>
                <c:ptCount val="4"/>
                <c:pt idx="0">
                  <c:v>Physics during regular conference times</c:v>
                </c:pt>
                <c:pt idx="1">
                  <c:v>Physics during board review</c:v>
                </c:pt>
                <c:pt idx="2">
                  <c:v>External Physics Course</c:v>
                </c:pt>
                <c:pt idx="3">
                  <c:v>Online Physics Course</c:v>
                </c:pt>
              </c:strCache>
            </c:strRef>
          </c:cat>
          <c:val>
            <c:numRef>
              <c:f>'Core Exam'!$B$71:$B$74</c:f>
              <c:numCache>
                <c:formatCode>0%</c:formatCode>
                <c:ptCount val="4"/>
                <c:pt idx="0">
                  <c:v>0.77</c:v>
                </c:pt>
                <c:pt idx="1">
                  <c:v>0.27</c:v>
                </c:pt>
              </c:numCache>
            </c:numRef>
          </c:val>
        </c:ser>
        <c:ser>
          <c:idx val="1"/>
          <c:order val="1"/>
          <c:tx>
            <c:strRef>
              <c:f>'Core Exam'!$C$70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'Core Exam'!$A$71:$A$74</c:f>
              <c:strCache>
                <c:ptCount val="4"/>
                <c:pt idx="0">
                  <c:v>Physics during regular conference times</c:v>
                </c:pt>
                <c:pt idx="1">
                  <c:v>Physics during board review</c:v>
                </c:pt>
                <c:pt idx="2">
                  <c:v>External Physics Course</c:v>
                </c:pt>
                <c:pt idx="3">
                  <c:v>Online Physics Course</c:v>
                </c:pt>
              </c:strCache>
            </c:strRef>
          </c:cat>
          <c:val>
            <c:numRef>
              <c:f>'Core Exam'!$C$71:$C$74</c:f>
              <c:numCache>
                <c:formatCode>0%</c:formatCode>
                <c:ptCount val="4"/>
                <c:pt idx="0">
                  <c:v>0.83</c:v>
                </c:pt>
                <c:pt idx="1">
                  <c:v>0.23</c:v>
                </c:pt>
                <c:pt idx="2">
                  <c:v>0.4</c:v>
                </c:pt>
              </c:numCache>
            </c:numRef>
          </c:val>
        </c:ser>
        <c:ser>
          <c:idx val="2"/>
          <c:order val="2"/>
          <c:tx>
            <c:strRef>
              <c:f>'Core Exam'!$D$70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'Core Exam'!$A$71:$A$74</c:f>
              <c:strCache>
                <c:ptCount val="4"/>
                <c:pt idx="0">
                  <c:v>Physics during regular conference times</c:v>
                </c:pt>
                <c:pt idx="1">
                  <c:v>Physics during board review</c:v>
                </c:pt>
                <c:pt idx="2">
                  <c:v>External Physics Course</c:v>
                </c:pt>
                <c:pt idx="3">
                  <c:v>Online Physics Course</c:v>
                </c:pt>
              </c:strCache>
            </c:strRef>
          </c:cat>
          <c:val>
            <c:numRef>
              <c:f>'Core Exam'!$D$71:$D$74</c:f>
              <c:numCache>
                <c:formatCode>0%</c:formatCode>
                <c:ptCount val="4"/>
                <c:pt idx="0">
                  <c:v>0.7</c:v>
                </c:pt>
                <c:pt idx="1">
                  <c:v>0.32</c:v>
                </c:pt>
                <c:pt idx="2">
                  <c:v>0.4</c:v>
                </c:pt>
              </c:numCache>
            </c:numRef>
          </c:val>
        </c:ser>
        <c:ser>
          <c:idx val="3"/>
          <c:order val="3"/>
          <c:tx>
            <c:strRef>
              <c:f>'Core Exam'!$E$70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'Core Exam'!$A$71:$A$74</c:f>
              <c:strCache>
                <c:ptCount val="4"/>
                <c:pt idx="0">
                  <c:v>Physics during regular conference times</c:v>
                </c:pt>
                <c:pt idx="1">
                  <c:v>Physics during board review</c:v>
                </c:pt>
                <c:pt idx="2">
                  <c:v>External Physics Course</c:v>
                </c:pt>
                <c:pt idx="3">
                  <c:v>Online Physics Course</c:v>
                </c:pt>
              </c:strCache>
            </c:strRef>
          </c:cat>
          <c:val>
            <c:numRef>
              <c:f>'Core Exam'!$E$71:$E$74</c:f>
              <c:numCache>
                <c:formatCode>0%</c:formatCode>
                <c:ptCount val="4"/>
                <c:pt idx="0">
                  <c:v>0.78</c:v>
                </c:pt>
                <c:pt idx="1">
                  <c:v>0.51</c:v>
                </c:pt>
                <c:pt idx="2">
                  <c:v>0.47</c:v>
                </c:pt>
              </c:numCache>
            </c:numRef>
          </c:val>
        </c:ser>
        <c:ser>
          <c:idx val="4"/>
          <c:order val="4"/>
          <c:tx>
            <c:strRef>
              <c:f>'Core Exam'!$F$70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'Core Exam'!$A$71:$A$74</c:f>
              <c:strCache>
                <c:ptCount val="4"/>
                <c:pt idx="0">
                  <c:v>Physics during regular conference times</c:v>
                </c:pt>
                <c:pt idx="1">
                  <c:v>Physics during board review</c:v>
                </c:pt>
                <c:pt idx="2">
                  <c:v>External Physics Course</c:v>
                </c:pt>
                <c:pt idx="3">
                  <c:v>Online Physics Course</c:v>
                </c:pt>
              </c:strCache>
            </c:strRef>
          </c:cat>
          <c:val>
            <c:numRef>
              <c:f>'Core Exam'!$F$71:$F$74</c:f>
              <c:numCache>
                <c:formatCode>0%</c:formatCode>
                <c:ptCount val="4"/>
                <c:pt idx="0">
                  <c:v>0.77</c:v>
                </c:pt>
                <c:pt idx="1">
                  <c:v>0.43</c:v>
                </c:pt>
                <c:pt idx="2">
                  <c:v>0.41</c:v>
                </c:pt>
              </c:numCache>
            </c:numRef>
          </c:val>
        </c:ser>
        <c:ser>
          <c:idx val="5"/>
          <c:order val="5"/>
          <c:tx>
            <c:strRef>
              <c:f>'Core Exam'!$G$70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spPr>
                <a:solidFill>
                  <a:srgbClr val="474747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solidFill>
                  <a:srgbClr val="4B4B4B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solidFill>
                  <a:srgbClr val="4C4C4C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535353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'Core Exam'!$A$71:$A$74</c:f>
              <c:strCache>
                <c:ptCount val="4"/>
                <c:pt idx="0">
                  <c:v>Physics during regular conference times</c:v>
                </c:pt>
                <c:pt idx="1">
                  <c:v>Physics during board review</c:v>
                </c:pt>
                <c:pt idx="2">
                  <c:v>External Physics Course</c:v>
                </c:pt>
                <c:pt idx="3">
                  <c:v>Online Physics Course</c:v>
                </c:pt>
              </c:strCache>
            </c:strRef>
          </c:cat>
          <c:val>
            <c:numRef>
              <c:f>'Core Exam'!$G$71:$G$74</c:f>
              <c:numCache>
                <c:formatCode>0%</c:formatCode>
                <c:ptCount val="4"/>
                <c:pt idx="0">
                  <c:v>0.79518072289156627</c:v>
                </c:pt>
                <c:pt idx="1">
                  <c:v>0.44578313253012047</c:v>
                </c:pt>
                <c:pt idx="2">
                  <c:v>0.57831325301204817</c:v>
                </c:pt>
                <c:pt idx="3">
                  <c:v>0.15662650602409639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9111568"/>
        <c:axId val="649111960"/>
      </c:barChart>
      <c:catAx>
        <c:axId val="649111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111960"/>
        <c:crosses val="autoZero"/>
        <c:auto val="1"/>
        <c:lblAlgn val="ctr"/>
        <c:lblOffset val="100"/>
        <c:noMultiLvlLbl val="0"/>
      </c:catAx>
      <c:valAx>
        <c:axId val="64911196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11156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109155466368075"/>
          <c:y val="0.11564289313713337"/>
          <c:w val="0.44852816635248299"/>
          <c:h val="4.1126078601520663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Usefulness of R4 Year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'R4Fellowship'!$C$2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'R4Fellowship'!$B$3:$B$5</c:f>
              <c:strCache>
                <c:ptCount val="3"/>
                <c:pt idx="0">
                  <c:v>Useful for experience in future sub-specialty field</c:v>
                </c:pt>
                <c:pt idx="1">
                  <c:v>Useful for general radiology or sub-specialiation outside of chosen fellowship</c:v>
                </c:pt>
                <c:pt idx="2">
                  <c:v>Not useful</c:v>
                </c:pt>
              </c:strCache>
            </c:strRef>
          </c:cat>
          <c:val>
            <c:numRef>
              <c:f>'R4Fellowship'!$C$3:$C$5</c:f>
              <c:numCache>
                <c:formatCode>0%</c:formatCode>
                <c:ptCount val="3"/>
                <c:pt idx="0">
                  <c:v>0.25</c:v>
                </c:pt>
                <c:pt idx="1">
                  <c:v>0.55000000000000004</c:v>
                </c:pt>
                <c:pt idx="2">
                  <c:v>0.2</c:v>
                </c:pt>
              </c:numCache>
            </c:numRef>
          </c:val>
        </c:ser>
        <c:ser>
          <c:idx val="1"/>
          <c:order val="1"/>
          <c:tx>
            <c:strRef>
              <c:f>'R4Fellowship'!$D$2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'R4Fellowship'!$B$3:$B$5</c:f>
              <c:strCache>
                <c:ptCount val="3"/>
                <c:pt idx="0">
                  <c:v>Useful for experience in future sub-specialty field</c:v>
                </c:pt>
                <c:pt idx="1">
                  <c:v>Useful for general radiology or sub-specialiation outside of chosen fellowship</c:v>
                </c:pt>
                <c:pt idx="2">
                  <c:v>Not useful</c:v>
                </c:pt>
              </c:strCache>
            </c:strRef>
          </c:cat>
          <c:val>
            <c:numRef>
              <c:f>'R4Fellowship'!$D$3:$D$5</c:f>
              <c:numCache>
                <c:formatCode>0%</c:formatCode>
                <c:ptCount val="3"/>
                <c:pt idx="0">
                  <c:v>0.29090909090909089</c:v>
                </c:pt>
                <c:pt idx="1">
                  <c:v>0.51818181818181819</c:v>
                </c:pt>
                <c:pt idx="2">
                  <c:v>0.19090909090909092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9112744"/>
        <c:axId val="649113136"/>
      </c:barChart>
      <c:catAx>
        <c:axId val="64911274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113136"/>
        <c:crosses val="autoZero"/>
        <c:auto val="1"/>
        <c:lblAlgn val="ctr"/>
        <c:lblOffset val="100"/>
        <c:noMultiLvlLbl val="0"/>
      </c:catAx>
      <c:valAx>
        <c:axId val="649113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112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3206788216581446E-2"/>
          <c:y val="0.14551387859887316"/>
          <c:w val="0.24819949259264129"/>
          <c:h val="4.9234480263271249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Can R4s start fellowship early (3+2)</a:t>
            </a:r>
            <a:r>
              <a:rPr lang="en-US" b="1" baseline="0" dirty="0" smtClean="0">
                <a:solidFill>
                  <a:schemeClr val="bg1"/>
                </a:solidFill>
              </a:rPr>
              <a:t> or </a:t>
            </a:r>
          </a:p>
          <a:p>
            <a:pPr>
              <a:defRPr b="1">
                <a:solidFill>
                  <a:schemeClr val="bg1"/>
                </a:solidFill>
              </a:defRPr>
            </a:pPr>
            <a:r>
              <a:rPr lang="en-US" b="1" baseline="0" dirty="0" smtClean="0">
                <a:solidFill>
                  <a:schemeClr val="bg1"/>
                </a:solidFill>
              </a:rPr>
              <a:t>do a year-long selective?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9.1451792569644641E-2"/>
                  <c:y val="0.1645063951251170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0328997126725284"/>
                  <c:y val="-0.211916584825146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'R4Fellowship'!$A$8:$A$9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'R4Fellowship'!$B$8:$B$9</c:f>
              <c:numCache>
                <c:formatCode>0%</c:formatCode>
                <c:ptCount val="2"/>
                <c:pt idx="0">
                  <c:v>0.16</c:v>
                </c:pt>
                <c:pt idx="1">
                  <c:v>0.84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How can R4 year be improved?</a:t>
            </a:r>
            <a:endParaRPr lang="en-US" b="1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39804966908486494"/>
          <c:y val="1.50197592620370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spPr>
                <a:solidFill>
                  <a:srgbClr val="4C4C4C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solidFill>
                  <a:srgbClr val="4C4C4C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solidFill>
                  <a:srgbClr val="4C4C4C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solidFill>
                  <a:srgbClr val="4C4C4C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solidFill>
                  <a:srgbClr val="4C4C4C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solidFill>
                  <a:srgbClr val="373737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>
                <a:solidFill>
                  <a:srgbClr val="4B4B4B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'R4Fellowship'!$A$18:$A$25</c:f>
              <c:strCache>
                <c:ptCount val="8"/>
                <c:pt idx="0">
                  <c:v>Rotations with non-radiology clinical services</c:v>
                </c:pt>
                <c:pt idx="1">
                  <c:v>Informatics training</c:v>
                </c:pt>
                <c:pt idx="2">
                  <c:v>Dedicated research time (beyond what is currently allowed)</c:v>
                </c:pt>
                <c:pt idx="3">
                  <c:v>Early start for fellowship of choice (3 + 2 system)</c:v>
                </c:pt>
                <c:pt idx="4">
                  <c:v>Healthcare economics or business of medicine courses</c:v>
                </c:pt>
                <c:pt idx="5">
                  <c:v>Away rotations</c:v>
                </c:pt>
                <c:pt idx="6">
                  <c:v>More focused or longer "mini fellowships"</c:v>
                </c:pt>
                <c:pt idx="7">
                  <c:v>Eliminate R4 year</c:v>
                </c:pt>
              </c:strCache>
            </c:strRef>
          </c:cat>
          <c:val>
            <c:numRef>
              <c:f>'R4Fellowship'!$B$18:$B$25</c:f>
              <c:numCache>
                <c:formatCode>0%</c:formatCode>
                <c:ptCount val="8"/>
                <c:pt idx="0">
                  <c:v>0.23015873015873015</c:v>
                </c:pt>
                <c:pt idx="1">
                  <c:v>0.26984126984126983</c:v>
                </c:pt>
                <c:pt idx="2">
                  <c:v>0.26984126984126983</c:v>
                </c:pt>
                <c:pt idx="3">
                  <c:v>0.44444444444444442</c:v>
                </c:pt>
                <c:pt idx="4">
                  <c:v>0.34920634920634919</c:v>
                </c:pt>
                <c:pt idx="5">
                  <c:v>0.31746031746031744</c:v>
                </c:pt>
                <c:pt idx="6">
                  <c:v>0.47619047619047616</c:v>
                </c:pt>
                <c:pt idx="7">
                  <c:v>0.19047619047619047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9114704"/>
        <c:axId val="649115096"/>
      </c:barChart>
      <c:catAx>
        <c:axId val="64911470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115096"/>
        <c:crosses val="autoZero"/>
        <c:auto val="1"/>
        <c:lblAlgn val="ctr"/>
        <c:lblOffset val="100"/>
        <c:noMultiLvlLbl val="0"/>
      </c:catAx>
      <c:valAx>
        <c:axId val="649115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114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Graduating</a:t>
            </a:r>
            <a:r>
              <a:rPr lang="en-US" b="1" baseline="0" dirty="0" smtClean="0">
                <a:solidFill>
                  <a:schemeClr val="bg1"/>
                </a:solidFill>
              </a:rPr>
              <a:t> R4 Fellowship Choices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'R4Fellowship'!$B$35</c:f>
              <c:strCache>
                <c:ptCount val="1"/>
                <c:pt idx="0">
                  <c:v>Internal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'R4Fellowship'!$A$36:$A$47</c:f>
              <c:strCache>
                <c:ptCount val="12"/>
                <c:pt idx="0">
                  <c:v>Abdomen</c:v>
                </c:pt>
                <c:pt idx="1">
                  <c:v>Women's Imaging</c:v>
                </c:pt>
                <c:pt idx="2">
                  <c:v>Breast</c:v>
                </c:pt>
                <c:pt idx="3">
                  <c:v>Chest</c:v>
                </c:pt>
                <c:pt idx="4">
                  <c:v>MRI</c:v>
                </c:pt>
                <c:pt idx="5">
                  <c:v>MSK</c:v>
                </c:pt>
                <c:pt idx="6">
                  <c:v>Neuro</c:v>
                </c:pt>
                <c:pt idx="7">
                  <c:v>Neuro IR</c:v>
                </c:pt>
                <c:pt idx="8">
                  <c:v>Nucs</c:v>
                </c:pt>
                <c:pt idx="9">
                  <c:v>Peds</c:v>
                </c:pt>
                <c:pt idx="10">
                  <c:v>VIR</c:v>
                </c:pt>
                <c:pt idx="11">
                  <c:v>ED</c:v>
                </c:pt>
              </c:strCache>
            </c:strRef>
          </c:cat>
          <c:val>
            <c:numRef>
              <c:f>'R4Fellowship'!$B$36:$B$47</c:f>
              <c:numCache>
                <c:formatCode>General</c:formatCode>
                <c:ptCount val="12"/>
                <c:pt idx="0">
                  <c:v>18</c:v>
                </c:pt>
                <c:pt idx="1">
                  <c:v>6</c:v>
                </c:pt>
                <c:pt idx="2">
                  <c:v>16</c:v>
                </c:pt>
                <c:pt idx="3">
                  <c:v>4</c:v>
                </c:pt>
                <c:pt idx="4">
                  <c:v>3</c:v>
                </c:pt>
                <c:pt idx="5">
                  <c:v>26</c:v>
                </c:pt>
                <c:pt idx="6">
                  <c:v>26</c:v>
                </c:pt>
                <c:pt idx="7">
                  <c:v>1</c:v>
                </c:pt>
                <c:pt idx="8">
                  <c:v>3</c:v>
                </c:pt>
                <c:pt idx="9">
                  <c:v>5</c:v>
                </c:pt>
                <c:pt idx="10">
                  <c:v>32</c:v>
                </c:pt>
                <c:pt idx="11">
                  <c:v>1</c:v>
                </c:pt>
              </c:numCache>
            </c:numRef>
          </c:val>
        </c:ser>
        <c:ser>
          <c:idx val="1"/>
          <c:order val="1"/>
          <c:tx>
            <c:strRef>
              <c:f>'R4Fellowship'!$C$35</c:f>
              <c:strCache>
                <c:ptCount val="1"/>
                <c:pt idx="0">
                  <c:v>External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'R4Fellowship'!$A$36:$A$47</c:f>
              <c:strCache>
                <c:ptCount val="12"/>
                <c:pt idx="0">
                  <c:v>Abdomen</c:v>
                </c:pt>
                <c:pt idx="1">
                  <c:v>Women's Imaging</c:v>
                </c:pt>
                <c:pt idx="2">
                  <c:v>Breast</c:v>
                </c:pt>
                <c:pt idx="3">
                  <c:v>Chest</c:v>
                </c:pt>
                <c:pt idx="4">
                  <c:v>MRI</c:v>
                </c:pt>
                <c:pt idx="5">
                  <c:v>MSK</c:v>
                </c:pt>
                <c:pt idx="6">
                  <c:v>Neuro</c:v>
                </c:pt>
                <c:pt idx="7">
                  <c:v>Neuro IR</c:v>
                </c:pt>
                <c:pt idx="8">
                  <c:v>Nucs</c:v>
                </c:pt>
                <c:pt idx="9">
                  <c:v>Peds</c:v>
                </c:pt>
                <c:pt idx="10">
                  <c:v>VIR</c:v>
                </c:pt>
                <c:pt idx="11">
                  <c:v>ED</c:v>
                </c:pt>
              </c:strCache>
            </c:strRef>
          </c:cat>
          <c:val>
            <c:numRef>
              <c:f>'R4Fellowship'!$C$36:$C$47</c:f>
              <c:numCache>
                <c:formatCode>General</c:formatCode>
                <c:ptCount val="12"/>
                <c:pt idx="0">
                  <c:v>37</c:v>
                </c:pt>
                <c:pt idx="1">
                  <c:v>8</c:v>
                </c:pt>
                <c:pt idx="2">
                  <c:v>18</c:v>
                </c:pt>
                <c:pt idx="3">
                  <c:v>10</c:v>
                </c:pt>
                <c:pt idx="4">
                  <c:v>6</c:v>
                </c:pt>
                <c:pt idx="5">
                  <c:v>35</c:v>
                </c:pt>
                <c:pt idx="6">
                  <c:v>43</c:v>
                </c:pt>
                <c:pt idx="7">
                  <c:v>1</c:v>
                </c:pt>
                <c:pt idx="8">
                  <c:v>5</c:v>
                </c:pt>
                <c:pt idx="9">
                  <c:v>13</c:v>
                </c:pt>
                <c:pt idx="10">
                  <c:v>49</c:v>
                </c:pt>
                <c:pt idx="1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49115880"/>
        <c:axId val="649116272"/>
      </c:barChart>
      <c:catAx>
        <c:axId val="649115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116272"/>
        <c:crosses val="autoZero"/>
        <c:auto val="1"/>
        <c:lblAlgn val="ctr"/>
        <c:lblOffset val="100"/>
        <c:noMultiLvlLbl val="0"/>
      </c:catAx>
      <c:valAx>
        <c:axId val="649116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115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644050175546239E-2"/>
          <c:y val="0.2331205470697357"/>
          <c:w val="0.2167293008828442"/>
          <c:h val="4.4723074158867768E-2"/>
        </c:manualLayout>
      </c:layout>
      <c:overlay val="1"/>
      <c:spPr>
        <a:solidFill>
          <a:srgbClr val="595959"/>
        </a:solidFill>
        <a:ln>
          <a:solidFill>
            <a:schemeClr val="bg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'R4Fellowship'!$B$52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'R4Fellowship'!$A$53:$A$63</c:f>
              <c:strCache>
                <c:ptCount val="11"/>
                <c:pt idx="0">
                  <c:v>Abdomen</c:v>
                </c:pt>
                <c:pt idx="1">
                  <c:v>Breast</c:v>
                </c:pt>
                <c:pt idx="2">
                  <c:v>Chest</c:v>
                </c:pt>
                <c:pt idx="3">
                  <c:v>MRI</c:v>
                </c:pt>
                <c:pt idx="4">
                  <c:v>MSK</c:v>
                </c:pt>
                <c:pt idx="5">
                  <c:v>Neuro</c:v>
                </c:pt>
                <c:pt idx="6">
                  <c:v>Neuro IR</c:v>
                </c:pt>
                <c:pt idx="7">
                  <c:v>Nucs</c:v>
                </c:pt>
                <c:pt idx="8">
                  <c:v>Peds</c:v>
                </c:pt>
                <c:pt idx="9">
                  <c:v>VIR</c:v>
                </c:pt>
                <c:pt idx="10">
                  <c:v>Other/None</c:v>
                </c:pt>
              </c:strCache>
            </c:strRef>
          </c:cat>
          <c:val>
            <c:numRef>
              <c:f>'R4Fellowship'!$B$53:$B$63</c:f>
              <c:numCache>
                <c:formatCode>0%</c:formatCode>
                <c:ptCount val="11"/>
                <c:pt idx="0">
                  <c:v>0.17</c:v>
                </c:pt>
                <c:pt idx="1">
                  <c:v>0.11</c:v>
                </c:pt>
                <c:pt idx="2">
                  <c:v>0.03</c:v>
                </c:pt>
                <c:pt idx="3">
                  <c:v>0.04</c:v>
                </c:pt>
                <c:pt idx="4">
                  <c:v>0.14000000000000001</c:v>
                </c:pt>
                <c:pt idx="5">
                  <c:v>0.2</c:v>
                </c:pt>
                <c:pt idx="6">
                  <c:v>0</c:v>
                </c:pt>
                <c:pt idx="7">
                  <c:v>0.02</c:v>
                </c:pt>
                <c:pt idx="8">
                  <c:v>0.05</c:v>
                </c:pt>
                <c:pt idx="9">
                  <c:v>0.22</c:v>
                </c:pt>
                <c:pt idx="10">
                  <c:v>0.01</c:v>
                </c:pt>
              </c:numCache>
            </c:numRef>
          </c:val>
        </c:ser>
        <c:ser>
          <c:idx val="1"/>
          <c:order val="1"/>
          <c:tx>
            <c:strRef>
              <c:f>'R4Fellowship'!$C$52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'R4Fellowship'!$A$53:$A$63</c:f>
              <c:strCache>
                <c:ptCount val="11"/>
                <c:pt idx="0">
                  <c:v>Abdomen</c:v>
                </c:pt>
                <c:pt idx="1">
                  <c:v>Breast</c:v>
                </c:pt>
                <c:pt idx="2">
                  <c:v>Chest</c:v>
                </c:pt>
                <c:pt idx="3">
                  <c:v>MRI</c:v>
                </c:pt>
                <c:pt idx="4">
                  <c:v>MSK</c:v>
                </c:pt>
                <c:pt idx="5">
                  <c:v>Neuro</c:v>
                </c:pt>
                <c:pt idx="6">
                  <c:v>Neuro IR</c:v>
                </c:pt>
                <c:pt idx="7">
                  <c:v>Nucs</c:v>
                </c:pt>
                <c:pt idx="8">
                  <c:v>Peds</c:v>
                </c:pt>
                <c:pt idx="9">
                  <c:v>VIR</c:v>
                </c:pt>
                <c:pt idx="10">
                  <c:v>Other/None</c:v>
                </c:pt>
              </c:strCache>
            </c:strRef>
          </c:cat>
          <c:val>
            <c:numRef>
              <c:f>'R4Fellowship'!$C$53:$C$63</c:f>
              <c:numCache>
                <c:formatCode>0%</c:formatCode>
                <c:ptCount val="11"/>
                <c:pt idx="0">
                  <c:v>0.17099999999999999</c:v>
                </c:pt>
                <c:pt idx="1">
                  <c:v>0.13300000000000001</c:v>
                </c:pt>
                <c:pt idx="2">
                  <c:v>1.9E-2</c:v>
                </c:pt>
                <c:pt idx="3">
                  <c:v>2.7E-2</c:v>
                </c:pt>
                <c:pt idx="4">
                  <c:v>0.14499999999999999</c:v>
                </c:pt>
                <c:pt idx="5">
                  <c:v>0.17599999999999999</c:v>
                </c:pt>
                <c:pt idx="6">
                  <c:v>0.01</c:v>
                </c:pt>
                <c:pt idx="7">
                  <c:v>1.9E-2</c:v>
                </c:pt>
                <c:pt idx="8">
                  <c:v>7.4999999999999997E-2</c:v>
                </c:pt>
                <c:pt idx="9">
                  <c:v>0.215</c:v>
                </c:pt>
                <c:pt idx="10">
                  <c:v>8.9999999999999993E-3</c:v>
                </c:pt>
              </c:numCache>
            </c:numRef>
          </c:val>
        </c:ser>
        <c:ser>
          <c:idx val="2"/>
          <c:order val="2"/>
          <c:tx>
            <c:strRef>
              <c:f>'R4Fellowship'!$D$52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'R4Fellowship'!$A$53:$A$63</c:f>
              <c:strCache>
                <c:ptCount val="11"/>
                <c:pt idx="0">
                  <c:v>Abdomen</c:v>
                </c:pt>
                <c:pt idx="1">
                  <c:v>Breast</c:v>
                </c:pt>
                <c:pt idx="2">
                  <c:v>Chest</c:v>
                </c:pt>
                <c:pt idx="3">
                  <c:v>MRI</c:v>
                </c:pt>
                <c:pt idx="4">
                  <c:v>MSK</c:v>
                </c:pt>
                <c:pt idx="5">
                  <c:v>Neuro</c:v>
                </c:pt>
                <c:pt idx="6">
                  <c:v>Neuro IR</c:v>
                </c:pt>
                <c:pt idx="7">
                  <c:v>Nucs</c:v>
                </c:pt>
                <c:pt idx="8">
                  <c:v>Peds</c:v>
                </c:pt>
                <c:pt idx="9">
                  <c:v>VIR</c:v>
                </c:pt>
                <c:pt idx="10">
                  <c:v>Other/None</c:v>
                </c:pt>
              </c:strCache>
            </c:strRef>
          </c:cat>
          <c:val>
            <c:numRef>
              <c:f>'R4Fellowship'!$D$53:$D$63</c:f>
              <c:numCache>
                <c:formatCode>0%</c:formatCode>
                <c:ptCount val="11"/>
                <c:pt idx="0">
                  <c:v>0.124</c:v>
                </c:pt>
                <c:pt idx="1">
                  <c:v>0.14399999999999999</c:v>
                </c:pt>
                <c:pt idx="2">
                  <c:v>2.5999999999999999E-2</c:v>
                </c:pt>
                <c:pt idx="3">
                  <c:v>3.2000000000000001E-2</c:v>
                </c:pt>
                <c:pt idx="4">
                  <c:v>0.16500000000000001</c:v>
                </c:pt>
                <c:pt idx="5">
                  <c:v>0.185</c:v>
                </c:pt>
                <c:pt idx="6">
                  <c:v>0.01</c:v>
                </c:pt>
                <c:pt idx="7">
                  <c:v>2.1000000000000001E-2</c:v>
                </c:pt>
                <c:pt idx="8">
                  <c:v>6.8000000000000005E-2</c:v>
                </c:pt>
                <c:pt idx="9">
                  <c:v>0.20799999999999999</c:v>
                </c:pt>
                <c:pt idx="10">
                  <c:v>1.7000000000000001E-2</c:v>
                </c:pt>
              </c:numCache>
            </c:numRef>
          </c:val>
        </c:ser>
        <c:ser>
          <c:idx val="3"/>
          <c:order val="3"/>
          <c:tx>
            <c:strRef>
              <c:f>'R4Fellowship'!$E$52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'R4Fellowship'!$A$53:$A$63</c:f>
              <c:strCache>
                <c:ptCount val="11"/>
                <c:pt idx="0">
                  <c:v>Abdomen</c:v>
                </c:pt>
                <c:pt idx="1">
                  <c:v>Breast</c:v>
                </c:pt>
                <c:pt idx="2">
                  <c:v>Chest</c:v>
                </c:pt>
                <c:pt idx="3">
                  <c:v>MRI</c:v>
                </c:pt>
                <c:pt idx="4">
                  <c:v>MSK</c:v>
                </c:pt>
                <c:pt idx="5">
                  <c:v>Neuro</c:v>
                </c:pt>
                <c:pt idx="6">
                  <c:v>Neuro IR</c:v>
                </c:pt>
                <c:pt idx="7">
                  <c:v>Nucs</c:v>
                </c:pt>
                <c:pt idx="8">
                  <c:v>Peds</c:v>
                </c:pt>
                <c:pt idx="9">
                  <c:v>VIR</c:v>
                </c:pt>
                <c:pt idx="10">
                  <c:v>Other/None</c:v>
                </c:pt>
              </c:strCache>
            </c:strRef>
          </c:cat>
          <c:val>
            <c:numRef>
              <c:f>'R4Fellowship'!$E$53:$E$63</c:f>
              <c:numCache>
                <c:formatCode>0%</c:formatCode>
                <c:ptCount val="11"/>
                <c:pt idx="0">
                  <c:v>0.156</c:v>
                </c:pt>
                <c:pt idx="1">
                  <c:v>0.111</c:v>
                </c:pt>
                <c:pt idx="2">
                  <c:v>2.8999999999999998E-2</c:v>
                </c:pt>
                <c:pt idx="3">
                  <c:v>2.8000000000000001E-2</c:v>
                </c:pt>
                <c:pt idx="4">
                  <c:v>0.14799999999999999</c:v>
                </c:pt>
                <c:pt idx="5">
                  <c:v>0.20200000000000001</c:v>
                </c:pt>
                <c:pt idx="6">
                  <c:v>4.0000000000000001E-3</c:v>
                </c:pt>
                <c:pt idx="7">
                  <c:v>1.2E-2</c:v>
                </c:pt>
                <c:pt idx="8">
                  <c:v>5.5E-2</c:v>
                </c:pt>
                <c:pt idx="9">
                  <c:v>0.23400000000000001</c:v>
                </c:pt>
                <c:pt idx="10">
                  <c:v>1.9E-2</c:v>
                </c:pt>
              </c:numCache>
            </c:numRef>
          </c:val>
        </c:ser>
        <c:ser>
          <c:idx val="4"/>
          <c:order val="4"/>
          <c:tx>
            <c:strRef>
              <c:f>'R4Fellowship'!$F$52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'R4Fellowship'!$A$53:$A$63</c:f>
              <c:strCache>
                <c:ptCount val="11"/>
                <c:pt idx="0">
                  <c:v>Abdomen</c:v>
                </c:pt>
                <c:pt idx="1">
                  <c:v>Breast</c:v>
                </c:pt>
                <c:pt idx="2">
                  <c:v>Chest</c:v>
                </c:pt>
                <c:pt idx="3">
                  <c:v>MRI</c:v>
                </c:pt>
                <c:pt idx="4">
                  <c:v>MSK</c:v>
                </c:pt>
                <c:pt idx="5">
                  <c:v>Neuro</c:v>
                </c:pt>
                <c:pt idx="6">
                  <c:v>Neuro IR</c:v>
                </c:pt>
                <c:pt idx="7">
                  <c:v>Nucs</c:v>
                </c:pt>
                <c:pt idx="8">
                  <c:v>Peds</c:v>
                </c:pt>
                <c:pt idx="9">
                  <c:v>VIR</c:v>
                </c:pt>
                <c:pt idx="10">
                  <c:v>Other/None</c:v>
                </c:pt>
              </c:strCache>
            </c:strRef>
          </c:cat>
          <c:val>
            <c:numRef>
              <c:f>'R4Fellowship'!$F$53:$F$63</c:f>
              <c:numCache>
                <c:formatCode>0%</c:formatCode>
                <c:ptCount val="11"/>
                <c:pt idx="0">
                  <c:v>0.155</c:v>
                </c:pt>
                <c:pt idx="1">
                  <c:v>0.128</c:v>
                </c:pt>
                <c:pt idx="2">
                  <c:v>3.6000000000000004E-2</c:v>
                </c:pt>
                <c:pt idx="3">
                  <c:v>0.03</c:v>
                </c:pt>
                <c:pt idx="4">
                  <c:v>0.159</c:v>
                </c:pt>
                <c:pt idx="5">
                  <c:v>0.20499999999999999</c:v>
                </c:pt>
                <c:pt idx="6">
                  <c:v>1.2E-2</c:v>
                </c:pt>
                <c:pt idx="7">
                  <c:v>1.4999999999999999E-2</c:v>
                </c:pt>
                <c:pt idx="8">
                  <c:v>4.1000000000000002E-2</c:v>
                </c:pt>
                <c:pt idx="9">
                  <c:v>0.20100000000000001</c:v>
                </c:pt>
                <c:pt idx="10">
                  <c:v>1.7999999999999999E-2</c:v>
                </c:pt>
              </c:numCache>
            </c:numRef>
          </c:val>
        </c:ser>
        <c:ser>
          <c:idx val="5"/>
          <c:order val="5"/>
          <c:tx>
            <c:strRef>
              <c:f>'R4Fellowship'!$G$52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'R4Fellowship'!$A$53:$A$63</c:f>
              <c:strCache>
                <c:ptCount val="11"/>
                <c:pt idx="0">
                  <c:v>Abdomen</c:v>
                </c:pt>
                <c:pt idx="1">
                  <c:v>Breast</c:v>
                </c:pt>
                <c:pt idx="2">
                  <c:v>Chest</c:v>
                </c:pt>
                <c:pt idx="3">
                  <c:v>MRI</c:v>
                </c:pt>
                <c:pt idx="4">
                  <c:v>MSK</c:v>
                </c:pt>
                <c:pt idx="5">
                  <c:v>Neuro</c:v>
                </c:pt>
                <c:pt idx="6">
                  <c:v>Neuro IR</c:v>
                </c:pt>
                <c:pt idx="7">
                  <c:v>Nucs</c:v>
                </c:pt>
                <c:pt idx="8">
                  <c:v>Peds</c:v>
                </c:pt>
                <c:pt idx="9">
                  <c:v>VIR</c:v>
                </c:pt>
                <c:pt idx="10">
                  <c:v>Other/None</c:v>
                </c:pt>
              </c:strCache>
            </c:strRef>
          </c:cat>
          <c:val>
            <c:numRef>
              <c:f>'R4Fellowship'!$G$53:$G$63</c:f>
              <c:numCache>
                <c:formatCode>0%</c:formatCode>
                <c:ptCount val="11"/>
                <c:pt idx="0">
                  <c:v>0.155</c:v>
                </c:pt>
                <c:pt idx="1">
                  <c:v>0.113</c:v>
                </c:pt>
                <c:pt idx="2">
                  <c:v>3.2000000000000001E-2</c:v>
                </c:pt>
                <c:pt idx="3">
                  <c:v>3.1E-2</c:v>
                </c:pt>
                <c:pt idx="4">
                  <c:v>0.157</c:v>
                </c:pt>
                <c:pt idx="5">
                  <c:v>0.191</c:v>
                </c:pt>
                <c:pt idx="6">
                  <c:v>0.01</c:v>
                </c:pt>
                <c:pt idx="7">
                  <c:v>1.7000000000000001E-2</c:v>
                </c:pt>
                <c:pt idx="8">
                  <c:v>3.5000000000000003E-2</c:v>
                </c:pt>
                <c:pt idx="9">
                  <c:v>0.23</c:v>
                </c:pt>
                <c:pt idx="10">
                  <c:v>2.8000000000000001E-2</c:v>
                </c:pt>
              </c:numCache>
            </c:numRef>
          </c:val>
        </c:ser>
        <c:ser>
          <c:idx val="6"/>
          <c:order val="6"/>
          <c:tx>
            <c:strRef>
              <c:f>'R4Fellowship'!$H$52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CEC518"/>
            </a:solidFill>
            <a:ln>
              <a:noFill/>
            </a:ln>
            <a:effectLst/>
          </c:spPr>
          <c:invertIfNegative val="0"/>
          <c:cat>
            <c:strRef>
              <c:f>'R4Fellowship'!$A$53:$A$63</c:f>
              <c:strCache>
                <c:ptCount val="11"/>
                <c:pt idx="0">
                  <c:v>Abdomen</c:v>
                </c:pt>
                <c:pt idx="1">
                  <c:v>Breast</c:v>
                </c:pt>
                <c:pt idx="2">
                  <c:v>Chest</c:v>
                </c:pt>
                <c:pt idx="3">
                  <c:v>MRI</c:v>
                </c:pt>
                <c:pt idx="4">
                  <c:v>MSK</c:v>
                </c:pt>
                <c:pt idx="5">
                  <c:v>Neuro</c:v>
                </c:pt>
                <c:pt idx="6">
                  <c:v>Neuro IR</c:v>
                </c:pt>
                <c:pt idx="7">
                  <c:v>Nucs</c:v>
                </c:pt>
                <c:pt idx="8">
                  <c:v>Peds</c:v>
                </c:pt>
                <c:pt idx="9">
                  <c:v>VIR</c:v>
                </c:pt>
                <c:pt idx="10">
                  <c:v>Other/None</c:v>
                </c:pt>
              </c:strCache>
            </c:strRef>
          </c:cat>
          <c:val>
            <c:numRef>
              <c:f>'R4Fellowship'!$H$53:$H$63</c:f>
              <c:numCache>
                <c:formatCode>0%</c:formatCode>
                <c:ptCount val="11"/>
                <c:pt idx="0">
                  <c:v>0.14435695538057744</c:v>
                </c:pt>
                <c:pt idx="1">
                  <c:v>0.12598425196850394</c:v>
                </c:pt>
                <c:pt idx="2">
                  <c:v>3.6745406824146981E-2</c:v>
                </c:pt>
                <c:pt idx="3">
                  <c:v>2.3622047244094488E-2</c:v>
                </c:pt>
                <c:pt idx="4">
                  <c:v>0.16010498687664043</c:v>
                </c:pt>
                <c:pt idx="5">
                  <c:v>0.18110236220472442</c:v>
                </c:pt>
                <c:pt idx="6">
                  <c:v>5.2493438320209973E-3</c:v>
                </c:pt>
                <c:pt idx="7">
                  <c:v>2.0997375328083989E-2</c:v>
                </c:pt>
                <c:pt idx="8">
                  <c:v>4.7244094488188976E-2</c:v>
                </c:pt>
                <c:pt idx="9">
                  <c:v>0.2125984251968504</c:v>
                </c:pt>
                <c:pt idx="10">
                  <c:v>4.1994750656167978E-2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9831696"/>
        <c:axId val="649832088"/>
      </c:barChart>
      <c:catAx>
        <c:axId val="64983169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832088"/>
        <c:crosses val="autoZero"/>
        <c:auto val="1"/>
        <c:lblAlgn val="ctr"/>
        <c:lblOffset val="100"/>
        <c:noMultiLvlLbl val="0"/>
      </c:catAx>
      <c:valAx>
        <c:axId val="649832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831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4420649380396698E-2"/>
          <c:y val="6.8818854729254531E-2"/>
          <c:w val="0.46358455793506198"/>
          <c:h val="3.7967471637866068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0405422683997218"/>
                  <c:y val="0.1688423607977907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371995337449709"/>
                      <c:h val="0.1780672978341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'Size and Gender'!$C$29:$C$30</c:f>
              <c:strCache>
                <c:ptCount val="2"/>
                <c:pt idx="0">
                  <c:v>Have Children</c:v>
                </c:pt>
                <c:pt idx="1">
                  <c:v>No Children</c:v>
                </c:pt>
              </c:strCache>
            </c:strRef>
          </c:cat>
          <c:val>
            <c:numRef>
              <c:f>'Size and Gender'!$D$29:$D$30</c:f>
              <c:numCache>
                <c:formatCode>0%</c:formatCode>
                <c:ptCount val="2"/>
                <c:pt idx="0">
                  <c:v>0.29271921067757417</c:v>
                </c:pt>
                <c:pt idx="1">
                  <c:v>0.70728078932242577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percentStacked"/>
        <c:varyColors val="0"/>
        <c:ser>
          <c:idx val="0"/>
          <c:order val="0"/>
          <c:tx>
            <c:strRef>
              <c:f>'R4Fellowship'!$A$71</c:f>
              <c:strCache>
                <c:ptCount val="1"/>
                <c:pt idx="0">
                  <c:v>Extremely Poor (Iam VERY WORRIED about finding a job in the near future)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'R4Fellowship'!$B$70:$H$70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'R4Fellowship'!$B$71:$H$71</c:f>
              <c:numCache>
                <c:formatCode>0%</c:formatCode>
                <c:ptCount val="7"/>
                <c:pt idx="0">
                  <c:v>0.23</c:v>
                </c:pt>
                <c:pt idx="1">
                  <c:v>0.33</c:v>
                </c:pt>
                <c:pt idx="2">
                  <c:v>0.2</c:v>
                </c:pt>
                <c:pt idx="3">
                  <c:v>7.0000000000000007E-2</c:v>
                </c:pt>
                <c:pt idx="4">
                  <c:v>0.03</c:v>
                </c:pt>
                <c:pt idx="5">
                  <c:v>0.01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'R4Fellowship'!$A$72</c:f>
              <c:strCache>
                <c:ptCount val="1"/>
                <c:pt idx="0">
                  <c:v>Poor (I am WORRIED about finding a job in the near future)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  <a:effectLst/>
          </c:spP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7837235228539739E-2"/>
                  <c:y val="-6.90846286701225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'R4Fellowship'!$B$70:$H$70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'R4Fellowship'!$B$72:$H$72</c:f>
              <c:numCache>
                <c:formatCode>0%</c:formatCode>
                <c:ptCount val="7"/>
                <c:pt idx="0">
                  <c:v>0.34</c:v>
                </c:pt>
                <c:pt idx="1">
                  <c:v>0.5</c:v>
                </c:pt>
                <c:pt idx="2">
                  <c:v>0.38</c:v>
                </c:pt>
                <c:pt idx="3">
                  <c:v>0.31</c:v>
                </c:pt>
                <c:pt idx="4">
                  <c:v>0.13</c:v>
                </c:pt>
                <c:pt idx="5">
                  <c:v>0.04</c:v>
                </c:pt>
                <c:pt idx="6">
                  <c:v>1.8181818181818181E-2</c:v>
                </c:pt>
              </c:numCache>
            </c:numRef>
          </c:val>
        </c:ser>
        <c:ser>
          <c:idx val="2"/>
          <c:order val="2"/>
          <c:tx>
            <c:strRef>
              <c:f>'R4Fellowship'!$A$73</c:f>
              <c:strCache>
                <c:ptCount val="1"/>
                <c:pt idx="0">
                  <c:v>OK (I am A LITTLE WORRIED about finding a job in the near future)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  <a:effectLst/>
          </c:spP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006688963210718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'R4Fellowship'!$B$70:$H$70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'R4Fellowship'!$B$73:$H$73</c:f>
              <c:numCache>
                <c:formatCode>0%</c:formatCode>
                <c:ptCount val="7"/>
                <c:pt idx="0">
                  <c:v>0.38</c:v>
                </c:pt>
                <c:pt idx="1">
                  <c:v>0.26</c:v>
                </c:pt>
                <c:pt idx="2">
                  <c:v>0.38</c:v>
                </c:pt>
                <c:pt idx="3">
                  <c:v>0.52</c:v>
                </c:pt>
                <c:pt idx="4">
                  <c:v>0.62</c:v>
                </c:pt>
                <c:pt idx="5">
                  <c:v>0.56000000000000005</c:v>
                </c:pt>
                <c:pt idx="6">
                  <c:v>0.42727272727272725</c:v>
                </c:pt>
              </c:numCache>
            </c:numRef>
          </c:val>
        </c:ser>
        <c:ser>
          <c:idx val="3"/>
          <c:order val="3"/>
          <c:tx>
            <c:strRef>
              <c:f>'R4Fellowship'!$A$74</c:f>
              <c:strCache>
                <c:ptCount val="1"/>
                <c:pt idx="0">
                  <c:v>Good (I am NOT AT ALL WORRIED about finding a job in the near future)</c:v>
                </c:pt>
              </c:strCache>
            </c:strRef>
          </c:tx>
          <c:spPr>
            <a:solidFill>
              <a:schemeClr val="accent4"/>
            </a:solidFill>
            <a:ln w="25400">
              <a:noFill/>
            </a:ln>
            <a:effectLst/>
          </c:spP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006688963210718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'R4Fellowship'!$B$70:$H$70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'R4Fellowship'!$B$74:$H$74</c:f>
              <c:numCache>
                <c:formatCode>0%</c:formatCode>
                <c:ptCount val="7"/>
                <c:pt idx="0">
                  <c:v>0.04</c:v>
                </c:pt>
                <c:pt idx="1">
                  <c:v>0.01</c:v>
                </c:pt>
                <c:pt idx="2">
                  <c:v>0.04</c:v>
                </c:pt>
                <c:pt idx="3">
                  <c:v>0.09</c:v>
                </c:pt>
                <c:pt idx="4">
                  <c:v>0.22</c:v>
                </c:pt>
                <c:pt idx="5">
                  <c:v>0.39</c:v>
                </c:pt>
                <c:pt idx="6">
                  <c:v>0.55454545454545456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9832872"/>
        <c:axId val="649833264"/>
      </c:areaChart>
      <c:catAx>
        <c:axId val="649832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833264"/>
        <c:crosses val="autoZero"/>
        <c:auto val="1"/>
        <c:lblAlgn val="ctr"/>
        <c:lblOffset val="100"/>
        <c:noMultiLvlLbl val="0"/>
      </c:catAx>
      <c:valAx>
        <c:axId val="649833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832872"/>
        <c:crosses val="autoZero"/>
        <c:crossBetween val="midCat"/>
        <c:majorUnit val="0.2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The Job Search by Class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percentStacked"/>
        <c:varyColors val="0"/>
        <c:ser>
          <c:idx val="3"/>
          <c:order val="0"/>
          <c:tx>
            <c:strRef>
              <c:f>'R4Fellowship'!$B$85</c:f>
              <c:strCache>
                <c:ptCount val="1"/>
                <c:pt idx="0">
                  <c:v>Have not started</c:v>
                </c:pt>
              </c:strCache>
            </c:strRef>
          </c:tx>
          <c:spPr>
            <a:solidFill>
              <a:schemeClr val="accent4"/>
            </a:solidFill>
            <a:ln w="25400">
              <a:noFill/>
            </a:ln>
            <a:effectLst/>
          </c:spP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111111111111111E-2"/>
                  <c:y val="4.55840455840447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'R4Fellowship'!$A$86:$A$89</c:f>
              <c:strCache>
                <c:ptCount val="4"/>
                <c:pt idx="0">
                  <c:v>R1</c:v>
                </c:pt>
                <c:pt idx="1">
                  <c:v>R2</c:v>
                </c:pt>
                <c:pt idx="2">
                  <c:v>R3</c:v>
                </c:pt>
                <c:pt idx="3">
                  <c:v>R4</c:v>
                </c:pt>
              </c:strCache>
            </c:strRef>
          </c:cat>
          <c:val>
            <c:numRef>
              <c:f>'R4Fellowship'!$B$86:$B$89</c:f>
              <c:numCache>
                <c:formatCode>0%</c:formatCode>
                <c:ptCount val="4"/>
                <c:pt idx="0">
                  <c:v>1</c:v>
                </c:pt>
                <c:pt idx="1">
                  <c:v>0.88235294117647056</c:v>
                </c:pt>
                <c:pt idx="2">
                  <c:v>0.57777777777777772</c:v>
                </c:pt>
                <c:pt idx="3">
                  <c:v>0.39743589743589741</c:v>
                </c:pt>
              </c:numCache>
            </c:numRef>
          </c:val>
        </c:ser>
        <c:ser>
          <c:idx val="2"/>
          <c:order val="1"/>
          <c:tx>
            <c:strRef>
              <c:f>'R4Fellowship'!$C$85</c:f>
              <c:strCache>
                <c:ptCount val="1"/>
                <c:pt idx="0">
                  <c:v>Started looking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  <a:effectLst/>
          </c:spP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5555555555555556E-2"/>
                  <c:y val="-2.27920227920227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'R4Fellowship'!$A$86:$A$89</c:f>
              <c:strCache>
                <c:ptCount val="4"/>
                <c:pt idx="0">
                  <c:v>R1</c:v>
                </c:pt>
                <c:pt idx="1">
                  <c:v>R2</c:v>
                </c:pt>
                <c:pt idx="2">
                  <c:v>R3</c:v>
                </c:pt>
                <c:pt idx="3">
                  <c:v>R4</c:v>
                </c:pt>
              </c:strCache>
            </c:strRef>
          </c:cat>
          <c:val>
            <c:numRef>
              <c:f>'R4Fellowship'!$C$86:$C$89</c:f>
              <c:numCache>
                <c:formatCode>0%</c:formatCode>
                <c:ptCount val="4"/>
                <c:pt idx="0">
                  <c:v>0</c:v>
                </c:pt>
                <c:pt idx="1">
                  <c:v>0.11764705882352941</c:v>
                </c:pt>
                <c:pt idx="2">
                  <c:v>0.33333333333333331</c:v>
                </c:pt>
                <c:pt idx="3">
                  <c:v>0.46153846153846156</c:v>
                </c:pt>
              </c:numCache>
            </c:numRef>
          </c:val>
        </c:ser>
        <c:ser>
          <c:idx val="1"/>
          <c:order val="2"/>
          <c:tx>
            <c:strRef>
              <c:f>'R4Fellowship'!$D$85</c:f>
              <c:strCache>
                <c:ptCount val="1"/>
                <c:pt idx="0">
                  <c:v>Already have a job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  <a:effectLst/>
          </c:spP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11111111111111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'R4Fellowship'!$A$86:$A$89</c:f>
              <c:strCache>
                <c:ptCount val="4"/>
                <c:pt idx="0">
                  <c:v>R1</c:v>
                </c:pt>
                <c:pt idx="1">
                  <c:v>R2</c:v>
                </c:pt>
                <c:pt idx="2">
                  <c:v>R3</c:v>
                </c:pt>
                <c:pt idx="3">
                  <c:v>R4</c:v>
                </c:pt>
              </c:strCache>
            </c:strRef>
          </c:cat>
          <c:val>
            <c:numRef>
              <c:f>'R4Fellowship'!$D$86:$D$89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8.8888888888888892E-2</c:v>
                </c:pt>
                <c:pt idx="3">
                  <c:v>0.11538461538461539</c:v>
                </c:pt>
              </c:numCache>
            </c:numRef>
          </c:val>
        </c:ser>
        <c:ser>
          <c:idx val="0"/>
          <c:order val="3"/>
          <c:tx>
            <c:strRef>
              <c:f>'R4Fellowship'!$E$85</c:f>
              <c:strCache>
                <c:ptCount val="1"/>
                <c:pt idx="0">
                  <c:v>Military Commitment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6666666666666828E-2"/>
                  <c:y val="4.558404558404547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'R4Fellowship'!$A$86:$A$89</c:f>
              <c:strCache>
                <c:ptCount val="4"/>
                <c:pt idx="0">
                  <c:v>R1</c:v>
                </c:pt>
                <c:pt idx="1">
                  <c:v>R2</c:v>
                </c:pt>
                <c:pt idx="2">
                  <c:v>R3</c:v>
                </c:pt>
                <c:pt idx="3">
                  <c:v>R4</c:v>
                </c:pt>
              </c:strCache>
            </c:strRef>
          </c:cat>
          <c:val>
            <c:numRef>
              <c:f>'R4Fellowship'!$E$86:$E$89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2.564102564102564E-2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9834440"/>
        <c:axId val="649834832"/>
      </c:areaChart>
      <c:catAx>
        <c:axId val="649834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834832"/>
        <c:crosses val="autoZero"/>
        <c:auto val="1"/>
        <c:lblAlgn val="ctr"/>
        <c:lblOffset val="100"/>
        <c:noMultiLvlLbl val="0"/>
      </c:catAx>
      <c:valAx>
        <c:axId val="649834832"/>
        <c:scaling>
          <c:orientation val="minMax"/>
          <c:min val="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8344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601942257217849"/>
          <c:y val="0.86274586842288881"/>
          <c:w val="0.62796115485564308"/>
          <c:h val="0.137254131577111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u="none" dirty="0" smtClean="0">
                <a:solidFill>
                  <a:schemeClr val="bg1"/>
                </a:solidFill>
              </a:rPr>
              <a:t>Future Career Plans</a:t>
            </a:r>
            <a:endParaRPr lang="en-US" b="1" u="none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'R4Fellowship'!$B$103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'R4Fellowship'!$A$104:$A$108</c:f>
              <c:strCache>
                <c:ptCount val="5"/>
                <c:pt idx="0">
                  <c:v>Private</c:v>
                </c:pt>
                <c:pt idx="1">
                  <c:v>Academics</c:v>
                </c:pt>
                <c:pt idx="2">
                  <c:v>Hybrid</c:v>
                </c:pt>
                <c:pt idx="3">
                  <c:v>Undecided</c:v>
                </c:pt>
                <c:pt idx="4">
                  <c:v>Military</c:v>
                </c:pt>
              </c:strCache>
            </c:strRef>
          </c:cat>
          <c:val>
            <c:numRef>
              <c:f>'R4Fellowship'!$B$104:$B$108</c:f>
              <c:numCache>
                <c:formatCode>0%</c:formatCode>
                <c:ptCount val="5"/>
                <c:pt idx="0">
                  <c:v>0.3</c:v>
                </c:pt>
                <c:pt idx="1">
                  <c:v>0.35</c:v>
                </c:pt>
                <c:pt idx="3">
                  <c:v>0.34</c:v>
                </c:pt>
                <c:pt idx="4">
                  <c:v>0.01</c:v>
                </c:pt>
              </c:numCache>
            </c:numRef>
          </c:val>
        </c:ser>
        <c:ser>
          <c:idx val="1"/>
          <c:order val="1"/>
          <c:tx>
            <c:strRef>
              <c:f>'R4Fellowship'!$C$103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'R4Fellowship'!$A$104:$A$108</c:f>
              <c:strCache>
                <c:ptCount val="5"/>
                <c:pt idx="0">
                  <c:v>Private</c:v>
                </c:pt>
                <c:pt idx="1">
                  <c:v>Academics</c:v>
                </c:pt>
                <c:pt idx="2">
                  <c:v>Hybrid</c:v>
                </c:pt>
                <c:pt idx="3">
                  <c:v>Undecided</c:v>
                </c:pt>
                <c:pt idx="4">
                  <c:v>Military</c:v>
                </c:pt>
              </c:strCache>
            </c:strRef>
          </c:cat>
          <c:val>
            <c:numRef>
              <c:f>'R4Fellowship'!$C$104:$C$108</c:f>
              <c:numCache>
                <c:formatCode>0%</c:formatCode>
                <c:ptCount val="5"/>
                <c:pt idx="0">
                  <c:v>0.41</c:v>
                </c:pt>
                <c:pt idx="1">
                  <c:v>0.3</c:v>
                </c:pt>
                <c:pt idx="3">
                  <c:v>0.28000000000000003</c:v>
                </c:pt>
                <c:pt idx="4">
                  <c:v>0.01</c:v>
                </c:pt>
              </c:numCache>
            </c:numRef>
          </c:val>
        </c:ser>
        <c:ser>
          <c:idx val="2"/>
          <c:order val="2"/>
          <c:tx>
            <c:strRef>
              <c:f>'R4Fellowship'!$D$103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'R4Fellowship'!$A$104:$A$108</c:f>
              <c:strCache>
                <c:ptCount val="5"/>
                <c:pt idx="0">
                  <c:v>Private</c:v>
                </c:pt>
                <c:pt idx="1">
                  <c:v>Academics</c:v>
                </c:pt>
                <c:pt idx="2">
                  <c:v>Hybrid</c:v>
                </c:pt>
                <c:pt idx="3">
                  <c:v>Undecided</c:v>
                </c:pt>
                <c:pt idx="4">
                  <c:v>Military</c:v>
                </c:pt>
              </c:strCache>
            </c:strRef>
          </c:cat>
          <c:val>
            <c:numRef>
              <c:f>'R4Fellowship'!$D$104:$D$108</c:f>
              <c:numCache>
                <c:formatCode>0%</c:formatCode>
                <c:ptCount val="5"/>
                <c:pt idx="0">
                  <c:v>0.4</c:v>
                </c:pt>
                <c:pt idx="1">
                  <c:v>0.3</c:v>
                </c:pt>
                <c:pt idx="3">
                  <c:v>0.28999999999999998</c:v>
                </c:pt>
                <c:pt idx="4">
                  <c:v>0.01</c:v>
                </c:pt>
              </c:numCache>
            </c:numRef>
          </c:val>
        </c:ser>
        <c:ser>
          <c:idx val="3"/>
          <c:order val="3"/>
          <c:tx>
            <c:strRef>
              <c:f>'R4Fellowship'!$E$103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'R4Fellowship'!$A$104:$A$108</c:f>
              <c:strCache>
                <c:ptCount val="5"/>
                <c:pt idx="0">
                  <c:v>Private</c:v>
                </c:pt>
                <c:pt idx="1">
                  <c:v>Academics</c:v>
                </c:pt>
                <c:pt idx="2">
                  <c:v>Hybrid</c:v>
                </c:pt>
                <c:pt idx="3">
                  <c:v>Undecided</c:v>
                </c:pt>
                <c:pt idx="4">
                  <c:v>Military</c:v>
                </c:pt>
              </c:strCache>
            </c:strRef>
          </c:cat>
          <c:val>
            <c:numRef>
              <c:f>'R4Fellowship'!$E$104:$E$108</c:f>
              <c:numCache>
                <c:formatCode>0%</c:formatCode>
                <c:ptCount val="5"/>
                <c:pt idx="0">
                  <c:v>0.41</c:v>
                </c:pt>
                <c:pt idx="1">
                  <c:v>0.34</c:v>
                </c:pt>
                <c:pt idx="3">
                  <c:v>0.23</c:v>
                </c:pt>
                <c:pt idx="4">
                  <c:v>0.03</c:v>
                </c:pt>
              </c:numCache>
            </c:numRef>
          </c:val>
        </c:ser>
        <c:ser>
          <c:idx val="4"/>
          <c:order val="4"/>
          <c:tx>
            <c:strRef>
              <c:f>'R4Fellowship'!$F$103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'R4Fellowship'!$A$104:$A$108</c:f>
              <c:strCache>
                <c:ptCount val="5"/>
                <c:pt idx="0">
                  <c:v>Private</c:v>
                </c:pt>
                <c:pt idx="1">
                  <c:v>Academics</c:v>
                </c:pt>
                <c:pt idx="2">
                  <c:v>Hybrid</c:v>
                </c:pt>
                <c:pt idx="3">
                  <c:v>Undecided</c:v>
                </c:pt>
                <c:pt idx="4">
                  <c:v>Military</c:v>
                </c:pt>
              </c:strCache>
            </c:strRef>
          </c:cat>
          <c:val>
            <c:numRef>
              <c:f>'R4Fellowship'!$F$104:$F$108</c:f>
              <c:numCache>
                <c:formatCode>0%</c:formatCode>
                <c:ptCount val="5"/>
                <c:pt idx="0">
                  <c:v>0.31</c:v>
                </c:pt>
                <c:pt idx="1">
                  <c:v>0.28999999999999998</c:v>
                </c:pt>
                <c:pt idx="3">
                  <c:v>0.36</c:v>
                </c:pt>
                <c:pt idx="4">
                  <c:v>0.04</c:v>
                </c:pt>
              </c:numCache>
            </c:numRef>
          </c:val>
        </c:ser>
        <c:ser>
          <c:idx val="5"/>
          <c:order val="5"/>
          <c:tx>
            <c:strRef>
              <c:f>'R4Fellowship'!$G$103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'R4Fellowship'!$A$104:$A$108</c:f>
              <c:strCache>
                <c:ptCount val="5"/>
                <c:pt idx="0">
                  <c:v>Private</c:v>
                </c:pt>
                <c:pt idx="1">
                  <c:v>Academics</c:v>
                </c:pt>
                <c:pt idx="2">
                  <c:v>Hybrid</c:v>
                </c:pt>
                <c:pt idx="3">
                  <c:v>Undecided</c:v>
                </c:pt>
                <c:pt idx="4">
                  <c:v>Military</c:v>
                </c:pt>
              </c:strCache>
            </c:strRef>
          </c:cat>
          <c:val>
            <c:numRef>
              <c:f>'R4Fellowship'!$G$104:$G$108</c:f>
              <c:numCache>
                <c:formatCode>0%</c:formatCode>
                <c:ptCount val="5"/>
                <c:pt idx="0">
                  <c:v>0.27272727272727271</c:v>
                </c:pt>
                <c:pt idx="1">
                  <c:v>0.26363636363636361</c:v>
                </c:pt>
                <c:pt idx="2">
                  <c:v>0.31818181818181818</c:v>
                </c:pt>
                <c:pt idx="3">
                  <c:v>0.13636363636363635</c:v>
                </c:pt>
                <c:pt idx="4">
                  <c:v>9.0909090909090905E-3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9835616"/>
        <c:axId val="649836008"/>
      </c:barChart>
      <c:catAx>
        <c:axId val="64983561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836008"/>
        <c:crosses val="autoZero"/>
        <c:auto val="1"/>
        <c:lblAlgn val="ctr"/>
        <c:lblOffset val="100"/>
        <c:noMultiLvlLbl val="0"/>
      </c:catAx>
      <c:valAx>
        <c:axId val="649836008"/>
        <c:scaling>
          <c:orientation val="minMax"/>
          <c:max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835616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610128913888668"/>
          <c:y val="0.16422596217133439"/>
          <c:w val="0.62779742172222652"/>
          <c:h val="4.0371719564669464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1.8767076726563553E-2"/>
                  <c:y val="-6.425686845071759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 YEARS RADIOLOGY</a:t>
                    </a:r>
                  </a:p>
                  <a:p>
                    <a:r>
                      <a:rPr lang="en-US" baseline="0" dirty="0" smtClean="0"/>
                      <a:t>+/- EMBEDDED CLINICAL TIME</a:t>
                    </a:r>
                    <a:r>
                      <a:rPr lang="en-US" baseline="0" dirty="0"/>
                      <a:t>
</a:t>
                    </a:r>
                    <a:fld id="{43C5F354-0018-4B75-81ED-A3E125A55479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077850511960344"/>
                      <c:h val="0.16603475753651256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7.3518712945498263E-2"/>
                  <c:y val="-2.162750601054132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CATEGORICAL 5 YR PROGRAM WITH PGY-1 INTERNSHIP INCLUDED</a:t>
                    </a:r>
                    <a:r>
                      <a:rPr lang="en-US" baseline="0" dirty="0"/>
                      <a:t>
</a:t>
                    </a:r>
                    <a:fld id="{B103839F-708C-4BDF-9CAA-4CA3A5A39F93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911078801360507"/>
                      <c:h val="0.16603475753651256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5.2591775438305927E-2"/>
                  <c:y val="-3.467130517841016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CURRENT 1+4 MODEL</a:t>
                    </a:r>
                    <a:endParaRPr lang="en-US" baseline="0" dirty="0"/>
                  </a:p>
                  <a:p>
                    <a:fld id="{5F14ADDE-5286-491A-ACC0-9C19292A73F0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332689228415871"/>
                      <c:h val="0.16319450996614898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1.0868269904908127E-2"/>
                  <c:y val="8.9597050524821951E-4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CATEGORICAL 5 YR PROGRAM WITH EMBEDDED CLINICAL TIME</a:t>
                    </a:r>
                    <a:r>
                      <a:rPr lang="en-US" baseline="0" dirty="0"/>
                      <a:t>
</a:t>
                    </a:r>
                    <a:fld id="{23C607A0-E488-48CB-A748-9695948588B3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944624353789703"/>
                      <c:h val="0.20579840672792227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'Resd Edu'!$A$8:$A$12</c:f>
              <c:strCache>
                <c:ptCount val="5"/>
                <c:pt idx="0">
                  <c:v>4 years DR +/- embedded clinical training</c:v>
                </c:pt>
                <c:pt idx="1">
                  <c:v>Combined internship + 4 years radiology at same institution</c:v>
                </c:pt>
                <c:pt idx="2">
                  <c:v>Current model, 1+4</c:v>
                </c:pt>
                <c:pt idx="3">
                  <c:v>5 year radiology program with 12 months clinical scattered over 5 years</c:v>
                </c:pt>
                <c:pt idx="4">
                  <c:v>Other</c:v>
                </c:pt>
              </c:strCache>
            </c:strRef>
          </c:cat>
          <c:val>
            <c:numRef>
              <c:f>'Resd Edu'!$C$8:$C$12</c:f>
              <c:numCache>
                <c:formatCode>0%</c:formatCode>
                <c:ptCount val="5"/>
                <c:pt idx="0">
                  <c:v>0.32407407407407407</c:v>
                </c:pt>
                <c:pt idx="1">
                  <c:v>0.25</c:v>
                </c:pt>
                <c:pt idx="2">
                  <c:v>0.25</c:v>
                </c:pt>
                <c:pt idx="3">
                  <c:v>0.1111111111111111</c:v>
                </c:pt>
                <c:pt idx="4">
                  <c:v>6.4814814814814811E-2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Resident Exposure</a:t>
            </a:r>
            <a:r>
              <a:rPr lang="en-US" b="1" baseline="0" dirty="0" smtClean="0">
                <a:solidFill>
                  <a:schemeClr val="bg1"/>
                </a:solidFill>
              </a:rPr>
              <a:t> to Global Radiology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'Resd Edu'!$A$34:$A$37</c:f>
              <c:strCache>
                <c:ptCount val="4"/>
                <c:pt idx="0">
                  <c:v>None</c:v>
                </c:pt>
                <c:pt idx="1">
                  <c:v>Global Radiology Track</c:v>
                </c:pt>
                <c:pt idx="2">
                  <c:v>Global Radiology Elective</c:v>
                </c:pt>
                <c:pt idx="3">
                  <c:v>Rad-Aid</c:v>
                </c:pt>
              </c:strCache>
            </c:strRef>
          </c:cat>
          <c:val>
            <c:numRef>
              <c:f>'Resd Edu'!$B$34:$B$37</c:f>
              <c:numCache>
                <c:formatCode>0%</c:formatCode>
                <c:ptCount val="4"/>
                <c:pt idx="0">
                  <c:v>0.49397590361445781</c:v>
                </c:pt>
                <c:pt idx="1">
                  <c:v>8.4337349397590355E-2</c:v>
                </c:pt>
                <c:pt idx="2">
                  <c:v>0.30120481927710846</c:v>
                </c:pt>
                <c:pt idx="3">
                  <c:v>0.16867469879518071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9837184"/>
        <c:axId val="649837576"/>
      </c:barChart>
      <c:catAx>
        <c:axId val="64983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837576"/>
        <c:crosses val="autoZero"/>
        <c:auto val="1"/>
        <c:lblAlgn val="ctr"/>
        <c:lblOffset val="100"/>
        <c:noMultiLvlLbl val="0"/>
      </c:catAx>
      <c:valAx>
        <c:axId val="649837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837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Resident Exposure</a:t>
            </a:r>
            <a:r>
              <a:rPr lang="en-US" b="1" baseline="0" dirty="0" smtClean="0">
                <a:solidFill>
                  <a:schemeClr val="bg1"/>
                </a:solidFill>
              </a:rPr>
              <a:t> to 3D Printing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6534175673695348"/>
          <c:y val="0.22944562225451431"/>
          <c:w val="0.46931648652609304"/>
          <c:h val="0.72668365908798427"/>
        </c:manualLayout>
      </c:layout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0.20813500372417454"/>
                  <c:y val="3.18229751369642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5916551570857992"/>
                  <c:y val="-0.1431209997829325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0149241225728984E-3"/>
                  <c:y val="1.530908746222108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Radiology Not Involved</a:t>
                    </a:r>
                    <a:endParaRPr lang="en-US" baseline="0" dirty="0"/>
                  </a:p>
                  <a:p>
                    <a:fld id="{170566DA-CF1E-4D4E-A12C-A6E42A6DB365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1643167717068388"/>
                      <c:h val="0.1189580115408523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3.5865138277329955E-2"/>
                  <c:y val="-2.377121296907893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In Use Clinically</a:t>
                    </a:r>
                  </a:p>
                  <a:p>
                    <a:r>
                      <a:rPr lang="en-US" baseline="0" dirty="0" smtClean="0"/>
                      <a:t>Residents Not Involved</a:t>
                    </a:r>
                    <a:endParaRPr lang="en-US" baseline="0" dirty="0"/>
                  </a:p>
                  <a:p>
                    <a:fld id="{6BEE7C55-9957-43A2-906D-CEEE9F081174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522432115625567"/>
                      <c:h val="0.15855852642233376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7.7584810146175742E-2"/>
                  <c:y val="-3.674641276332091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In Use Clinically</a:t>
                    </a:r>
                  </a:p>
                  <a:p>
                    <a:r>
                      <a:rPr lang="en-US" baseline="0" dirty="0" smtClean="0"/>
                      <a:t>Residents Participate</a:t>
                    </a:r>
                    <a:endParaRPr lang="en-US" baseline="0" dirty="0"/>
                  </a:p>
                  <a:p>
                    <a:fld id="{BEF33515-3EF8-486A-A175-D189ABE1387A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1582261858513672"/>
                      <c:h val="0.15855852642233376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'Resd Edu'!$C$49:$C$53</c:f>
              <c:strCache>
                <c:ptCount val="5"/>
                <c:pt idx="0">
                  <c:v>No 3D Printing</c:v>
                </c:pt>
                <c:pt idx="1">
                  <c:v>Research Only</c:v>
                </c:pt>
                <c:pt idx="2">
                  <c:v>Present but radiology not involved</c:v>
                </c:pt>
                <c:pt idx="3">
                  <c:v>Clinical, residents not exposed</c:v>
                </c:pt>
                <c:pt idx="4">
                  <c:v>Clinical, residents participate</c:v>
                </c:pt>
              </c:strCache>
            </c:strRef>
          </c:cat>
          <c:val>
            <c:numRef>
              <c:f>'Resd Edu'!$B$49:$B$53</c:f>
              <c:numCache>
                <c:formatCode>0%</c:formatCode>
                <c:ptCount val="5"/>
                <c:pt idx="0">
                  <c:v>0.45833333333333331</c:v>
                </c:pt>
                <c:pt idx="1">
                  <c:v>0.34722222222222221</c:v>
                </c:pt>
                <c:pt idx="2">
                  <c:v>6.9444444444444448E-2</c:v>
                </c:pt>
                <c:pt idx="3">
                  <c:v>9.7222222222222224E-2</c:v>
                </c:pt>
                <c:pt idx="4">
                  <c:v>2.7777777777777776E-2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Does your program have a “Radiology Clinic” where patients can meet with a diagnostic radiologist to discuss results?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532269559020354"/>
          <c:y val="0.2524048556430446"/>
          <c:w val="0.65610957570701012"/>
          <c:h val="0.7284746024394009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5.518763796909492E-2"/>
                  <c:y val="-1.226899027327466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Residents</a:t>
                    </a:r>
                    <a:r>
                      <a:rPr lang="en-US" baseline="0" dirty="0" smtClean="0"/>
                      <a:t> Participate</a:t>
                    </a:r>
                    <a:endParaRPr lang="en-US" baseline="0" dirty="0"/>
                  </a:p>
                  <a:p>
                    <a:fld id="{9C5244C3-636C-4DC0-8C12-2F07F567DB00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476821192052981"/>
                      <c:h val="0.1139705882352941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6.6225165562913912E-2"/>
                  <c:y val="4.415817508105604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Staffed by Fellows or Attendings</a:t>
                    </a:r>
                    <a:endParaRPr lang="en-US" baseline="0" dirty="0"/>
                  </a:p>
                  <a:p>
                    <a:fld id="{16F9F5A6-5FAB-44E1-994B-615D635C7B51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185430463576158"/>
                      <c:h val="0.15073529411764705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9.1603222610418727E-2"/>
                  <c:y val="-0.1686633472286551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'Resd Edu'!$A$64:$A$66</c:f>
              <c:strCache>
                <c:ptCount val="3"/>
                <c:pt idx="0">
                  <c:v>Yes-Residents Participate</c:v>
                </c:pt>
                <c:pt idx="1">
                  <c:v>Yes-Attending/Fellow Only</c:v>
                </c:pt>
                <c:pt idx="2">
                  <c:v>No</c:v>
                </c:pt>
              </c:strCache>
            </c:strRef>
          </c:cat>
          <c:val>
            <c:numRef>
              <c:f>'Resd Edu'!$B$64:$B$66</c:f>
              <c:numCache>
                <c:formatCode>0%</c:formatCode>
                <c:ptCount val="3"/>
                <c:pt idx="0">
                  <c:v>6.0240963855421686E-2</c:v>
                </c:pt>
                <c:pt idx="1">
                  <c:v>3.614457831325301E-2</c:v>
                </c:pt>
                <c:pt idx="2">
                  <c:v>0.79518072289156627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Do residents rotate on non-radiology clinical services?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985520849628898"/>
          <c:y val="0.22048865215377494"/>
          <c:w val="0.68911977890180942"/>
          <c:h val="0.7651256368689207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4320192591820063"/>
                  <c:y val="0.1424172070402964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9171081677704202"/>
                  <c:y val="-4.328083989501312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1786827971006944"/>
                  <c:y val="-8.774509803921577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3318410943665154"/>
                  <c:y val="-1.497336729967577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'Resd Edu'!$A$79:$A$82</c:f>
              <c:strCache>
                <c:ptCount val="4"/>
                <c:pt idx="0">
                  <c:v>Yes-Elective</c:v>
                </c:pt>
                <c:pt idx="1">
                  <c:v>Yes-General Curriculum</c:v>
                </c:pt>
                <c:pt idx="2">
                  <c:v>Yes-VIR/NIR Only</c:v>
                </c:pt>
                <c:pt idx="3">
                  <c:v>No</c:v>
                </c:pt>
              </c:strCache>
            </c:strRef>
          </c:cat>
          <c:val>
            <c:numRef>
              <c:f>'Resd Edu'!$B$79:$B$82</c:f>
              <c:numCache>
                <c:formatCode>0%</c:formatCode>
                <c:ptCount val="4"/>
                <c:pt idx="0">
                  <c:v>0.19277108433734941</c:v>
                </c:pt>
                <c:pt idx="1">
                  <c:v>0.10843373493975904</c:v>
                </c:pt>
                <c:pt idx="2">
                  <c:v>0.14457831325301204</c:v>
                </c:pt>
                <c:pt idx="3">
                  <c:v>0.42168674698795183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Does your program provide</a:t>
            </a:r>
            <a:r>
              <a:rPr lang="en-US" b="1" baseline="0" dirty="0" smtClean="0">
                <a:solidFill>
                  <a:schemeClr val="bg1"/>
                </a:solidFill>
              </a:rPr>
              <a:t> lectures on healthcare reform?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7452006980802792"/>
                  <c:y val="0.2035238278142061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Yes</a:t>
                    </a:r>
                  </a:p>
                  <a:p>
                    <a:r>
                      <a:rPr lang="en-US" baseline="0" dirty="0" smtClean="0"/>
                      <a:t>Appropriate Amount</a:t>
                    </a:r>
                    <a:endParaRPr lang="en-US" baseline="0" dirty="0"/>
                  </a:p>
                  <a:p>
                    <a:fld id="{F8B969E5-1FDF-4360-B3A8-E3175610AB96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065735892961024"/>
                      <c:h val="0.1655052264808362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3269342641070389E-3"/>
                  <c:y val="-0.1562137049941927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Yes</a:t>
                    </a:r>
                  </a:p>
                  <a:p>
                    <a:r>
                      <a:rPr lang="en-US" baseline="0" dirty="0" smtClean="0"/>
                      <a:t>Could Use More</a:t>
                    </a:r>
                    <a:endParaRPr lang="en-US" baseline="0" dirty="0"/>
                  </a:p>
                  <a:p>
                    <a:fld id="{CAD3BE8C-9399-4DA5-826A-BE42758EFC6C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0599185573007565"/>
                      <c:h val="0.1655052264808362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2187657171125861"/>
                  <c:y val="0.1397609445160818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'Resd Edu'!$A$94:$A$96</c:f>
              <c:strCache>
                <c:ptCount val="3"/>
                <c:pt idx="0">
                  <c:v>Yes, appropriate amount</c:v>
                </c:pt>
                <c:pt idx="1">
                  <c:v>Yes, but could use MORE</c:v>
                </c:pt>
                <c:pt idx="2">
                  <c:v>No</c:v>
                </c:pt>
              </c:strCache>
            </c:strRef>
          </c:cat>
          <c:val>
            <c:numRef>
              <c:f>'Resd Edu'!$B$94:$B$96</c:f>
              <c:numCache>
                <c:formatCode>0%</c:formatCode>
                <c:ptCount val="3"/>
                <c:pt idx="0">
                  <c:v>0.2289156626506024</c:v>
                </c:pt>
                <c:pt idx="1">
                  <c:v>0.46987951807228917</c:v>
                </c:pt>
                <c:pt idx="2">
                  <c:v>0.2289156626506024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Does your program provide</a:t>
            </a:r>
            <a:r>
              <a:rPr lang="en-US" b="1" baseline="0" dirty="0" smtClean="0">
                <a:solidFill>
                  <a:schemeClr val="bg1"/>
                </a:solidFill>
              </a:rPr>
              <a:t> lectures on informatics?</a:t>
            </a:r>
          </a:p>
          <a:p>
            <a:pPr>
              <a:defRPr b="1">
                <a:solidFill>
                  <a:schemeClr val="bg1"/>
                </a:solidFill>
              </a:defRPr>
            </a:pP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3728902997073009"/>
                  <c:y val="0.2141970058620721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Yes</a:t>
                    </a:r>
                  </a:p>
                  <a:p>
                    <a:r>
                      <a:rPr lang="en-US" baseline="0" dirty="0" smtClean="0"/>
                      <a:t>Appropriate Amount</a:t>
                    </a:r>
                    <a:endParaRPr lang="en-US" baseline="0" dirty="0"/>
                  </a:p>
                  <a:p>
                    <a:fld id="{B6BD65BB-125C-4B63-BC2A-8C3291201385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6009307737056423"/>
                      <c:h val="0.167247386759581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23269342641070398"/>
                  <c:y val="-0.1538908246225319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Yes</a:t>
                    </a:r>
                  </a:p>
                  <a:p>
                    <a:r>
                      <a:rPr lang="en-US" baseline="0" dirty="0" smtClean="0"/>
                      <a:t>Could Use More</a:t>
                    </a:r>
                    <a:endParaRPr lang="en-US" baseline="0" dirty="0"/>
                  </a:p>
                  <a:p>
                    <a:fld id="{63F6C121-2AAB-44F0-BE94-E502CF572AC8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4089586969168123"/>
                      <c:h val="0.1655052264808362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9902626046089789"/>
                  <c:y val="7.587039424949930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'Resd Edu'!$A$109:$A$111</c:f>
              <c:strCache>
                <c:ptCount val="3"/>
                <c:pt idx="0">
                  <c:v>Yes, appropriate amount</c:v>
                </c:pt>
                <c:pt idx="1">
                  <c:v>Yes, but could use MORE</c:v>
                </c:pt>
                <c:pt idx="2">
                  <c:v>No</c:v>
                </c:pt>
              </c:strCache>
            </c:strRef>
          </c:cat>
          <c:val>
            <c:numRef>
              <c:f>'Resd Edu'!$B$109:$B$111</c:f>
              <c:numCache>
                <c:formatCode>0%</c:formatCode>
                <c:ptCount val="3"/>
                <c:pt idx="0">
                  <c:v>0.2289156626506024</c:v>
                </c:pt>
                <c:pt idx="1">
                  <c:v>0.3493975903614458</c:v>
                </c:pt>
                <c:pt idx="2">
                  <c:v>0.3253012048192771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Percent Reported Minorities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MinoritiesMatch!$B$5:$B$12</c:f>
              <c:strCache>
                <c:ptCount val="8"/>
                <c:pt idx="0">
                  <c:v>African American</c:v>
                </c:pt>
                <c:pt idx="1">
                  <c:v>Asian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Hawaiian/Pacific Islander</c:v>
                </c:pt>
                <c:pt idx="5">
                  <c:v>Alaskan Native</c:v>
                </c:pt>
                <c:pt idx="6">
                  <c:v>LGBT</c:v>
                </c:pt>
                <c:pt idx="7">
                  <c:v>Middle Eastern/North African</c:v>
                </c:pt>
              </c:strCache>
            </c:strRef>
          </c:cat>
          <c:val>
            <c:numRef>
              <c:f>MinoritiesMatch!$C$5:$C$12</c:f>
              <c:numCache>
                <c:formatCode>0.0%</c:formatCode>
                <c:ptCount val="8"/>
                <c:pt idx="0">
                  <c:v>3.8002819240520715E-2</c:v>
                </c:pt>
                <c:pt idx="1">
                  <c:v>0.19391580000212227</c:v>
                </c:pt>
                <c:pt idx="2">
                  <c:v>4.4791928246884896E-2</c:v>
                </c:pt>
                <c:pt idx="3">
                  <c:v>9.2054653068592181E-3</c:v>
                </c:pt>
                <c:pt idx="4">
                  <c:v>2.5647454080956656E-3</c:v>
                </c:pt>
                <c:pt idx="5">
                  <c:v>3.2271944922547329E-4</c:v>
                </c:pt>
                <c:pt idx="6">
                  <c:v>1.6996599041420157E-2</c:v>
                </c:pt>
                <c:pt idx="7">
                  <c:v>8.7461437349186696E-2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9"/>
        <c:axId val="494398864"/>
        <c:axId val="494399256"/>
      </c:barChart>
      <c:catAx>
        <c:axId val="494398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4399256"/>
        <c:crosses val="autoZero"/>
        <c:auto val="1"/>
        <c:lblAlgn val="ctr"/>
        <c:lblOffset val="100"/>
        <c:noMultiLvlLbl val="0"/>
      </c:catAx>
      <c:valAx>
        <c:axId val="4943992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4398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>
          <a:solidFill>
            <a:schemeClr val="bg2"/>
          </a:solidFill>
        </a:defRPr>
      </a:pPr>
      <a:endParaRPr lang="en-US"/>
    </a:p>
  </c:txPr>
  <c:externalData r:id="rId3">
    <c:autoUpdate val="0"/>
  </c:externalData>
</c:chartSpace>
</file>

<file path=ppt/charts/chart8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bg1"/>
                </a:solidFill>
              </a:rPr>
              <a:t>Were</a:t>
            </a:r>
            <a:r>
              <a:rPr lang="en-US" b="1" baseline="0" dirty="0" smtClean="0">
                <a:solidFill>
                  <a:schemeClr val="bg1"/>
                </a:solidFill>
              </a:rPr>
              <a:t> you aware the RSNA and Society for Imaging Informatics in Medicine offered a national informatics course this year to senior radiology residents?</a:t>
            </a:r>
            <a:endParaRPr lang="en-US" b="1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8.4674407420926689E-2"/>
                  <c:y val="0.1704007369449189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Yes</a:t>
                    </a:r>
                  </a:p>
                  <a:p>
                    <a:r>
                      <a:rPr lang="en-US" baseline="0" dirty="0" smtClean="0"/>
                      <a:t>Required</a:t>
                    </a:r>
                    <a:endParaRPr lang="en-US" baseline="0" dirty="0"/>
                  </a:p>
                  <a:p>
                    <a:r>
                      <a:rPr lang="en-US" dirty="0"/>
                      <a:t>19%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02428256070638E-2"/>
                  <c:y val="-8.744092173663477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Yes</a:t>
                    </a:r>
                  </a:p>
                  <a:p>
                    <a:r>
                      <a:rPr lang="en-US" baseline="0" dirty="0" smtClean="0"/>
                      <a:t>None Participated</a:t>
                    </a:r>
                    <a:endParaRPr lang="en-US" baseline="0" dirty="0"/>
                  </a:p>
                  <a:p>
                    <a:r>
                      <a:rPr lang="en-US" dirty="0" smtClean="0"/>
                      <a:t>5%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459423035696697"/>
                  <c:y val="-0.1739682539682539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Yes</a:t>
                    </a:r>
                  </a:p>
                  <a:p>
                    <a:r>
                      <a:rPr lang="en-US" baseline="0" dirty="0" smtClean="0"/>
                      <a:t>Some Participated</a:t>
                    </a:r>
                    <a:endParaRPr lang="en-US" baseline="0" dirty="0"/>
                  </a:p>
                  <a:p>
                    <a:r>
                      <a:rPr lang="en-US" dirty="0" smtClean="0"/>
                      <a:t>19%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3041954192811991"/>
                  <c:y val="-1.134950723752123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Unaware</a:t>
                    </a:r>
                    <a:endParaRPr lang="en-US" baseline="0" dirty="0"/>
                  </a:p>
                  <a:p>
                    <a:r>
                      <a:rPr lang="en-US" dirty="0"/>
                      <a:t>48%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'Resd Edu'!$B$129:$B$132</c:f>
              <c:strCache>
                <c:ptCount val="4"/>
                <c:pt idx="0">
                  <c:v>Yes Required</c:v>
                </c:pt>
                <c:pt idx="1">
                  <c:v>Yes None Participated</c:v>
                </c:pt>
                <c:pt idx="2">
                  <c:v>Yes Some Participated</c:v>
                </c:pt>
                <c:pt idx="3">
                  <c:v>Unaware</c:v>
                </c:pt>
              </c:strCache>
            </c:strRef>
          </c:cat>
          <c:val>
            <c:numRef>
              <c:f>'Resd Edu'!$C$129:$C$132</c:f>
              <c:numCache>
                <c:formatCode>0%</c:formatCode>
                <c:ptCount val="4"/>
                <c:pt idx="0">
                  <c:v>0.19277108433734941</c:v>
                </c:pt>
                <c:pt idx="1">
                  <c:v>4.8192771084337352E-2</c:v>
                </c:pt>
                <c:pt idx="2">
                  <c:v>0.19277108433734941</c:v>
                </c:pt>
                <c:pt idx="3">
                  <c:v>0.48192771084337349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Percent Reported Minorities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2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MinoritiesMatch!$B$5:$B$12</c:f>
              <c:strCache>
                <c:ptCount val="8"/>
                <c:pt idx="0">
                  <c:v>African American</c:v>
                </c:pt>
                <c:pt idx="1">
                  <c:v>Asian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Hawaiian/Pacific Islander</c:v>
                </c:pt>
                <c:pt idx="5">
                  <c:v>Alaskan Native</c:v>
                </c:pt>
                <c:pt idx="6">
                  <c:v>LGBT</c:v>
                </c:pt>
                <c:pt idx="7">
                  <c:v>Middle Eastern/North African</c:v>
                </c:pt>
              </c:strCache>
            </c:strRef>
          </c:cat>
          <c:val>
            <c:numRef>
              <c:f>MinoritiesMatch!$C$5:$C$12</c:f>
              <c:numCache>
                <c:formatCode>0.0%</c:formatCode>
                <c:ptCount val="8"/>
                <c:pt idx="0">
                  <c:v>3.8002819240520715E-2</c:v>
                </c:pt>
                <c:pt idx="1">
                  <c:v>0.19391580000212227</c:v>
                </c:pt>
                <c:pt idx="2">
                  <c:v>4.4791928246884896E-2</c:v>
                </c:pt>
                <c:pt idx="3">
                  <c:v>9.2054653068592181E-3</c:v>
                </c:pt>
                <c:pt idx="4">
                  <c:v>2.5647454080956656E-3</c:v>
                </c:pt>
                <c:pt idx="5">
                  <c:v>3.2271944922547329E-4</c:v>
                </c:pt>
                <c:pt idx="6">
                  <c:v>1.6996599041420157E-2</c:v>
                </c:pt>
                <c:pt idx="7">
                  <c:v>8.7461437349186696E-2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9"/>
        <c:axId val="494400040"/>
        <c:axId val="494400432"/>
      </c:barChart>
      <c:catAx>
        <c:axId val="494400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4400432"/>
        <c:crosses val="autoZero"/>
        <c:auto val="1"/>
        <c:lblAlgn val="ctr"/>
        <c:lblOffset val="100"/>
        <c:noMultiLvlLbl val="0"/>
      </c:catAx>
      <c:valAx>
        <c:axId val="494400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4400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>
          <a:solidFill>
            <a:schemeClr val="bg2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3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7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8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0.02479</cdr:x>
      <cdr:y>0.56594</cdr:y>
    </cdr:from>
    <cdr:to>
      <cdr:x>0.02479</cdr:x>
      <cdr:y>0.66991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271797" y="2308062"/>
          <a:ext cx="0" cy="424017"/>
        </a:xfrm>
        <a:prstGeom xmlns:a="http://schemas.openxmlformats.org/drawingml/2006/main" prst="line">
          <a:avLst/>
        </a:prstGeom>
        <a:ln xmlns:a="http://schemas.openxmlformats.org/drawingml/2006/main" w="41275">
          <a:solidFill>
            <a:srgbClr val="4F81BD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0.97758</cdr:x>
      <cdr:y>0.55419</cdr:y>
    </cdr:from>
    <cdr:to>
      <cdr:x>0.97758</cdr:x>
      <cdr:y>0.65817</cdr:y>
    </cdr:to>
    <cdr:cxnSp macro="">
      <cdr:nvCxnSpPr>
        <cdr:cNvPr id="4" name="Straight Connector 3"/>
        <cdr:cNvCxnSpPr/>
      </cdr:nvCxnSpPr>
      <cdr:spPr>
        <a:xfrm xmlns:a="http://schemas.openxmlformats.org/drawingml/2006/main">
          <a:off x="10718751" y="2260142"/>
          <a:ext cx="0" cy="424058"/>
        </a:xfrm>
        <a:prstGeom xmlns:a="http://schemas.openxmlformats.org/drawingml/2006/main" prst="line">
          <a:avLst/>
        </a:prstGeom>
        <a:ln xmlns:a="http://schemas.openxmlformats.org/drawingml/2006/main" w="41275">
          <a:solidFill>
            <a:srgbClr val="C0504D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0.11388</cdr:x>
      <cdr:y>0.33871</cdr:y>
    </cdr:from>
    <cdr:to>
      <cdr:x>0.34233</cdr:x>
      <cdr:y>0.39733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6620" y="1600691"/>
          <a:ext cx="1337289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 smtClean="0">
              <a:solidFill>
                <a:srgbClr val="4F81BD"/>
              </a:solidFill>
            </a:rPr>
            <a:t>Fees Paid by Prog.</a:t>
          </a:r>
          <a:endParaRPr lang="en-US" sz="1200" b="1" dirty="0">
            <a:solidFill>
              <a:srgbClr val="4F81BD"/>
            </a:solidFill>
          </a:endParaRPr>
        </a:p>
      </cdr:txBody>
    </cdr:sp>
  </cdr:relSizeAnchor>
  <cdr:relSizeAnchor xmlns:cdr="http://schemas.openxmlformats.org/drawingml/2006/chartDrawing">
    <cdr:from>
      <cdr:x>0.35209</cdr:x>
      <cdr:y>0.63378</cdr:y>
    </cdr:from>
    <cdr:to>
      <cdr:x>0.606</cdr:x>
      <cdr:y>0.69239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061028" y="2995099"/>
          <a:ext cx="1486304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 smtClean="0">
              <a:solidFill>
                <a:srgbClr val="C0504D"/>
              </a:solidFill>
            </a:rPr>
            <a:t>Exam Travel Stipend</a:t>
          </a:r>
          <a:endParaRPr lang="en-US" sz="1200" b="1" dirty="0">
            <a:solidFill>
              <a:srgbClr val="C0504D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0.75669</cdr:x>
      <cdr:y>0.17444</cdr:y>
    </cdr:from>
    <cdr:to>
      <cdr:x>0.93729</cdr:x>
      <cdr:y>0.22453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620125" y="962026"/>
          <a:ext cx="2057400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b="1" dirty="0" smtClean="0">
              <a:solidFill>
                <a:schemeClr val="bg1"/>
              </a:solidFill>
            </a:rPr>
            <a:t>Good – Not worried at all.</a:t>
          </a:r>
          <a:endParaRPr lang="en-US" sz="12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0.55713</cdr:x>
      <cdr:y>0.41451</cdr:y>
    </cdr:from>
    <cdr:to>
      <cdr:x>0.73774</cdr:x>
      <cdr:y>0.46459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346825" y="2286001"/>
          <a:ext cx="2057400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 smtClean="0">
              <a:solidFill>
                <a:schemeClr val="bg1"/>
              </a:solidFill>
            </a:rPr>
            <a:t>Okay – Worried a little.</a:t>
          </a:r>
          <a:endParaRPr lang="en-US" sz="1200" b="1" dirty="0">
            <a:solidFill>
              <a:schemeClr val="bg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1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1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2AF6026-CE10-412A-B52B-C6DE6E239DE9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9467B01-0B64-404A-A912-DF5E0FA7F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500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23C67F91-1037-6341-9091-28A932C41E73}" type="datetimeFigureOut">
              <a:rPr lang="en-US" smtClean="0"/>
              <a:pPr/>
              <a:t>6/26/2018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B54094F-82EC-044E-8C67-03740D22DB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373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207125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4094F-82EC-044E-8C67-03740D22DB1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673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207125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4094F-82EC-044E-8C67-03740D22DB12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8177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207125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4094F-82EC-044E-8C67-03740D22DB12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0631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207125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4094F-82EC-044E-8C67-03740D22DB12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9807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207125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4094F-82EC-044E-8C67-03740D22DB12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2108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207125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4094F-82EC-044E-8C67-03740D22DB12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7106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207125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4094F-82EC-044E-8C67-03740D22DB12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2479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207125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4094F-82EC-044E-8C67-03740D22DB12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36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207125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4094F-82EC-044E-8C67-03740D22DB1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554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207125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Slide</a:t>
            </a:r>
            <a:r>
              <a:rPr lang="en-US" baseline="0" dirty="0" smtClean="0"/>
              <a:t> highlights confusion based on IR integrated residency – only 9 programs accepted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4094F-82EC-044E-8C67-03740D22DB12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687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207125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82A2E-588D-40CE-906C-8D9C0062BC19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74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207125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82A2E-588D-40CE-906C-8D9C0062BC19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214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207125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4094F-82EC-044E-8C67-03740D22DB12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249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207125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4094F-82EC-044E-8C67-03740D22DB12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7351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207125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4094F-82EC-044E-8C67-03740D22DB12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5865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207125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4094F-82EC-044E-8C67-03740D22DB12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43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EE27-A364-DD49-80F8-27E7341997FB}" type="datetimeFigureOut">
              <a:rPr lang="en-US" smtClean="0"/>
              <a:pPr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30B2-293D-D94B-9CFE-72DCC227E2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385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EE27-A364-DD49-80F8-27E7341997FB}" type="datetimeFigureOut">
              <a:rPr lang="en-US" smtClean="0"/>
              <a:pPr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30B2-293D-D94B-9CFE-72DCC227E2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70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EE27-A364-DD49-80F8-27E7341997FB}" type="datetimeFigureOut">
              <a:rPr lang="en-US" smtClean="0"/>
              <a:pPr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30B2-293D-D94B-9CFE-72DCC227E2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50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EE27-A364-DD49-80F8-27E7341997FB}" type="datetimeFigureOut">
              <a:rPr lang="en-US" smtClean="0"/>
              <a:pPr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30B2-293D-D94B-9CFE-72DCC227E2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748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EE27-A364-DD49-80F8-27E7341997FB}" type="datetimeFigureOut">
              <a:rPr lang="en-US" smtClean="0"/>
              <a:pPr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30B2-293D-D94B-9CFE-72DCC227E2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637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EE27-A364-DD49-80F8-27E7341997FB}" type="datetimeFigureOut">
              <a:rPr lang="en-US" smtClean="0"/>
              <a:pPr/>
              <a:t>6/26/2018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30B2-293D-D94B-9CFE-72DCC227E2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232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EE27-A364-DD49-80F8-27E7341997FB}" type="datetimeFigureOut">
              <a:rPr lang="en-US" smtClean="0"/>
              <a:pPr/>
              <a:t>6/26/2018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30B2-293D-D94B-9CFE-72DCC227E2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17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EE27-A364-DD49-80F8-27E7341997FB}" type="datetimeFigureOut">
              <a:rPr lang="en-US" smtClean="0"/>
              <a:pPr/>
              <a:t>6/26/2018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30B2-293D-D94B-9CFE-72DCC227E2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326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EE27-A364-DD49-80F8-27E7341997FB}" type="datetimeFigureOut">
              <a:rPr lang="en-US" smtClean="0"/>
              <a:pPr/>
              <a:t>6/26/2018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30B2-293D-D94B-9CFE-72DCC227E2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440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EE27-A364-DD49-80F8-27E7341997FB}" type="datetimeFigureOut">
              <a:rPr lang="en-US" smtClean="0"/>
              <a:pPr/>
              <a:t>6/26/2018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30B2-293D-D94B-9CFE-72DCC227E2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033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EE27-A364-DD49-80F8-27E7341997FB}" type="datetimeFigureOut">
              <a:rPr lang="en-US" smtClean="0"/>
              <a:pPr/>
              <a:t>6/26/2018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30B2-293D-D94B-9CFE-72DCC227E2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485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tx1">
                <a:lumMod val="95000"/>
                <a:lumOff val="5000"/>
              </a:schemeClr>
            </a:gs>
            <a:gs pos="100000">
              <a:srgbClr val="FFFFFF"/>
            </a:gs>
            <a:gs pos="37000">
              <a:schemeClr val="tx1">
                <a:lumMod val="85000"/>
                <a:lumOff val="15000"/>
                <a:alpha val="82000"/>
              </a:schemeClr>
            </a:gs>
            <a:gs pos="67000">
              <a:schemeClr val="tx1">
                <a:lumMod val="85000"/>
                <a:lumOff val="15000"/>
                <a:alpha val="82000"/>
              </a:schemeClr>
            </a:gs>
            <a:gs pos="99000">
              <a:schemeClr val="tx1">
                <a:lumMod val="65000"/>
                <a:lumOff val="35000"/>
                <a:alpha val="82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7EE27-A364-DD49-80F8-27E7341997FB}" type="datetimeFigureOut">
              <a:rPr lang="en-US" smtClean="0"/>
              <a:pPr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230B2-293D-D94B-9CFE-72DCC227E2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42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6.xml"/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9.xml"/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2.xml"/><Relationship Id="rId2" Type="http://schemas.openxmlformats.org/officeDocument/2006/relationships/chart" Target="../charts/chart51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4.xml"/><Relationship Id="rId2" Type="http://schemas.openxmlformats.org/officeDocument/2006/relationships/chart" Target="../charts/chart53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6.xml"/><Relationship Id="rId2" Type="http://schemas.openxmlformats.org/officeDocument/2006/relationships/chart" Target="../charts/chart5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58.xml"/><Relationship Id="rId4" Type="http://schemas.openxmlformats.org/officeDocument/2006/relationships/chart" Target="../charts/chart5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3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5.xml"/><Relationship Id="rId2" Type="http://schemas.openxmlformats.org/officeDocument/2006/relationships/chart" Target="../charts/chart64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7.xml"/><Relationship Id="rId2" Type="http://schemas.openxmlformats.org/officeDocument/2006/relationships/chart" Target="../charts/chart66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8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9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5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9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3logo2.ps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640" y="4117629"/>
            <a:ext cx="4750768" cy="21267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2066841" y="517437"/>
            <a:ext cx="7772400" cy="2345548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2018 A</a:t>
            </a:r>
            <a:r>
              <a:rPr lang="en-US" sz="5400" b="1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3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CR</a:t>
            </a:r>
            <a:r>
              <a:rPr lang="en-US" sz="5400" b="1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2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Chief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Resident Survey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10195" y="2351490"/>
            <a:ext cx="8276491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Andrew Wallace, MD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1037594" y="4067399"/>
            <a:ext cx="3665460" cy="2264565"/>
            <a:chOff x="1057274" y="4257601"/>
            <a:chExt cx="2968626" cy="1834053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7275" y="4257601"/>
              <a:ext cx="2968625" cy="1397967"/>
            </a:xfrm>
            <a:prstGeom prst="rect">
              <a:avLst/>
            </a:prstGeom>
          </p:spPr>
        </p:pic>
        <p:grpSp>
          <p:nvGrpSpPr>
            <p:cNvPr id="13" name="Group 12"/>
            <p:cNvGrpSpPr/>
            <p:nvPr/>
          </p:nvGrpSpPr>
          <p:grpSpPr>
            <a:xfrm>
              <a:off x="1276350" y="5653825"/>
              <a:ext cx="2505075" cy="382720"/>
              <a:chOff x="711200" y="3740178"/>
              <a:chExt cx="6172200" cy="942975"/>
            </a:xfrm>
          </p:grpSpPr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1200" y="3740178"/>
                <a:ext cx="6172200" cy="942975"/>
              </a:xfrm>
              <a:prstGeom prst="rect">
                <a:avLst/>
              </a:prstGeom>
              <a:solidFill>
                <a:schemeClr val="tx1"/>
              </a:solidFill>
            </p:spPr>
          </p:pic>
          <p:pic>
            <p:nvPicPr>
              <p:cNvPr id="8" name="Picture 7"/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0041"/>
              <a:stretch/>
            </p:blipFill>
            <p:spPr>
              <a:xfrm>
                <a:off x="2565400" y="3740178"/>
                <a:ext cx="4318000" cy="942975"/>
              </a:xfrm>
              <a:prstGeom prst="rect">
                <a:avLst/>
              </a:prstGeom>
            </p:spPr>
          </p:pic>
        </p:grpSp>
        <p:sp>
          <p:nvSpPr>
            <p:cNvPr id="16" name="Rectangle 15"/>
            <p:cNvSpPr/>
            <p:nvPr/>
          </p:nvSpPr>
          <p:spPr>
            <a:xfrm>
              <a:off x="1057274" y="5553075"/>
              <a:ext cx="219076" cy="48347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781425" y="5553075"/>
              <a:ext cx="244475" cy="48347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057275" y="6028242"/>
              <a:ext cx="2968625" cy="6341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711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8747924"/>
              </p:ext>
            </p:extLst>
          </p:nvPr>
        </p:nvGraphicFramePr>
        <p:xfrm>
          <a:off x="153405" y="1433384"/>
          <a:ext cx="11590898" cy="4702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1613" y="18288"/>
            <a:ext cx="10972800" cy="125888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Program Demographics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74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6526570"/>
              </p:ext>
            </p:extLst>
          </p:nvPr>
        </p:nvGraphicFramePr>
        <p:xfrm>
          <a:off x="153405" y="1433384"/>
          <a:ext cx="11590898" cy="4702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1613" y="18288"/>
            <a:ext cx="10972800" cy="125888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Program Demographics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199378" y="4259008"/>
            <a:ext cx="3705225" cy="51435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962128" y="3082758"/>
            <a:ext cx="3327834" cy="64633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Comprise 8.4% of medical school </a:t>
            </a:r>
          </a:p>
          <a:p>
            <a:r>
              <a:rPr lang="en-US" dirty="0" smtClean="0"/>
              <a:t>graduates in 2017</a:t>
            </a:r>
          </a:p>
        </p:txBody>
      </p:sp>
      <p:cxnSp>
        <p:nvCxnSpPr>
          <p:cNvPr id="8" name="Straight Connector 7"/>
          <p:cNvCxnSpPr>
            <a:stCxn id="4" idx="6"/>
            <a:endCxn id="7" idx="1"/>
          </p:cNvCxnSpPr>
          <p:nvPr/>
        </p:nvCxnSpPr>
        <p:spPr>
          <a:xfrm flipV="1">
            <a:off x="4904603" y="3405924"/>
            <a:ext cx="3057525" cy="111025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308821" y="6381054"/>
            <a:ext cx="3883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</a:rPr>
              <a:t>2017 AAMC Graduation Questionnaire</a:t>
            </a:r>
            <a:endParaRPr lang="en-US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1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2109659"/>
              </p:ext>
            </p:extLst>
          </p:nvPr>
        </p:nvGraphicFramePr>
        <p:xfrm>
          <a:off x="153405" y="1433384"/>
          <a:ext cx="11590898" cy="4702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1613" y="18288"/>
            <a:ext cx="10972800" cy="125888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Program Demographics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000142" y="5187042"/>
            <a:ext cx="3705225" cy="51435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762892" y="4010792"/>
            <a:ext cx="3981411" cy="64633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Comprise 4% of physician workforce and</a:t>
            </a:r>
          </a:p>
          <a:p>
            <a:r>
              <a:rPr lang="en-US" dirty="0" smtClean="0"/>
              <a:t>6% of medical school graduates in 2017</a:t>
            </a:r>
          </a:p>
        </p:txBody>
      </p:sp>
      <p:cxnSp>
        <p:nvCxnSpPr>
          <p:cNvPr id="8" name="Straight Connector 7"/>
          <p:cNvCxnSpPr>
            <a:stCxn id="4" idx="6"/>
            <a:endCxn id="7" idx="1"/>
          </p:cNvCxnSpPr>
          <p:nvPr/>
        </p:nvCxnSpPr>
        <p:spPr>
          <a:xfrm flipV="1">
            <a:off x="4705367" y="4333958"/>
            <a:ext cx="3057525" cy="111025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308821" y="6381054"/>
            <a:ext cx="3883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</a:rPr>
              <a:t>2017 AAMC Graduation Questionnaire</a:t>
            </a:r>
            <a:endParaRPr lang="en-US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36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1290822" y="238096"/>
            <a:ext cx="3742955" cy="1314481"/>
          </a:xfrm>
        </p:spPr>
        <p:txBody>
          <a:bodyPr>
            <a:no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1600" dirty="0">
                <a:solidFill>
                  <a:schemeClr val="bg1"/>
                </a:solidFill>
              </a:rPr>
              <a:t>Does your program accept D.O.s? FMGs?</a:t>
            </a: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3826443"/>
              </p:ext>
            </p:extLst>
          </p:nvPr>
        </p:nvGraphicFramePr>
        <p:xfrm>
          <a:off x="158641" y="1552577"/>
          <a:ext cx="5686425" cy="4762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5659660"/>
              </p:ext>
            </p:extLst>
          </p:nvPr>
        </p:nvGraphicFramePr>
        <p:xfrm>
          <a:off x="6035023" y="4012841"/>
          <a:ext cx="5810445" cy="2830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4089765"/>
              </p:ext>
            </p:extLst>
          </p:nvPr>
        </p:nvGraphicFramePr>
        <p:xfrm>
          <a:off x="6820836" y="1317266"/>
          <a:ext cx="4238821" cy="2830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1613" y="18288"/>
            <a:ext cx="10972800" cy="125888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Program Demographics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54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095502" y="2615013"/>
            <a:ext cx="7772400" cy="23455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5400" b="1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Moonlighting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736" y="4116"/>
            <a:ext cx="8229600" cy="1143000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bg1"/>
                </a:solidFill>
              </a:rPr>
              <a:t>Moonlighting Opportunities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half" idx="2"/>
          </p:nvPr>
        </p:nvSpPr>
        <p:spPr>
          <a:xfrm>
            <a:off x="1885642" y="5051570"/>
            <a:ext cx="8192115" cy="160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32% of applicants listed moonlighting as a factor in ranking programs with an importance factor of 3.5/5.0.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0611581"/>
              </p:ext>
            </p:extLst>
          </p:nvPr>
        </p:nvGraphicFramePr>
        <p:xfrm>
          <a:off x="542925" y="1204912"/>
          <a:ext cx="10877550" cy="3624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1236" y="2092838"/>
            <a:ext cx="552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91AD57"/>
                </a:solidFill>
              </a:rPr>
              <a:t>Any</a:t>
            </a:r>
            <a:endParaRPr lang="en-US" b="1" dirty="0">
              <a:solidFill>
                <a:srgbClr val="91AD57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38888" y="2575074"/>
            <a:ext cx="934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4F81BD"/>
                </a:solidFill>
              </a:rPr>
              <a:t>Internal</a:t>
            </a:r>
            <a:endParaRPr lang="en-US" b="1" dirty="0">
              <a:solidFill>
                <a:srgbClr val="4F81BD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44256" y="3143948"/>
            <a:ext cx="1023315" cy="369332"/>
          </a:xfrm>
          <a:prstGeom prst="rect">
            <a:avLst/>
          </a:prstGeom>
          <a:solidFill>
            <a:srgbClr val="4C4C4C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C0504D"/>
                </a:solidFill>
              </a:rPr>
              <a:t>External</a:t>
            </a:r>
            <a:endParaRPr lang="en-US" b="1" dirty="0">
              <a:solidFill>
                <a:srgbClr val="C0504D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68341" y="3398294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8064A2"/>
                </a:solidFill>
              </a:rPr>
              <a:t>None</a:t>
            </a:r>
            <a:endParaRPr lang="en-US" b="1" dirty="0">
              <a:solidFill>
                <a:srgbClr val="8064A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061336" y="6381054"/>
            <a:ext cx="1966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</a:rPr>
              <a:t>2017 NRMP Survey</a:t>
            </a:r>
            <a:endParaRPr lang="en-US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48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733" y="-33985"/>
            <a:ext cx="8229600" cy="1643709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bg1"/>
                </a:solidFill>
              </a:rPr>
              <a:t>Moonlighting </a:t>
            </a:r>
            <a:r>
              <a:rPr lang="en-US" sz="4200" dirty="0" smtClean="0">
                <a:solidFill>
                  <a:schemeClr val="bg1"/>
                </a:solidFill>
              </a:rPr>
              <a:t>Opportunities</a:t>
            </a:r>
            <a:br>
              <a:rPr lang="en-US" sz="4200" dirty="0" smtClean="0">
                <a:solidFill>
                  <a:schemeClr val="bg1"/>
                </a:solidFill>
              </a:rPr>
            </a:br>
            <a:r>
              <a:rPr lang="en-US" sz="2800" u="sng" dirty="0" smtClean="0">
                <a:solidFill>
                  <a:schemeClr val="bg1"/>
                </a:solidFill>
              </a:rPr>
              <a:t>Internal</a:t>
            </a:r>
            <a:r>
              <a:rPr lang="en-US" sz="2800" dirty="0" smtClean="0">
                <a:solidFill>
                  <a:schemeClr val="bg1"/>
                </a:solidFill>
              </a:rPr>
              <a:t> Opportunities</a:t>
            </a:r>
            <a:endParaRPr lang="en-US" sz="4200" dirty="0">
              <a:solidFill>
                <a:schemeClr val="bg1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7817583"/>
              </p:ext>
            </p:extLst>
          </p:nvPr>
        </p:nvGraphicFramePr>
        <p:xfrm>
          <a:off x="212437" y="1609724"/>
          <a:ext cx="5523345" cy="4550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3751342"/>
              </p:ext>
            </p:extLst>
          </p:nvPr>
        </p:nvGraphicFramePr>
        <p:xfrm>
          <a:off x="6359236" y="1609724"/>
          <a:ext cx="5620327" cy="4550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40028" y="1946412"/>
            <a:ext cx="813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4F81BD"/>
                </a:solidFill>
              </a:rPr>
              <a:t>Contrast</a:t>
            </a:r>
            <a:endParaRPr lang="en-US" sz="1400" b="1" dirty="0">
              <a:solidFill>
                <a:srgbClr val="4F81BD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34134" y="2949175"/>
            <a:ext cx="11530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C0504D"/>
                </a:solidFill>
              </a:rPr>
              <a:t>Prelim Reads</a:t>
            </a:r>
            <a:endParaRPr lang="en-US" sz="1400" b="1" dirty="0">
              <a:solidFill>
                <a:srgbClr val="C0504D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76214" y="4875947"/>
            <a:ext cx="12466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8064A2"/>
                </a:solidFill>
              </a:rPr>
              <a:t>Non-radiology</a:t>
            </a:r>
            <a:endParaRPr lang="en-US" sz="1400" b="1" dirty="0">
              <a:solidFill>
                <a:srgbClr val="8064A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76214" y="5394758"/>
            <a:ext cx="1025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9BBB59"/>
                </a:solidFill>
              </a:rPr>
              <a:t>Final Reads</a:t>
            </a:r>
            <a:endParaRPr lang="en-US" sz="1400" b="1" dirty="0">
              <a:solidFill>
                <a:srgbClr val="9BBB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48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7002159"/>
              </p:ext>
            </p:extLst>
          </p:nvPr>
        </p:nvGraphicFramePr>
        <p:xfrm>
          <a:off x="6259371" y="1609724"/>
          <a:ext cx="5620327" cy="4550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736" y="-33985"/>
            <a:ext cx="8229600" cy="1643709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bg1"/>
                </a:solidFill>
              </a:rPr>
              <a:t>Moonlighting </a:t>
            </a:r>
            <a:r>
              <a:rPr lang="en-US" sz="4200" dirty="0" smtClean="0">
                <a:solidFill>
                  <a:schemeClr val="bg1"/>
                </a:solidFill>
              </a:rPr>
              <a:t>Opportunities</a:t>
            </a:r>
            <a:br>
              <a:rPr lang="en-US" sz="4200" dirty="0" smtClean="0">
                <a:solidFill>
                  <a:schemeClr val="bg1"/>
                </a:solidFill>
              </a:rPr>
            </a:br>
            <a:r>
              <a:rPr lang="en-US" sz="2800" u="sng" dirty="0" smtClean="0">
                <a:solidFill>
                  <a:schemeClr val="bg1"/>
                </a:solidFill>
              </a:rPr>
              <a:t>External</a:t>
            </a:r>
            <a:r>
              <a:rPr lang="en-US" sz="2800" dirty="0" smtClean="0">
                <a:solidFill>
                  <a:schemeClr val="bg1"/>
                </a:solidFill>
              </a:rPr>
              <a:t> Opportunities</a:t>
            </a:r>
            <a:endParaRPr lang="en-US" sz="42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031102" y="2527276"/>
            <a:ext cx="813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b="1" dirty="0" smtClean="0">
                <a:solidFill>
                  <a:srgbClr val="4F81BD"/>
                </a:solidFill>
              </a:rPr>
              <a:t>Contrast</a:t>
            </a:r>
            <a:endParaRPr lang="en-US" sz="1400" b="1" dirty="0">
              <a:solidFill>
                <a:srgbClr val="4F81BD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91457" y="4423891"/>
            <a:ext cx="11530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b="1" dirty="0" smtClean="0">
                <a:solidFill>
                  <a:srgbClr val="C0504D"/>
                </a:solidFill>
              </a:rPr>
              <a:t>Prelim Reads</a:t>
            </a:r>
            <a:endParaRPr lang="en-US" sz="1400" b="1" dirty="0">
              <a:solidFill>
                <a:srgbClr val="C0504D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597842" y="3921074"/>
            <a:ext cx="12466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b="1" dirty="0" smtClean="0">
                <a:solidFill>
                  <a:srgbClr val="8064A2"/>
                </a:solidFill>
              </a:rPr>
              <a:t>Non-radiology</a:t>
            </a:r>
            <a:endParaRPr lang="en-US" sz="1400" b="1" dirty="0">
              <a:solidFill>
                <a:srgbClr val="8064A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819313" y="4849868"/>
            <a:ext cx="1025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b="1" dirty="0" smtClean="0">
                <a:solidFill>
                  <a:srgbClr val="9BBB59"/>
                </a:solidFill>
              </a:rPr>
              <a:t>Final Reads</a:t>
            </a:r>
            <a:endParaRPr lang="en-US" sz="1400" b="1" dirty="0">
              <a:solidFill>
                <a:srgbClr val="9BBB59"/>
              </a:solidFill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0891904"/>
              </p:ext>
            </p:extLst>
          </p:nvPr>
        </p:nvGraphicFramePr>
        <p:xfrm>
          <a:off x="212437" y="1609724"/>
          <a:ext cx="5523345" cy="4550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570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9266421"/>
              </p:ext>
            </p:extLst>
          </p:nvPr>
        </p:nvGraphicFramePr>
        <p:xfrm>
          <a:off x="244618" y="1260389"/>
          <a:ext cx="5546581" cy="5178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8253315"/>
              </p:ext>
            </p:extLst>
          </p:nvPr>
        </p:nvGraphicFramePr>
        <p:xfrm>
          <a:off x="6219569" y="1260389"/>
          <a:ext cx="5667632" cy="5178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831734" y="4116"/>
            <a:ext cx="8229600" cy="1143000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bg1"/>
                </a:solidFill>
              </a:rPr>
              <a:t>Moonlighting Opportunities</a:t>
            </a:r>
          </a:p>
        </p:txBody>
      </p:sp>
    </p:spTree>
    <p:extLst>
      <p:ext uri="{BB962C8B-B14F-4D97-AF65-F5344CB8AC3E}">
        <p14:creationId xmlns:p14="http://schemas.microsoft.com/office/powerpoint/2010/main" val="154548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5244114"/>
              </p:ext>
            </p:extLst>
          </p:nvPr>
        </p:nvGraphicFramePr>
        <p:xfrm>
          <a:off x="726660" y="1411425"/>
          <a:ext cx="10439743" cy="4713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Title 1"/>
          <p:cNvSpPr txBox="1">
            <a:spLocks/>
          </p:cNvSpPr>
          <p:nvPr/>
        </p:nvSpPr>
        <p:spPr>
          <a:xfrm>
            <a:off x="1831732" y="411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 smtClean="0">
                <a:solidFill>
                  <a:schemeClr val="bg1"/>
                </a:solidFill>
              </a:rPr>
              <a:t>Moonlighting Reimbursement</a:t>
            </a:r>
            <a:endParaRPr lang="en-US" sz="4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43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648" y="15141"/>
            <a:ext cx="8229600" cy="1143000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bg1"/>
                </a:solidFill>
              </a:rPr>
              <a:t>Financial Disclosures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31852"/>
            <a:ext cx="8475785" cy="4872187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None</a:t>
            </a:r>
          </a:p>
        </p:txBody>
      </p:sp>
    </p:spTree>
    <p:extLst>
      <p:ext uri="{BB962C8B-B14F-4D97-AF65-F5344CB8AC3E}">
        <p14:creationId xmlns:p14="http://schemas.microsoft.com/office/powerpoint/2010/main" val="388401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060331" y="2615013"/>
            <a:ext cx="7772400" cy="23455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5400" b="1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IR TRAINING</a:t>
            </a:r>
            <a:endParaRPr lang="en-US" sz="5400" b="1" cap="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831944" y="147639"/>
            <a:ext cx="8229600" cy="81803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 smtClean="0">
                <a:solidFill>
                  <a:schemeClr val="bg1"/>
                </a:solidFill>
              </a:rPr>
              <a:t>Integrated IR Residency (3+2)</a:t>
            </a:r>
            <a:endParaRPr lang="en-US" sz="4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9464" y="965675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5 year program with 3 years of DR and 2 years of IR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36887" y="5744772"/>
            <a:ext cx="5661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For programs with an </a:t>
            </a:r>
            <a:r>
              <a:rPr lang="en-US" u="sng" dirty="0" smtClean="0">
                <a:solidFill>
                  <a:schemeClr val="bg1"/>
                </a:solidFill>
              </a:rPr>
              <a:t>integrated</a:t>
            </a:r>
            <a:r>
              <a:rPr lang="en-US" dirty="0" smtClean="0">
                <a:solidFill>
                  <a:schemeClr val="bg1"/>
                </a:solidFill>
              </a:rPr>
              <a:t> IR residency, the average number of positions per program is between 2 and 3 (2.3).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7042072"/>
              </p:ext>
            </p:extLst>
          </p:nvPr>
        </p:nvGraphicFramePr>
        <p:xfrm>
          <a:off x="611187" y="1940983"/>
          <a:ext cx="4924425" cy="361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4579709"/>
              </p:ext>
            </p:extLst>
          </p:nvPr>
        </p:nvGraphicFramePr>
        <p:xfrm>
          <a:off x="6259210" y="1940982"/>
          <a:ext cx="5639569" cy="3977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5330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831942" y="147639"/>
            <a:ext cx="8229600" cy="81803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 smtClean="0">
                <a:solidFill>
                  <a:schemeClr val="bg1"/>
                </a:solidFill>
              </a:rPr>
              <a:t>Independent IR Residency (4+2)</a:t>
            </a:r>
            <a:endParaRPr lang="en-US" sz="4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9461" y="965675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4 year DR residency followed by independent 2 year IR residency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3263449"/>
              </p:ext>
            </p:extLst>
          </p:nvPr>
        </p:nvGraphicFramePr>
        <p:xfrm>
          <a:off x="6523181" y="1826488"/>
          <a:ext cx="5733473" cy="3863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8407359"/>
              </p:ext>
            </p:extLst>
          </p:nvPr>
        </p:nvGraphicFramePr>
        <p:xfrm>
          <a:off x="390236" y="1874979"/>
          <a:ext cx="5278582" cy="4054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8296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823148" y="147639"/>
            <a:ext cx="8229600" cy="81803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 smtClean="0">
                <a:solidFill>
                  <a:schemeClr val="bg1"/>
                </a:solidFill>
              </a:rPr>
              <a:t>Independent IR Residency Continued</a:t>
            </a:r>
            <a:endParaRPr lang="en-US" sz="4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9464" y="965675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Concerns For Upcoming Independent IR Match By Individual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2524616"/>
              </p:ext>
            </p:extLst>
          </p:nvPr>
        </p:nvGraphicFramePr>
        <p:xfrm>
          <a:off x="818664" y="1653308"/>
          <a:ext cx="10261599" cy="4895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160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831940" y="147639"/>
            <a:ext cx="8229600" cy="81803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 smtClean="0">
                <a:solidFill>
                  <a:schemeClr val="bg1"/>
                </a:solidFill>
              </a:rPr>
              <a:t>ESIR (4+1)</a:t>
            </a:r>
            <a:endParaRPr lang="en-US" sz="4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9467" y="965675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Independent IR residency with 4</a:t>
            </a:r>
            <a:r>
              <a:rPr lang="en-US" baseline="30000" dirty="0" smtClean="0">
                <a:solidFill>
                  <a:schemeClr val="bg1"/>
                </a:solidFill>
              </a:rPr>
              <a:t>th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year DR residency structured to focus on </a:t>
            </a:r>
            <a:r>
              <a:rPr lang="en-US" dirty="0" smtClean="0">
                <a:solidFill>
                  <a:schemeClr val="bg1"/>
                </a:solidFill>
              </a:rPr>
              <a:t>IR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1656939"/>
              </p:ext>
            </p:extLst>
          </p:nvPr>
        </p:nvGraphicFramePr>
        <p:xfrm>
          <a:off x="6368473" y="1519379"/>
          <a:ext cx="5352472" cy="3662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8021409"/>
              </p:ext>
            </p:extLst>
          </p:nvPr>
        </p:nvGraphicFramePr>
        <p:xfrm>
          <a:off x="363149" y="1519379"/>
          <a:ext cx="5278582" cy="4054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178061" y="5020970"/>
            <a:ext cx="585307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For programs with an </a:t>
            </a:r>
            <a:r>
              <a:rPr lang="en-US" u="sng" dirty="0" smtClean="0">
                <a:solidFill>
                  <a:schemeClr val="bg1"/>
                </a:solidFill>
              </a:rPr>
              <a:t>independent</a:t>
            </a:r>
            <a:r>
              <a:rPr lang="en-US" dirty="0" smtClean="0">
                <a:solidFill>
                  <a:schemeClr val="bg1"/>
                </a:solidFill>
              </a:rPr>
              <a:t> IR residency, the average number of positions per program is between 2 and 3 (2.3).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10% of programs with an independent IR residency were unsure of the number of positions.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95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831943" y="147639"/>
            <a:ext cx="8229600" cy="81803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 smtClean="0">
                <a:solidFill>
                  <a:schemeClr val="bg1"/>
                </a:solidFill>
              </a:rPr>
              <a:t>ESIR Continued</a:t>
            </a:r>
            <a:endParaRPr lang="en-US" sz="4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9463" y="965675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Current Situation For Residents On ESIR Track By Program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349417"/>
              </p:ext>
            </p:extLst>
          </p:nvPr>
        </p:nvGraphicFramePr>
        <p:xfrm>
          <a:off x="3270507" y="1597769"/>
          <a:ext cx="5352472" cy="5133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577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831942" y="147639"/>
            <a:ext cx="8229600" cy="81803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>
                <a:solidFill>
                  <a:schemeClr val="bg1"/>
                </a:solidFill>
              </a:rPr>
              <a:t>IR Concerns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3037261"/>
              </p:ext>
            </p:extLst>
          </p:nvPr>
        </p:nvGraphicFramePr>
        <p:xfrm>
          <a:off x="402254" y="1188554"/>
          <a:ext cx="11088976" cy="5446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139462" y="965675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What concerns do you have about the new IR training formats?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76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060331" y="2615013"/>
            <a:ext cx="7772400" cy="23455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5400" b="1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Resident Benefits</a:t>
            </a:r>
          </a:p>
        </p:txBody>
      </p:sp>
    </p:spTree>
    <p:extLst>
      <p:ext uri="{BB962C8B-B14F-4D97-AF65-F5344CB8AC3E}">
        <p14:creationId xmlns:p14="http://schemas.microsoft.com/office/powerpoint/2010/main" val="227936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731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bg1"/>
                </a:solidFill>
              </a:rPr>
              <a:t>Resident Benefits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2527730"/>
              </p:ext>
            </p:extLst>
          </p:nvPr>
        </p:nvGraphicFramePr>
        <p:xfrm>
          <a:off x="139212" y="1655517"/>
          <a:ext cx="11614638" cy="4162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731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bg1"/>
                </a:solidFill>
              </a:rPr>
              <a:t>Resident Benefits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2527730"/>
              </p:ext>
            </p:extLst>
          </p:nvPr>
        </p:nvGraphicFramePr>
        <p:xfrm>
          <a:off x="139212" y="1655517"/>
          <a:ext cx="11614638" cy="4162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91273" y="5690690"/>
            <a:ext cx="29578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Whether this was for an accepted projected or not is not specified in the question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/>
          <p:cNvCxnSpPr>
            <a:stCxn id="3" idx="0"/>
          </p:cNvCxnSpPr>
          <p:nvPr/>
        </p:nvCxnSpPr>
        <p:spPr>
          <a:xfrm flipH="1" flipV="1">
            <a:off x="1765300" y="5432425"/>
            <a:ext cx="904875" cy="25826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3" idx="0"/>
          </p:cNvCxnSpPr>
          <p:nvPr/>
        </p:nvCxnSpPr>
        <p:spPr>
          <a:xfrm flipV="1">
            <a:off x="2670175" y="5432425"/>
            <a:ext cx="0" cy="25826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3" idx="0"/>
          </p:cNvCxnSpPr>
          <p:nvPr/>
        </p:nvCxnSpPr>
        <p:spPr>
          <a:xfrm flipV="1">
            <a:off x="2670175" y="5432425"/>
            <a:ext cx="1037512" cy="25826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69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8241" y="15141"/>
            <a:ext cx="8229600" cy="1143000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bg1"/>
                </a:solidFill>
              </a:rPr>
              <a:t>Survey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723" y="1158141"/>
            <a:ext cx="11028229" cy="4872187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Share facts and information about the structure of training programs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Demonstrate trends in the changes affecting residency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Provide information to chief residents and program directors to help affect change at their institutions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Share opinions about important issues facing residents in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736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bg1"/>
                </a:solidFill>
              </a:rPr>
              <a:t>Resident Benefits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5225639"/>
              </p:ext>
            </p:extLst>
          </p:nvPr>
        </p:nvGraphicFramePr>
        <p:xfrm>
          <a:off x="316549" y="1690687"/>
          <a:ext cx="11259974" cy="4162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610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39466" y="965675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The ABR and AIRP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831732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bg1"/>
                </a:solidFill>
              </a:rPr>
              <a:t>Resident Benefits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2686366"/>
              </p:ext>
            </p:extLst>
          </p:nvPr>
        </p:nvGraphicFramePr>
        <p:xfrm>
          <a:off x="93785" y="1548893"/>
          <a:ext cx="5673969" cy="4725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69167" y="2021486"/>
            <a:ext cx="11621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4F81BD"/>
                </a:solidFill>
              </a:rPr>
              <a:t>Attendance (%)</a:t>
            </a:r>
            <a:endParaRPr lang="en-US" sz="1200" b="1" dirty="0">
              <a:solidFill>
                <a:srgbClr val="4F81BD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224" y="2626938"/>
            <a:ext cx="1407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C0504D"/>
                </a:solidFill>
              </a:rPr>
              <a:t>Tuition Paid (%)</a:t>
            </a:r>
            <a:endParaRPr lang="en-US" sz="1200" b="1" dirty="0">
              <a:solidFill>
                <a:srgbClr val="C0504D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1200" y="3376530"/>
            <a:ext cx="1525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9BBB59"/>
                </a:solidFill>
              </a:rPr>
              <a:t>Stipend Provided (%)</a:t>
            </a:r>
            <a:endParaRPr lang="en-US" sz="1200" b="1" dirty="0">
              <a:solidFill>
                <a:srgbClr val="9BBB5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9167" y="4976470"/>
            <a:ext cx="14327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99107"/>
                </a:solidFill>
              </a:rPr>
              <a:t>Average Stipend ($)</a:t>
            </a:r>
            <a:endParaRPr lang="en-US" sz="1200" b="1" dirty="0">
              <a:solidFill>
                <a:srgbClr val="F99107"/>
              </a:solidFill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5352027"/>
              </p:ext>
            </p:extLst>
          </p:nvPr>
        </p:nvGraphicFramePr>
        <p:xfrm>
          <a:off x="6084277" y="1551310"/>
          <a:ext cx="5947509" cy="4725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733" y="2784"/>
            <a:ext cx="8229600" cy="1143000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bg1"/>
                </a:solidFill>
              </a:rPr>
              <a:t>Resident Salaries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1847467"/>
              </p:ext>
            </p:extLst>
          </p:nvPr>
        </p:nvGraphicFramePr>
        <p:xfrm>
          <a:off x="160020" y="1645920"/>
          <a:ext cx="5699760" cy="3566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0719881"/>
              </p:ext>
            </p:extLst>
          </p:nvPr>
        </p:nvGraphicFramePr>
        <p:xfrm>
          <a:off x="6563359" y="1645920"/>
          <a:ext cx="5289973" cy="3566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73194" y="5447129"/>
            <a:ext cx="65314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Average resident benefits on top of salary and standard employer benefits (moonlighting and chief benefits excluded):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14387" y="5724128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$ 3,277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92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731" y="2784"/>
            <a:ext cx="8229600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solidFill>
                  <a:schemeClr val="bg1"/>
                </a:solidFill>
              </a:rPr>
              <a:t>Vacation</a:t>
            </a:r>
            <a:endParaRPr lang="en-US" sz="4200" dirty="0">
              <a:solidFill>
                <a:schemeClr val="bg1"/>
              </a:solidFill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1001840"/>
              </p:ext>
            </p:extLst>
          </p:nvPr>
        </p:nvGraphicFramePr>
        <p:xfrm>
          <a:off x="2352381" y="995289"/>
          <a:ext cx="7188299" cy="5546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825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060332" y="2615013"/>
            <a:ext cx="7772400" cy="23455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5400" b="1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Chief Residents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4664" y="20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solidFill>
                  <a:schemeClr val="bg1"/>
                </a:solidFill>
              </a:rPr>
              <a:t>Number of Chiefs</a:t>
            </a:r>
            <a:endParaRPr lang="en-US" sz="4200" dirty="0">
              <a:solidFill>
                <a:schemeClr val="bg1"/>
              </a:solidFill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3211038"/>
              </p:ext>
            </p:extLst>
          </p:nvPr>
        </p:nvGraphicFramePr>
        <p:xfrm>
          <a:off x="1672739" y="1420813"/>
          <a:ext cx="8553450" cy="5141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188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732" y="20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bg1"/>
                </a:solidFill>
              </a:rPr>
              <a:t>Chief Resident Tenure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1100773"/>
              </p:ext>
            </p:extLst>
          </p:nvPr>
        </p:nvGraphicFramePr>
        <p:xfrm>
          <a:off x="105747" y="1339659"/>
          <a:ext cx="5914053" cy="4154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5853" y="5761582"/>
            <a:ext cx="48938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* “R4 Only” includes chiefs that begin in R3 </a:t>
            </a:r>
            <a:r>
              <a:rPr lang="en-US" sz="1400" b="1" i="1" dirty="0" smtClean="0">
                <a:solidFill>
                  <a:schemeClr val="bg1"/>
                </a:solidFill>
              </a:rPr>
              <a:t>after </a:t>
            </a:r>
            <a:r>
              <a:rPr lang="en-US" sz="1400" b="1" dirty="0" smtClean="0">
                <a:solidFill>
                  <a:schemeClr val="bg1"/>
                </a:solidFill>
              </a:rPr>
              <a:t>the core exam.</a:t>
            </a:r>
            <a:endParaRPr lang="en-US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986435"/>
              </p:ext>
            </p:extLst>
          </p:nvPr>
        </p:nvGraphicFramePr>
        <p:xfrm>
          <a:off x="6171422" y="1339659"/>
          <a:ext cx="5914053" cy="4154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003086" y="5653861"/>
            <a:ext cx="4250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Only 34% of programs report having R3 chiefs with substantial responsibilities prior to the core exam.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10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831734" y="1828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Chief Resident Responsibilities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1995701"/>
              </p:ext>
            </p:extLst>
          </p:nvPr>
        </p:nvGraphicFramePr>
        <p:xfrm>
          <a:off x="60084" y="1685925"/>
          <a:ext cx="11772900" cy="4914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445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336" y="18288"/>
            <a:ext cx="109728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Chief Resident Benefits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0678780"/>
              </p:ext>
            </p:extLst>
          </p:nvPr>
        </p:nvGraphicFramePr>
        <p:xfrm>
          <a:off x="233362" y="1600200"/>
          <a:ext cx="5648325" cy="4386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0362894"/>
              </p:ext>
            </p:extLst>
          </p:nvPr>
        </p:nvGraphicFramePr>
        <p:xfrm>
          <a:off x="6210299" y="1604961"/>
          <a:ext cx="5743576" cy="4381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060332" y="2615013"/>
            <a:ext cx="7772400" cy="23455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5400" b="1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Call and attending coverage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6124" y="15141"/>
            <a:ext cx="8229600" cy="1143000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bg1"/>
                </a:solidFill>
              </a:rPr>
              <a:t>Survey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062" y="1161288"/>
            <a:ext cx="11368216" cy="5899354"/>
          </a:xfrm>
        </p:spPr>
        <p:txBody>
          <a:bodyPr>
            <a:normAutofit/>
          </a:bodyPr>
          <a:lstStyle/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Program Information and Demographics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Moonlighting and Resident Benefits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Chief Resident Responsibilities and Benefits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Call Structure and Attending Coverage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Core Exam Preparation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Fourth </a:t>
            </a:r>
            <a:r>
              <a:rPr lang="en-US" sz="3200" dirty="0" smtClean="0">
                <a:solidFill>
                  <a:schemeClr val="bg1"/>
                </a:solidFill>
              </a:rPr>
              <a:t>year, Fellowships, and the Job Market</a:t>
            </a:r>
            <a:endParaRPr lang="en-US" sz="3200" dirty="0">
              <a:solidFill>
                <a:schemeClr val="bg1"/>
              </a:solidFill>
            </a:endParaRP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Resident Education Extras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835639" y="147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>
                <a:solidFill>
                  <a:schemeClr val="bg1"/>
                </a:solidFill>
              </a:rPr>
              <a:t>Call and Weekend Coverage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1294291"/>
              </p:ext>
            </p:extLst>
          </p:nvPr>
        </p:nvGraphicFramePr>
        <p:xfrm>
          <a:off x="283027" y="1665514"/>
          <a:ext cx="5520613" cy="3914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6388287"/>
              </p:ext>
            </p:extLst>
          </p:nvPr>
        </p:nvGraphicFramePr>
        <p:xfrm>
          <a:off x="6165980" y="1668429"/>
          <a:ext cx="6026020" cy="4166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834174" y="147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>
                <a:solidFill>
                  <a:schemeClr val="bg1"/>
                </a:solidFill>
              </a:rPr>
              <a:t>Post Call Readout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7572069"/>
              </p:ext>
            </p:extLst>
          </p:nvPr>
        </p:nvGraphicFramePr>
        <p:xfrm>
          <a:off x="1009970" y="1161855"/>
          <a:ext cx="9878007" cy="523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832676" y="147639"/>
            <a:ext cx="8229600" cy="81803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>
                <a:solidFill>
                  <a:schemeClr val="bg1"/>
                </a:solidFill>
              </a:rPr>
              <a:t>Attending Hours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8487140"/>
              </p:ext>
            </p:extLst>
          </p:nvPr>
        </p:nvGraphicFramePr>
        <p:xfrm>
          <a:off x="619125" y="3731577"/>
          <a:ext cx="4572000" cy="2850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652560"/>
              </p:ext>
            </p:extLst>
          </p:nvPr>
        </p:nvGraphicFramePr>
        <p:xfrm>
          <a:off x="6819900" y="3731577"/>
          <a:ext cx="4572000" cy="2850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6126265"/>
              </p:ext>
            </p:extLst>
          </p:nvPr>
        </p:nvGraphicFramePr>
        <p:xfrm>
          <a:off x="3661476" y="98837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1518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830476" y="147639"/>
            <a:ext cx="8229600" cy="81803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>
                <a:solidFill>
                  <a:schemeClr val="bg1"/>
                </a:solidFill>
              </a:rPr>
              <a:t>Call plans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3371" y="1581150"/>
            <a:ext cx="10643811" cy="3847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For those without extended or overnight attending coverage:</a:t>
            </a:r>
          </a:p>
          <a:p>
            <a:pPr marL="742950" lvl="1" indent="-285750">
              <a:buFont typeface="Calibri" panose="020F0502020204030204" pitchFamily="34" charset="0"/>
              <a:buChar char="-"/>
            </a:pPr>
            <a:r>
              <a:rPr lang="en-US" sz="2800" dirty="0" smtClean="0">
                <a:solidFill>
                  <a:schemeClr val="bg1"/>
                </a:solidFill>
              </a:rPr>
              <a:t>72% have no plans to add after-hours coverage</a:t>
            </a:r>
          </a:p>
          <a:p>
            <a:pPr marL="742950" lvl="1" indent="-285750">
              <a:buFont typeface="Calibri" panose="020F0502020204030204" pitchFamily="34" charset="0"/>
              <a:buChar char="-"/>
            </a:pPr>
            <a:r>
              <a:rPr lang="en-US" sz="2800" dirty="0" smtClean="0">
                <a:solidFill>
                  <a:schemeClr val="bg1"/>
                </a:solidFill>
              </a:rPr>
              <a:t>22% plan to add extended-hours coverage</a:t>
            </a:r>
          </a:p>
          <a:p>
            <a:pPr marL="742950" lvl="1" indent="-285750">
              <a:buFont typeface="Calibri" panose="020F0502020204030204" pitchFamily="34" charset="0"/>
              <a:buChar char="-"/>
            </a:pPr>
            <a:r>
              <a:rPr lang="en-US" sz="2800" dirty="0" smtClean="0">
                <a:solidFill>
                  <a:schemeClr val="bg1"/>
                </a:solidFill>
              </a:rPr>
              <a:t>0% have plans to institute 24/7 coverage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For those with extended-hours coverage:</a:t>
            </a:r>
          </a:p>
          <a:p>
            <a:pPr marL="742950" lvl="1" indent="-285750">
              <a:buFont typeface="Calibri" panose="020F0502020204030204" pitchFamily="34" charset="0"/>
              <a:buChar char="-"/>
            </a:pPr>
            <a:r>
              <a:rPr lang="en-US" sz="2800" dirty="0" smtClean="0">
                <a:solidFill>
                  <a:schemeClr val="bg1"/>
                </a:solidFill>
              </a:rPr>
              <a:t>16% plan to move to 24/7 coverage</a:t>
            </a:r>
          </a:p>
          <a:p>
            <a:pPr marL="742950" lvl="1" indent="-285750">
              <a:buFont typeface="Calibri" panose="020F0502020204030204" pitchFamily="34" charset="0"/>
              <a:buChar char="-"/>
            </a:pPr>
            <a:r>
              <a:rPr lang="en-US" sz="2800" dirty="0" smtClean="0">
                <a:solidFill>
                  <a:schemeClr val="bg1"/>
                </a:solidFill>
              </a:rPr>
              <a:t>76% have no plans to add 24/7 coverage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48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831943" y="147639"/>
            <a:ext cx="8229600" cy="81803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 smtClean="0">
                <a:solidFill>
                  <a:schemeClr val="bg1"/>
                </a:solidFill>
              </a:rPr>
              <a:t>Opinions</a:t>
            </a:r>
            <a:endParaRPr lang="en-US" sz="4200" dirty="0">
              <a:solidFill>
                <a:schemeClr val="bg1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5154221"/>
              </p:ext>
            </p:extLst>
          </p:nvPr>
        </p:nvGraphicFramePr>
        <p:xfrm>
          <a:off x="143070" y="1618861"/>
          <a:ext cx="5679232" cy="4119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6544715"/>
              </p:ext>
            </p:extLst>
          </p:nvPr>
        </p:nvGraphicFramePr>
        <p:xfrm>
          <a:off x="6316825" y="1618861"/>
          <a:ext cx="5679232" cy="4306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342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830420" y="147639"/>
            <a:ext cx="8229600" cy="81803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 smtClean="0">
                <a:solidFill>
                  <a:schemeClr val="bg1"/>
                </a:solidFill>
              </a:rPr>
              <a:t>Ultrasound and MRI </a:t>
            </a:r>
            <a:r>
              <a:rPr lang="en-US" sz="4200" dirty="0">
                <a:solidFill>
                  <a:schemeClr val="bg1"/>
                </a:solidFill>
              </a:rPr>
              <a:t>Coverage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0661558"/>
              </p:ext>
            </p:extLst>
          </p:nvPr>
        </p:nvGraphicFramePr>
        <p:xfrm>
          <a:off x="0" y="1609531"/>
          <a:ext cx="5850294" cy="5080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6323851"/>
              </p:ext>
            </p:extLst>
          </p:nvPr>
        </p:nvGraphicFramePr>
        <p:xfrm>
          <a:off x="6096000" y="1609530"/>
          <a:ext cx="5856514" cy="4175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828236" y="146304"/>
            <a:ext cx="8229600" cy="81803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>
                <a:solidFill>
                  <a:schemeClr val="bg1"/>
                </a:solidFill>
              </a:rPr>
              <a:t>Call Volume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6280199"/>
              </p:ext>
            </p:extLst>
          </p:nvPr>
        </p:nvGraphicFramePr>
        <p:xfrm>
          <a:off x="1271780" y="681527"/>
          <a:ext cx="5771972" cy="3463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8465845"/>
              </p:ext>
            </p:extLst>
          </p:nvPr>
        </p:nvGraphicFramePr>
        <p:xfrm>
          <a:off x="778676" y="86104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9460427"/>
              </p:ext>
            </p:extLst>
          </p:nvPr>
        </p:nvGraphicFramePr>
        <p:xfrm>
          <a:off x="3657600" y="386773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3766064"/>
              </p:ext>
            </p:extLst>
          </p:nvPr>
        </p:nvGraphicFramePr>
        <p:xfrm>
          <a:off x="6730482" y="82783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0063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060025" y="2615013"/>
            <a:ext cx="7772400" cy="23455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5400" b="1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ABR Core Exam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830421" y="147639"/>
            <a:ext cx="8229600" cy="81803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>
                <a:solidFill>
                  <a:schemeClr val="bg1"/>
                </a:solidFill>
              </a:rPr>
              <a:t>ABR Core Review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1491294"/>
              </p:ext>
            </p:extLst>
          </p:nvPr>
        </p:nvGraphicFramePr>
        <p:xfrm>
          <a:off x="717062" y="1052428"/>
          <a:ext cx="10453076" cy="5458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7215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830423" y="147639"/>
            <a:ext cx="8229600" cy="81803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>
                <a:solidFill>
                  <a:schemeClr val="bg1"/>
                </a:solidFill>
              </a:rPr>
              <a:t>ABR Core Review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1127308"/>
              </p:ext>
            </p:extLst>
          </p:nvPr>
        </p:nvGraphicFramePr>
        <p:xfrm>
          <a:off x="1113521" y="1273628"/>
          <a:ext cx="9663404" cy="48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035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7886" y="18288"/>
            <a:ext cx="8229600" cy="1143000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bg1"/>
                </a:solidFill>
              </a:rPr>
              <a:t>Survey </a:t>
            </a:r>
            <a:r>
              <a:rPr lang="en-US" sz="4200" dirty="0" smtClean="0">
                <a:solidFill>
                  <a:schemeClr val="bg1"/>
                </a:solidFill>
              </a:rPr>
              <a:t>Format &amp; Limitations</a:t>
            </a:r>
            <a:endParaRPr lang="en-US" sz="4200" dirty="0">
              <a:solidFill>
                <a:schemeClr val="bg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6287" y="1161288"/>
            <a:ext cx="10972800" cy="530618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Confidential online survey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Multiple choice and free response questions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Duplicate responses from some programs with multiple chiefs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Numerical responses are averaged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Most similar response or “unknown” is used for discrepant ordinal and nominal data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Ultimately, data represents opinion and estimations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Sampling bias (chief residents only)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830424" y="147639"/>
            <a:ext cx="8229600" cy="81803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>
                <a:solidFill>
                  <a:schemeClr val="bg1"/>
                </a:solidFill>
              </a:rPr>
              <a:t>ABR Core Review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9991386"/>
              </p:ext>
            </p:extLst>
          </p:nvPr>
        </p:nvGraphicFramePr>
        <p:xfrm>
          <a:off x="167952" y="2059781"/>
          <a:ext cx="5638880" cy="3309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1548444"/>
              </p:ext>
            </p:extLst>
          </p:nvPr>
        </p:nvGraphicFramePr>
        <p:xfrm>
          <a:off x="6236888" y="2059781"/>
          <a:ext cx="5638880" cy="3309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7508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830421" y="147639"/>
            <a:ext cx="8229600" cy="81803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>
                <a:solidFill>
                  <a:schemeClr val="bg1"/>
                </a:solidFill>
              </a:rPr>
              <a:t>ABR Core Review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559938"/>
              </p:ext>
            </p:extLst>
          </p:nvPr>
        </p:nvGraphicFramePr>
        <p:xfrm>
          <a:off x="981269" y="1203650"/>
          <a:ext cx="9924661" cy="5211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86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060024" y="2615013"/>
            <a:ext cx="7772400" cy="23455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5400" b="1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The Fourth YEAR AND FELLOWSHIPS</a:t>
            </a:r>
          </a:p>
        </p:txBody>
      </p:sp>
    </p:spTree>
    <p:extLst>
      <p:ext uri="{BB962C8B-B14F-4D97-AF65-F5344CB8AC3E}">
        <p14:creationId xmlns:p14="http://schemas.microsoft.com/office/powerpoint/2010/main" val="7087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830422" y="147639"/>
            <a:ext cx="8229600" cy="81803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>
                <a:solidFill>
                  <a:schemeClr val="bg1"/>
                </a:solidFill>
              </a:rPr>
              <a:t>The Fourth Year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6595641"/>
              </p:ext>
            </p:extLst>
          </p:nvPr>
        </p:nvGraphicFramePr>
        <p:xfrm>
          <a:off x="190499" y="1485899"/>
          <a:ext cx="5705475" cy="4352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2357675"/>
              </p:ext>
            </p:extLst>
          </p:nvPr>
        </p:nvGraphicFramePr>
        <p:xfrm>
          <a:off x="6657974" y="1485898"/>
          <a:ext cx="5229225" cy="4352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830422" y="147639"/>
            <a:ext cx="8229600" cy="81803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>
                <a:solidFill>
                  <a:schemeClr val="bg1"/>
                </a:solidFill>
              </a:rPr>
              <a:t>The Fourth Year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4536158"/>
              </p:ext>
            </p:extLst>
          </p:nvPr>
        </p:nvGraphicFramePr>
        <p:xfrm>
          <a:off x="2337987" y="980631"/>
          <a:ext cx="7364338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8152453"/>
              </p:ext>
            </p:extLst>
          </p:nvPr>
        </p:nvGraphicFramePr>
        <p:xfrm>
          <a:off x="144379" y="1415714"/>
          <a:ext cx="11598442" cy="5073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2828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830425" y="147639"/>
            <a:ext cx="8229600" cy="81803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>
                <a:solidFill>
                  <a:schemeClr val="bg1"/>
                </a:solidFill>
              </a:rPr>
              <a:t>Fellowships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3982618"/>
              </p:ext>
            </p:extLst>
          </p:nvPr>
        </p:nvGraphicFramePr>
        <p:xfrm>
          <a:off x="81453" y="1215189"/>
          <a:ext cx="11734800" cy="5176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38678" y="302894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55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Content Placeholder 8"/>
          <p:cNvSpPr txBox="1">
            <a:spLocks/>
          </p:cNvSpPr>
          <p:nvPr/>
        </p:nvSpPr>
        <p:spPr>
          <a:xfrm>
            <a:off x="1106086" y="1695397"/>
            <a:ext cx="2543175" cy="5772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1400" b="1" dirty="0" smtClean="0">
                <a:solidFill>
                  <a:schemeClr val="bg1"/>
                </a:solidFill>
              </a:rPr>
              <a:t>11 are doing no fellowship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1400" b="1" dirty="0" smtClean="0">
                <a:solidFill>
                  <a:schemeClr val="bg1"/>
                </a:solidFill>
              </a:rPr>
              <a:t>75 are doing two fellowships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83732" y="4848224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14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15103" y="394334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34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30894" y="4867274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14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27688" y="507711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9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05928" y="2739626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61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48903" y="238720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69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08988" y="5378944"/>
            <a:ext cx="2760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2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65608" y="5134866"/>
            <a:ext cx="2760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8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149253" y="4694335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18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097035" y="1830157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81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065958" y="5288754"/>
            <a:ext cx="2760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4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08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830423" y="147639"/>
            <a:ext cx="8229600" cy="81803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>
                <a:solidFill>
                  <a:schemeClr val="bg1"/>
                </a:solidFill>
              </a:rPr>
              <a:t>Fellowship Choices over the Years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3519149"/>
              </p:ext>
            </p:extLst>
          </p:nvPr>
        </p:nvGraphicFramePr>
        <p:xfrm>
          <a:off x="304800" y="965676"/>
          <a:ext cx="11480745" cy="5644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109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060024" y="2615013"/>
            <a:ext cx="7772400" cy="23455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5400" b="1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the </a:t>
            </a:r>
            <a:r>
              <a:rPr lang="en-US" sz="5400" b="1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Job Market</a:t>
            </a:r>
          </a:p>
        </p:txBody>
      </p:sp>
    </p:spTree>
    <p:extLst>
      <p:ext uri="{BB962C8B-B14F-4D97-AF65-F5344CB8AC3E}">
        <p14:creationId xmlns:p14="http://schemas.microsoft.com/office/powerpoint/2010/main" val="422470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639609" y="101601"/>
            <a:ext cx="8623300" cy="648175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>
                <a:solidFill>
                  <a:schemeClr val="bg1"/>
                </a:solidFill>
              </a:rPr>
              <a:t>Job Market Outlook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2802013"/>
              </p:ext>
            </p:extLst>
          </p:nvPr>
        </p:nvGraphicFramePr>
        <p:xfrm>
          <a:off x="255309" y="866774"/>
          <a:ext cx="11391900" cy="5514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1"/>
          <p:cNvSpPr txBox="1"/>
          <p:nvPr/>
        </p:nvSpPr>
        <p:spPr>
          <a:xfrm>
            <a:off x="3829050" y="4076698"/>
            <a:ext cx="2057400" cy="27622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schemeClr val="bg1"/>
                </a:solidFill>
              </a:rPr>
              <a:t>Poor – Worried.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1933575" y="5303043"/>
            <a:ext cx="2057400" cy="27622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schemeClr val="bg1"/>
                </a:solidFill>
              </a:rPr>
              <a:t>Poor – Very worried.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75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639608" y="101601"/>
            <a:ext cx="8623300" cy="648175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 smtClean="0">
                <a:solidFill>
                  <a:schemeClr val="bg1"/>
                </a:solidFill>
              </a:rPr>
              <a:t>Job Search and Career Plans</a:t>
            </a:r>
            <a:endParaRPr lang="en-US" sz="4200" dirty="0">
              <a:solidFill>
                <a:schemeClr val="bg1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0589206"/>
              </p:ext>
            </p:extLst>
          </p:nvPr>
        </p:nvGraphicFramePr>
        <p:xfrm>
          <a:off x="133350" y="971550"/>
          <a:ext cx="5715000" cy="557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6321067"/>
              </p:ext>
            </p:extLst>
          </p:nvPr>
        </p:nvGraphicFramePr>
        <p:xfrm>
          <a:off x="6153150" y="1447800"/>
          <a:ext cx="5795962" cy="3905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4511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7886" y="18531"/>
            <a:ext cx="8229600" cy="1143000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bg1"/>
                </a:solidFill>
              </a:rPr>
              <a:t>Participation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628" y="5547529"/>
            <a:ext cx="8305060" cy="1314481"/>
          </a:xfrm>
        </p:spPr>
        <p:txBody>
          <a:bodyPr>
            <a:noAutofit/>
          </a:bodyPr>
          <a:lstStyle/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dirty="0">
                <a:solidFill>
                  <a:schemeClr val="bg1"/>
                </a:solidFill>
              </a:rPr>
              <a:t>Results available to A</a:t>
            </a:r>
            <a:r>
              <a:rPr lang="en-US" sz="2400" baseline="30000" dirty="0">
                <a:solidFill>
                  <a:schemeClr val="bg1"/>
                </a:solidFill>
              </a:rPr>
              <a:t>3</a:t>
            </a:r>
            <a:r>
              <a:rPr lang="en-US" sz="2400" dirty="0">
                <a:solidFill>
                  <a:schemeClr val="bg1"/>
                </a:solidFill>
              </a:rPr>
              <a:t>CR</a:t>
            </a:r>
            <a:r>
              <a:rPr lang="en-US" sz="2400" baseline="30000" dirty="0">
                <a:solidFill>
                  <a:schemeClr val="bg1"/>
                </a:solidFill>
              </a:rPr>
              <a:t>2</a:t>
            </a:r>
            <a:r>
              <a:rPr lang="en-US" sz="2400" dirty="0">
                <a:solidFill>
                  <a:schemeClr val="bg1"/>
                </a:solidFill>
              </a:rPr>
              <a:t> members and </a:t>
            </a:r>
            <a:r>
              <a:rPr lang="en-US" sz="2400" dirty="0" smtClean="0">
                <a:solidFill>
                  <a:schemeClr val="bg1"/>
                </a:solidFill>
              </a:rPr>
              <a:t>are on </a:t>
            </a:r>
            <a:r>
              <a:rPr lang="en-US" sz="2400" dirty="0">
                <a:solidFill>
                  <a:schemeClr val="bg1"/>
                </a:solidFill>
              </a:rPr>
              <a:t>the AUR </a:t>
            </a:r>
            <a:r>
              <a:rPr lang="en-US" sz="2400" dirty="0" smtClean="0">
                <a:solidFill>
                  <a:schemeClr val="bg1"/>
                </a:solidFill>
              </a:rPr>
              <a:t>website.</a:t>
            </a:r>
            <a:endParaRPr lang="en-US" sz="2400" dirty="0">
              <a:solidFill>
                <a:schemeClr val="bg1"/>
              </a:solidFill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i="1" dirty="0">
                <a:solidFill>
                  <a:schemeClr val="bg1"/>
                </a:solidFill>
              </a:rPr>
              <a:t>THANK YOU FOR PARTICIPATING!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14199" y="1067654"/>
            <a:ext cx="30380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Number of Responses  </a:t>
            </a: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2010-2018</a:t>
            </a:r>
            <a:endPara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0888583"/>
              </p:ext>
            </p:extLst>
          </p:nvPr>
        </p:nvGraphicFramePr>
        <p:xfrm>
          <a:off x="6065520" y="1057964"/>
          <a:ext cx="4277360" cy="3058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2332249"/>
              </p:ext>
            </p:extLst>
          </p:nvPr>
        </p:nvGraphicFramePr>
        <p:xfrm>
          <a:off x="5973779" y="137518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5838123" y="929149"/>
          <a:ext cx="4665474" cy="4527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512921"/>
              </p:ext>
            </p:extLst>
          </p:nvPr>
        </p:nvGraphicFramePr>
        <p:xfrm>
          <a:off x="1147358" y="1378986"/>
          <a:ext cx="3775242" cy="3931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757"/>
                <a:gridCol w="1637454"/>
                <a:gridCol w="1410031"/>
              </a:tblGrid>
              <a:tr h="393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Year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Individual Responses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Unique Programs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</a:tr>
              <a:tr h="393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2018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126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83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</a:tr>
              <a:tr h="393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2017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160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</a:rPr>
                        <a:t>111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</a:tr>
              <a:tr h="393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2016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173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104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</a:tr>
              <a:tr h="393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2015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193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</a:tr>
              <a:tr h="393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2014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</a:tr>
              <a:tr h="393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2013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134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99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</a:tr>
              <a:tr h="393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2012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185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135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</a:tr>
              <a:tr h="393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2011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259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148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</a:tr>
              <a:tr h="393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2010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140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10586" marR="10586" marT="10586" marB="0" anchor="ctr"/>
                </a:tc>
              </a:tr>
            </a:tbl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680186"/>
              </p:ext>
            </p:extLst>
          </p:nvPr>
        </p:nvGraphicFramePr>
        <p:xfrm>
          <a:off x="5902834" y="981891"/>
          <a:ext cx="6445674" cy="4512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068262" y="2615013"/>
            <a:ext cx="7772400" cy="11727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5400" b="1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Resident education</a:t>
            </a:r>
            <a:endParaRPr lang="en-US" sz="5400" b="1" cap="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634028" y="101601"/>
            <a:ext cx="8623300" cy="648175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 smtClean="0">
                <a:solidFill>
                  <a:schemeClr val="bg1"/>
                </a:solidFill>
              </a:rPr>
              <a:t>The PGY-1 Year</a:t>
            </a:r>
            <a:endParaRPr lang="en-US" sz="4200" dirty="0">
              <a:solidFill>
                <a:schemeClr val="bg1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8942578"/>
              </p:ext>
            </p:extLst>
          </p:nvPr>
        </p:nvGraphicFramePr>
        <p:xfrm>
          <a:off x="948562" y="1126956"/>
          <a:ext cx="9994231" cy="5458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35678" y="78835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How would you like to see the intern year structured?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10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634028" y="101601"/>
            <a:ext cx="8623300" cy="648175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 smtClean="0">
                <a:solidFill>
                  <a:schemeClr val="bg1"/>
                </a:solidFill>
              </a:rPr>
              <a:t>Resident Education</a:t>
            </a:r>
            <a:endParaRPr lang="en-US" sz="4200" dirty="0">
              <a:solidFill>
                <a:schemeClr val="bg1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1976617"/>
              </p:ext>
            </p:extLst>
          </p:nvPr>
        </p:nvGraphicFramePr>
        <p:xfrm>
          <a:off x="238125" y="1457324"/>
          <a:ext cx="5600700" cy="3990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0807520"/>
              </p:ext>
            </p:extLst>
          </p:nvPr>
        </p:nvGraphicFramePr>
        <p:xfrm>
          <a:off x="6134100" y="1457324"/>
          <a:ext cx="5943599" cy="4933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1464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642266" y="101601"/>
            <a:ext cx="8623300" cy="648175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 smtClean="0">
                <a:solidFill>
                  <a:schemeClr val="bg1"/>
                </a:solidFill>
              </a:rPr>
              <a:t>Resident Education</a:t>
            </a:r>
            <a:endParaRPr lang="en-US" sz="4200" dirty="0">
              <a:solidFill>
                <a:schemeClr val="bg1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2983735"/>
              </p:ext>
            </p:extLst>
          </p:nvPr>
        </p:nvGraphicFramePr>
        <p:xfrm>
          <a:off x="123825" y="1181100"/>
          <a:ext cx="57531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4427924"/>
              </p:ext>
            </p:extLst>
          </p:nvPr>
        </p:nvGraphicFramePr>
        <p:xfrm>
          <a:off x="6267450" y="1181100"/>
          <a:ext cx="57531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6257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639071" y="101601"/>
            <a:ext cx="8623300" cy="648175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 smtClean="0">
                <a:solidFill>
                  <a:schemeClr val="bg1"/>
                </a:solidFill>
              </a:rPr>
              <a:t>Resident Education</a:t>
            </a:r>
            <a:endParaRPr lang="en-US" sz="4200" dirty="0">
              <a:solidFill>
                <a:schemeClr val="bg1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3442477"/>
              </p:ext>
            </p:extLst>
          </p:nvPr>
        </p:nvGraphicFramePr>
        <p:xfrm>
          <a:off x="342900" y="1038225"/>
          <a:ext cx="5457825" cy="5467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6771932"/>
              </p:ext>
            </p:extLst>
          </p:nvPr>
        </p:nvGraphicFramePr>
        <p:xfrm>
          <a:off x="6300787" y="1038225"/>
          <a:ext cx="5457825" cy="5467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8074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639071" y="101601"/>
            <a:ext cx="8623300" cy="648175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 smtClean="0">
                <a:solidFill>
                  <a:schemeClr val="bg1"/>
                </a:solidFill>
              </a:rPr>
              <a:t>Resident Education</a:t>
            </a:r>
            <a:endParaRPr lang="en-US" sz="4200" dirty="0">
              <a:solidFill>
                <a:schemeClr val="bg1"/>
              </a:solidFill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4058808"/>
              </p:ext>
            </p:extLst>
          </p:nvPr>
        </p:nvGraphicFramePr>
        <p:xfrm>
          <a:off x="1628775" y="1303894"/>
          <a:ext cx="8629650" cy="5400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198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554" y="274638"/>
            <a:ext cx="10972800" cy="11430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/>
                </a:solidFill>
              </a:rPr>
              <a:t>Take Away Points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69553" y="1419785"/>
            <a:ext cx="11274771" cy="5438215"/>
          </a:xfrm>
        </p:spPr>
        <p:txBody>
          <a:bodyPr>
            <a:normAutofit/>
          </a:bodyPr>
          <a:lstStyle/>
          <a:p>
            <a:pPr lvl="0">
              <a:spcAft>
                <a:spcPts val="1200"/>
              </a:spcAft>
            </a:pPr>
            <a:r>
              <a:rPr lang="en-US" u="sng" dirty="0" smtClean="0">
                <a:solidFill>
                  <a:schemeClr val="bg1"/>
                </a:solidFill>
              </a:rPr>
              <a:t>Demographics</a:t>
            </a:r>
            <a:r>
              <a:rPr lang="en-US" dirty="0" smtClean="0">
                <a:solidFill>
                  <a:schemeClr val="bg1"/>
                </a:solidFill>
              </a:rPr>
              <a:t>:  minorities and women are under-represented in radiology</a:t>
            </a:r>
            <a:endParaRPr lang="en-US" dirty="0">
              <a:solidFill>
                <a:schemeClr val="bg1"/>
              </a:solidFill>
            </a:endParaRPr>
          </a:p>
          <a:p>
            <a:pPr lvl="0">
              <a:spcAft>
                <a:spcPts val="1200"/>
              </a:spcAft>
            </a:pPr>
            <a:r>
              <a:rPr lang="en-US" u="sng" dirty="0" smtClean="0">
                <a:solidFill>
                  <a:schemeClr val="bg1"/>
                </a:solidFill>
              </a:rPr>
              <a:t>Moonlighting</a:t>
            </a:r>
            <a:r>
              <a:rPr lang="en-US" dirty="0" smtClean="0">
                <a:solidFill>
                  <a:schemeClr val="bg1"/>
                </a:solidFill>
              </a:rPr>
              <a:t>:  opportunities are increasing</a:t>
            </a:r>
          </a:p>
          <a:p>
            <a:pPr lvl="0">
              <a:spcAft>
                <a:spcPts val="1200"/>
              </a:spcAft>
            </a:pPr>
            <a:r>
              <a:rPr lang="en-US" u="sng" dirty="0" smtClean="0">
                <a:solidFill>
                  <a:schemeClr val="bg1"/>
                </a:solidFill>
              </a:rPr>
              <a:t>IR Pathways</a:t>
            </a:r>
            <a:r>
              <a:rPr lang="en-US" dirty="0" smtClean="0">
                <a:solidFill>
                  <a:schemeClr val="bg1"/>
                </a:solidFill>
              </a:rPr>
              <a:t>:  a lot of confusion still exists</a:t>
            </a:r>
            <a:endParaRPr lang="en-US" u="sng" dirty="0" smtClean="0">
              <a:solidFill>
                <a:schemeClr val="bg1"/>
              </a:solidFill>
            </a:endParaRPr>
          </a:p>
          <a:p>
            <a:r>
              <a:rPr lang="en-US" u="sng" dirty="0" smtClean="0">
                <a:solidFill>
                  <a:schemeClr val="bg1"/>
                </a:solidFill>
              </a:rPr>
              <a:t>Resident Benefits</a:t>
            </a:r>
            <a:r>
              <a:rPr lang="en-US" dirty="0" smtClean="0">
                <a:solidFill>
                  <a:schemeClr val="bg1"/>
                </a:solidFill>
              </a:rPr>
              <a:t>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More programs providing travel stipend for conferences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RadPrimer has plateaued (84% this year)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Number of programs providing Qevlar, E-Anatomy, and electronic devices is increasing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AIRP attendance is decreasing after peaking at 99% in 2015 (now 91%)</a:t>
            </a:r>
          </a:p>
          <a:p>
            <a:pPr marL="514350" indent="-457200">
              <a:buFont typeface="+mj-lt"/>
              <a:buAutoNum type="arabicPeriod"/>
            </a:pP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4017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69553" y="1419785"/>
            <a:ext cx="11274771" cy="5438215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u="sng" dirty="0">
                <a:solidFill>
                  <a:schemeClr val="bg1"/>
                </a:solidFill>
              </a:rPr>
              <a:t>Chief Residents</a:t>
            </a:r>
            <a:r>
              <a:rPr lang="en-US" dirty="0">
                <a:solidFill>
                  <a:schemeClr val="bg1"/>
                </a:solidFill>
              </a:rPr>
              <a:t>:  fewer serving during R3 year</a:t>
            </a:r>
          </a:p>
          <a:p>
            <a:pPr lvl="0"/>
            <a:r>
              <a:rPr lang="en-US" u="sng" dirty="0" smtClean="0">
                <a:solidFill>
                  <a:schemeClr val="bg1"/>
                </a:solidFill>
              </a:rPr>
              <a:t>Call and Coverage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Trend towards more attending coverage continues, driven this year by increasing extended-hours coverage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Resident perception of attending coverage (positive, neutral, negative) remains split at a third each</a:t>
            </a:r>
          </a:p>
          <a:p>
            <a:r>
              <a:rPr lang="en-US" u="sng" dirty="0" smtClean="0">
                <a:solidFill>
                  <a:schemeClr val="bg1"/>
                </a:solidFill>
              </a:rPr>
              <a:t>The Exam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  <a:endParaRPr lang="en-US" dirty="0">
              <a:solidFill>
                <a:schemeClr val="bg1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Increasing number of programs giving time off to study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RadPrimer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&gt;&gt; Board Vitals and Qevlar</a:t>
            </a:r>
          </a:p>
          <a:p>
            <a:pPr marL="514350" indent="-457200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9554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smtClean="0">
                <a:solidFill>
                  <a:schemeClr val="bg1"/>
                </a:solidFill>
              </a:rPr>
              <a:t>Take Away Points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44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69553" y="1419785"/>
            <a:ext cx="11274771" cy="5438215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u="sng" dirty="0">
                <a:solidFill>
                  <a:schemeClr val="bg1"/>
                </a:solidFill>
              </a:rPr>
              <a:t>R4 year</a:t>
            </a:r>
            <a:r>
              <a:rPr lang="en-US" dirty="0">
                <a:solidFill>
                  <a:schemeClr val="bg1"/>
                </a:solidFill>
              </a:rPr>
              <a:t>:  still </a:t>
            </a:r>
            <a:r>
              <a:rPr lang="en-US" dirty="0" smtClean="0">
                <a:solidFill>
                  <a:schemeClr val="bg1"/>
                </a:solidFill>
              </a:rPr>
              <a:t>useful, </a:t>
            </a:r>
            <a:r>
              <a:rPr lang="en-US" dirty="0">
                <a:solidFill>
                  <a:schemeClr val="bg1"/>
                </a:solidFill>
              </a:rPr>
              <a:t>residents would like more “specialization”</a:t>
            </a:r>
          </a:p>
          <a:p>
            <a:pPr>
              <a:spcAft>
                <a:spcPts val="1200"/>
              </a:spcAft>
            </a:pPr>
            <a:r>
              <a:rPr lang="en-US" u="sng" dirty="0">
                <a:solidFill>
                  <a:schemeClr val="bg1"/>
                </a:solidFill>
              </a:rPr>
              <a:t>Fellowships</a:t>
            </a:r>
            <a:r>
              <a:rPr lang="en-US" dirty="0">
                <a:solidFill>
                  <a:schemeClr val="bg1"/>
                </a:solidFill>
              </a:rPr>
              <a:t>:  abdomen </a:t>
            </a:r>
            <a:r>
              <a:rPr lang="en-US" dirty="0" smtClean="0">
                <a:solidFill>
                  <a:schemeClr val="bg1"/>
                </a:solidFill>
              </a:rPr>
              <a:t>↓, </a:t>
            </a:r>
            <a:r>
              <a:rPr lang="en-US" dirty="0">
                <a:solidFill>
                  <a:schemeClr val="bg1"/>
                </a:solidFill>
              </a:rPr>
              <a:t>MSK </a:t>
            </a:r>
            <a:r>
              <a:rPr lang="en-US" dirty="0" smtClean="0">
                <a:solidFill>
                  <a:schemeClr val="bg1"/>
                </a:solidFill>
              </a:rPr>
              <a:t>↑, </a:t>
            </a:r>
            <a:r>
              <a:rPr lang="en-US" dirty="0">
                <a:solidFill>
                  <a:schemeClr val="bg1"/>
                </a:solidFill>
              </a:rPr>
              <a:t>neuro and VIR remain tops</a:t>
            </a:r>
          </a:p>
          <a:p>
            <a:pPr lvl="0">
              <a:spcAft>
                <a:spcPts val="1200"/>
              </a:spcAft>
            </a:pPr>
            <a:r>
              <a:rPr lang="en-US" u="sng" dirty="0" smtClean="0">
                <a:solidFill>
                  <a:schemeClr val="bg1"/>
                </a:solidFill>
              </a:rPr>
              <a:t>Job Market</a:t>
            </a:r>
            <a:r>
              <a:rPr lang="en-US" dirty="0" smtClean="0">
                <a:solidFill>
                  <a:schemeClr val="bg1"/>
                </a:solidFill>
              </a:rPr>
              <a:t>:  HOT!</a:t>
            </a:r>
          </a:p>
          <a:p>
            <a:pPr lvl="0">
              <a:spcAft>
                <a:spcPts val="1200"/>
              </a:spcAft>
            </a:pPr>
            <a:r>
              <a:rPr lang="en-US" u="sng" dirty="0" smtClean="0">
                <a:solidFill>
                  <a:schemeClr val="bg1"/>
                </a:solidFill>
              </a:rPr>
              <a:t>Extras</a:t>
            </a:r>
            <a:r>
              <a:rPr lang="en-US" dirty="0" smtClean="0">
                <a:solidFill>
                  <a:schemeClr val="bg1"/>
                </a:solidFill>
              </a:rPr>
              <a:t>:  limited resident exposure to global radiology and 3D printing</a:t>
            </a:r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9554" y="274638"/>
            <a:ext cx="10972800" cy="11430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/>
                </a:solidFill>
              </a:rPr>
              <a:t>Take Away Points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1298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554" y="274638"/>
            <a:ext cx="10972800" cy="1143000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Summary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1583722" y="1419785"/>
            <a:ext cx="8719755" cy="5190566"/>
          </a:xfrm>
        </p:spPr>
        <p:txBody>
          <a:bodyPr>
            <a:normAutofit/>
          </a:bodyPr>
          <a:lstStyle/>
          <a:p>
            <a:pPr lvl="0"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Thank you to the 126 chief residents that participated!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The results for this year and prior years are online:</a:t>
            </a:r>
          </a:p>
          <a:p>
            <a:pPr lvl="1">
              <a:spcAft>
                <a:spcPts val="1200"/>
              </a:spcAft>
            </a:pPr>
            <a:r>
              <a:rPr lang="en-US" b="1" dirty="0" smtClean="0">
                <a:solidFill>
                  <a:schemeClr val="bg1"/>
                </a:solidFill>
              </a:rPr>
              <a:t>http</a:t>
            </a:r>
            <a:r>
              <a:rPr lang="en-US" b="1" dirty="0">
                <a:solidFill>
                  <a:schemeClr val="bg1"/>
                </a:solidFill>
              </a:rPr>
              <a:t>://aur.org/A3CR2-Surveys</a:t>
            </a:r>
            <a:r>
              <a:rPr lang="en-US" b="1" dirty="0" smtClean="0">
                <a:solidFill>
                  <a:schemeClr val="bg1"/>
                </a:solidFill>
              </a:rPr>
              <a:t>/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More data was collected than was presented this morning. Please contact me if you have questions:</a:t>
            </a:r>
          </a:p>
          <a:p>
            <a:pPr lvl="1">
              <a:spcAft>
                <a:spcPts val="1200"/>
              </a:spcAft>
            </a:pPr>
            <a:r>
              <a:rPr lang="en-US" b="1" dirty="0" smtClean="0">
                <a:solidFill>
                  <a:schemeClr val="bg1"/>
                </a:solidFill>
              </a:rPr>
              <a:t>wallaceab@wustl.edu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Danielle Summers will be organizing the survey for next year: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d.e.summers@wustl.edu</a:t>
            </a:r>
          </a:p>
        </p:txBody>
      </p:sp>
    </p:spTree>
    <p:extLst>
      <p:ext uri="{BB962C8B-B14F-4D97-AF65-F5344CB8AC3E}">
        <p14:creationId xmlns:p14="http://schemas.microsoft.com/office/powerpoint/2010/main" val="26474017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051813" y="2615013"/>
            <a:ext cx="7772400" cy="23455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5400" b="1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Program details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213" y="18288"/>
            <a:ext cx="8229600" cy="1143000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bg1"/>
                </a:solidFill>
              </a:rPr>
              <a:t>Program Size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253181" y="1060720"/>
            <a:ext cx="9391344" cy="243807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sym typeface="Symbol"/>
              </a:rPr>
              <a:t>Average program size has increased very slowly since 2011 (27 to 29)</a:t>
            </a:r>
          </a:p>
          <a:p>
            <a:r>
              <a:rPr lang="en-US" dirty="0" smtClean="0">
                <a:solidFill>
                  <a:schemeClr val="bg1"/>
                </a:solidFill>
                <a:sym typeface="Symbol"/>
              </a:rPr>
              <a:t>The percentage of women remains low at 26% this year</a:t>
            </a:r>
          </a:p>
          <a:p>
            <a:r>
              <a:rPr lang="en-US" dirty="0" smtClean="0">
                <a:solidFill>
                  <a:schemeClr val="bg1"/>
                </a:solidFill>
                <a:sym typeface="Symbol"/>
              </a:rPr>
              <a:t>Percentage of women entering the match = 46% (2013-2017)</a:t>
            </a:r>
          </a:p>
          <a:p>
            <a:pPr marL="457200" lvl="1" indent="0">
              <a:buNone/>
            </a:pPr>
            <a:endParaRPr lang="en-US" dirty="0" smtClean="0">
              <a:solidFill>
                <a:schemeClr val="bg1"/>
              </a:solidFill>
              <a:sym typeface="Symbol"/>
            </a:endParaRP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4812695"/>
              </p:ext>
            </p:extLst>
          </p:nvPr>
        </p:nvGraphicFramePr>
        <p:xfrm>
          <a:off x="455732" y="2514600"/>
          <a:ext cx="10964562" cy="4078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613" y="18288"/>
            <a:ext cx="10972800" cy="125888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Program Demographics</a:t>
            </a:r>
            <a:endParaRPr lang="en-US" sz="3200" dirty="0">
              <a:solidFill>
                <a:schemeClr val="bg1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6462348"/>
              </p:ext>
            </p:extLst>
          </p:nvPr>
        </p:nvGraphicFramePr>
        <p:xfrm>
          <a:off x="100012" y="1671636"/>
          <a:ext cx="5957888" cy="4386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5239629"/>
              </p:ext>
            </p:extLst>
          </p:nvPr>
        </p:nvGraphicFramePr>
        <p:xfrm>
          <a:off x="6057900" y="1666867"/>
          <a:ext cx="5912644" cy="4386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0944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11651</TotalTime>
  <Words>1496</Words>
  <Application>Microsoft Office PowerPoint</Application>
  <PresentationFormat>Widescreen</PresentationFormat>
  <Paragraphs>369</Paragraphs>
  <Slides>69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4" baseType="lpstr">
      <vt:lpstr>Arial</vt:lpstr>
      <vt:lpstr>Calibri</vt:lpstr>
      <vt:lpstr>Segoe UI</vt:lpstr>
      <vt:lpstr>Symbol</vt:lpstr>
      <vt:lpstr>Office Theme</vt:lpstr>
      <vt:lpstr>2018 A3CR2  Chief Resident Survey</vt:lpstr>
      <vt:lpstr>Financial Disclosures</vt:lpstr>
      <vt:lpstr>Survey Purpose</vt:lpstr>
      <vt:lpstr>Survey Topics</vt:lpstr>
      <vt:lpstr>Survey Format &amp; Limitations</vt:lpstr>
      <vt:lpstr>Participation</vt:lpstr>
      <vt:lpstr>PowerPoint Presentation</vt:lpstr>
      <vt:lpstr>Program Size</vt:lpstr>
      <vt:lpstr>Program Demographics</vt:lpstr>
      <vt:lpstr>Program Demographics</vt:lpstr>
      <vt:lpstr>Program Demographics</vt:lpstr>
      <vt:lpstr>Program Demographics</vt:lpstr>
      <vt:lpstr>Program Demographics</vt:lpstr>
      <vt:lpstr>PowerPoint Presentation</vt:lpstr>
      <vt:lpstr>Moonlighting Opportunities</vt:lpstr>
      <vt:lpstr>Moonlighting Opportunities Internal Opportunities</vt:lpstr>
      <vt:lpstr>Moonlighting Opportunities External Opportunities</vt:lpstr>
      <vt:lpstr>Moonlighting Opportunities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Resident Benefits</vt:lpstr>
      <vt:lpstr>Resident Benefits</vt:lpstr>
      <vt:lpstr>Resident Benefits</vt:lpstr>
      <vt:lpstr>Resident Benefits</vt:lpstr>
      <vt:lpstr>Resident Salaries</vt:lpstr>
      <vt:lpstr>Vacation</vt:lpstr>
      <vt:lpstr>PowerPoint Presentation</vt:lpstr>
      <vt:lpstr>Number of Chiefs</vt:lpstr>
      <vt:lpstr>Chief Resident Tenure</vt:lpstr>
      <vt:lpstr>Chief Resident Responsibilities</vt:lpstr>
      <vt:lpstr>Chief Resident Benefits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Take Away Points</vt:lpstr>
      <vt:lpstr>PowerPoint Presentation</vt:lpstr>
      <vt:lpstr>Take Away Points</vt:lpstr>
      <vt:lpstr>Summary</vt:lpstr>
    </vt:vector>
  </TitlesOfParts>
  <Company>UW Radiology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Anup Shetty</dc:creator>
  <cp:lastModifiedBy>Wallace, Andrew</cp:lastModifiedBy>
  <cp:revision>944</cp:revision>
  <cp:lastPrinted>2018-04-30T14:18:33Z</cp:lastPrinted>
  <dcterms:created xsi:type="dcterms:W3CDTF">2011-04-05T05:38:13Z</dcterms:created>
  <dcterms:modified xsi:type="dcterms:W3CDTF">2018-06-26T11:55:44Z</dcterms:modified>
</cp:coreProperties>
</file>