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26" r:id="rId2"/>
    <p:sldId id="261" r:id="rId3"/>
    <p:sldId id="341" r:id="rId4"/>
    <p:sldId id="300" r:id="rId5"/>
    <p:sldId id="296" r:id="rId6"/>
    <p:sldId id="264" r:id="rId7"/>
    <p:sldId id="265" r:id="rId8"/>
    <p:sldId id="359" r:id="rId9"/>
    <p:sldId id="266" r:id="rId10"/>
    <p:sldId id="277" r:id="rId11"/>
    <p:sldId id="275" r:id="rId12"/>
    <p:sldId id="276" r:id="rId13"/>
    <p:sldId id="376" r:id="rId14"/>
    <p:sldId id="360" r:id="rId15"/>
    <p:sldId id="278" r:id="rId16"/>
    <p:sldId id="280" r:id="rId17"/>
    <p:sldId id="327" r:id="rId18"/>
    <p:sldId id="361" r:id="rId19"/>
    <p:sldId id="331" r:id="rId20"/>
    <p:sldId id="332" r:id="rId21"/>
    <p:sldId id="333" r:id="rId22"/>
    <p:sldId id="362" r:id="rId23"/>
    <p:sldId id="334" r:id="rId24"/>
    <p:sldId id="335" r:id="rId25"/>
    <p:sldId id="336" r:id="rId26"/>
    <p:sldId id="337" r:id="rId27"/>
    <p:sldId id="338" r:id="rId28"/>
    <p:sldId id="377" r:id="rId29"/>
    <p:sldId id="339" r:id="rId30"/>
    <p:sldId id="378" r:id="rId31"/>
    <p:sldId id="363" r:id="rId32"/>
    <p:sldId id="340" r:id="rId33"/>
    <p:sldId id="342" r:id="rId34"/>
    <p:sldId id="343" r:id="rId35"/>
    <p:sldId id="344" r:id="rId36"/>
    <p:sldId id="379" r:id="rId37"/>
    <p:sldId id="345" r:id="rId38"/>
    <p:sldId id="381" r:id="rId39"/>
    <p:sldId id="383" r:id="rId40"/>
    <p:sldId id="384" r:id="rId41"/>
    <p:sldId id="364" r:id="rId42"/>
    <p:sldId id="346" r:id="rId43"/>
    <p:sldId id="348" r:id="rId44"/>
    <p:sldId id="347" r:id="rId45"/>
    <p:sldId id="365" r:id="rId46"/>
    <p:sldId id="351" r:id="rId47"/>
    <p:sldId id="352" r:id="rId48"/>
    <p:sldId id="353" r:id="rId49"/>
    <p:sldId id="355" r:id="rId50"/>
    <p:sldId id="354" r:id="rId51"/>
    <p:sldId id="366" r:id="rId52"/>
    <p:sldId id="356" r:id="rId53"/>
    <p:sldId id="357" r:id="rId54"/>
    <p:sldId id="385" r:id="rId55"/>
    <p:sldId id="367" r:id="rId56"/>
    <p:sldId id="386" r:id="rId57"/>
    <p:sldId id="387" r:id="rId58"/>
    <p:sldId id="388" r:id="rId59"/>
    <p:sldId id="297" r:id="rId60"/>
    <p:sldId id="29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107"/>
    <a:srgbClr val="FBA905"/>
    <a:srgbClr val="2C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765" autoAdjust="0"/>
  </p:normalViewPr>
  <p:slideViewPr>
    <p:cSldViewPr snapToGrid="0" snapToObjects="1">
      <p:cViewPr>
        <p:scale>
          <a:sx n="100" d="100"/>
          <a:sy n="100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ocuments\0%20-%20Mallinckrodt%20Residency\0000%20-%20Chief%20Resident\AUR\SurveySummary_030220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up\Dropbox\A3CR2%20Survey%202013\Results%20expanded\Excel\Original%20Data%20(Duplicates%20Removed).xls" TargetMode="External"/><Relationship Id="rId1" Type="http://schemas.openxmlformats.org/officeDocument/2006/relationships/image" Target="../media/image9.pn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ocuments\0%20-%20Mallinckrodt%20Residency\0000%20-%20Chief%20Resident\AUR\SurveySummary_0302201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ocuments\0%20-%20Mallinckrodt%20Residency\0000%20-%20Chief%20Resident\AUR\SurveySummary_0302201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Sheet_1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ashett01$\Dropbox\A3CR2%20Survey%202013\Results%20expanded\Excel\Original%20Data%20(Duplicates%20Removed)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ssauk01$\000%20-%20Chief%20Resident\0000%20-%2012-13%20Chiefs\AUR\SurveySummary_03022012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d-fs1.rad.wustl.edu\ssauk01$\000%20-%20Chief%20Resident\0000%20-%2012-13%20Chiefs\AUR\SurveySummary_03022012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Sheet%202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up\Dropbox\A3CR2%20Survey%202013\Results%20expanded\Excel\Original%20Data%20(Duplicates%20Remov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  <c:spPr>
        <a:solidFill>
          <a:srgbClr val="EEEEEE"/>
        </a:solidFill>
        <a:ln w="25400">
          <a:noFill/>
        </a:ln>
      </c:spPr>
    </c:sideWall>
    <c:backWall>
      <c:thickness val="0"/>
      <c:spPr>
        <a:solidFill>
          <a:srgbClr val="EEEEEE"/>
        </a:solidFill>
        <a:ln w="25400">
          <a:noFill/>
        </a:ln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Sheet1!$Z$106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Sheet1!$V$107:$V$119</c:f>
              <c:strCache>
                <c:ptCount val="13"/>
                <c:pt idx="0">
                  <c:v>Book fund</c:v>
                </c:pt>
                <c:pt idx="1">
                  <c:v>Travel stipend</c:v>
                </c:pt>
                <c:pt idx="2">
                  <c:v>Conference registration fees</c:v>
                </c:pt>
                <c:pt idx="3">
                  <c:v>Time off for educational (non-presenting) conferences</c:v>
                </c:pt>
                <c:pt idx="4">
                  <c:v>ABR examination fees</c:v>
                </c:pt>
                <c:pt idx="5">
                  <c:v>AIRP tuition</c:v>
                </c:pt>
                <c:pt idx="6">
                  <c:v>AIRP housing and/or travel stipend</c:v>
                </c:pt>
                <c:pt idx="7">
                  <c:v>Lead aprons</c:v>
                </c:pt>
                <c:pt idx="8">
                  <c:v>Review course tuition and/or travel stipend</c:v>
                </c:pt>
                <c:pt idx="9">
                  <c:v>STAT Dx</c:v>
                </c:pt>
                <c:pt idx="10">
                  <c:v>RAD Primer</c:v>
                </c:pt>
                <c:pt idx="11">
                  <c:v>E-Anatomy</c:v>
                </c:pt>
                <c:pt idx="12">
                  <c:v>Tablets or other electronics for education</c:v>
                </c:pt>
              </c:strCache>
            </c:strRef>
          </c:cat>
          <c:val>
            <c:numRef>
              <c:f>Sheet1!$Z$107:$Z$119</c:f>
              <c:numCache>
                <c:formatCode>General</c:formatCode>
                <c:ptCount val="13"/>
                <c:pt idx="0">
                  <c:v>89</c:v>
                </c:pt>
                <c:pt idx="1">
                  <c:v>82</c:v>
                </c:pt>
                <c:pt idx="2">
                  <c:v>76</c:v>
                </c:pt>
                <c:pt idx="3">
                  <c:v>77</c:v>
                </c:pt>
                <c:pt idx="4">
                  <c:v>25</c:v>
                </c:pt>
                <c:pt idx="5">
                  <c:v>90</c:v>
                </c:pt>
                <c:pt idx="6">
                  <c:v>81</c:v>
                </c:pt>
                <c:pt idx="7">
                  <c:v>41</c:v>
                </c:pt>
                <c:pt idx="8">
                  <c:v>49</c:v>
                </c:pt>
                <c:pt idx="9">
                  <c:v>95</c:v>
                </c:pt>
                <c:pt idx="10">
                  <c:v>56</c:v>
                </c:pt>
                <c:pt idx="11">
                  <c:v>26</c:v>
                </c:pt>
                <c:pt idx="12">
                  <c:v>27</c:v>
                </c:pt>
              </c:numCache>
            </c:numRef>
          </c:val>
        </c:ser>
        <c:ser>
          <c:idx val="2"/>
          <c:order val="1"/>
          <c:tx>
            <c:strRef>
              <c:f>Sheet1!$Y$106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Sheet1!$V$107:$V$119</c:f>
              <c:strCache>
                <c:ptCount val="13"/>
                <c:pt idx="0">
                  <c:v>Book fund</c:v>
                </c:pt>
                <c:pt idx="1">
                  <c:v>Travel stipend</c:v>
                </c:pt>
                <c:pt idx="2">
                  <c:v>Conference registration fees</c:v>
                </c:pt>
                <c:pt idx="3">
                  <c:v>Time off for educational (non-presenting) conferences</c:v>
                </c:pt>
                <c:pt idx="4">
                  <c:v>ABR examination fees</c:v>
                </c:pt>
                <c:pt idx="5">
                  <c:v>AIRP tuition</c:v>
                </c:pt>
                <c:pt idx="6">
                  <c:v>AIRP housing and/or travel stipend</c:v>
                </c:pt>
                <c:pt idx="7">
                  <c:v>Lead aprons</c:v>
                </c:pt>
                <c:pt idx="8">
                  <c:v>Review course tuition and/or travel stipend</c:v>
                </c:pt>
                <c:pt idx="9">
                  <c:v>STAT Dx</c:v>
                </c:pt>
                <c:pt idx="10">
                  <c:v>RAD Primer</c:v>
                </c:pt>
                <c:pt idx="11">
                  <c:v>E-Anatomy</c:v>
                </c:pt>
                <c:pt idx="12">
                  <c:v>Tablets or other electronics for education</c:v>
                </c:pt>
              </c:strCache>
            </c:strRef>
          </c:cat>
          <c:val>
            <c:numRef>
              <c:f>Sheet1!$Y$107:$Y$119</c:f>
              <c:numCache>
                <c:formatCode>General</c:formatCode>
                <c:ptCount val="13"/>
                <c:pt idx="0">
                  <c:v>86</c:v>
                </c:pt>
                <c:pt idx="1">
                  <c:v>76</c:v>
                </c:pt>
                <c:pt idx="2">
                  <c:v>67</c:v>
                </c:pt>
                <c:pt idx="3">
                  <c:v>71</c:v>
                </c:pt>
                <c:pt idx="4">
                  <c:v>24</c:v>
                </c:pt>
                <c:pt idx="5">
                  <c:v>91</c:v>
                </c:pt>
                <c:pt idx="6">
                  <c:v>77</c:v>
                </c:pt>
                <c:pt idx="7">
                  <c:v>43</c:v>
                </c:pt>
                <c:pt idx="8">
                  <c:v>47</c:v>
                </c:pt>
                <c:pt idx="9">
                  <c:v>93</c:v>
                </c:pt>
                <c:pt idx="10">
                  <c:v>34</c:v>
                </c:pt>
                <c:pt idx="11">
                  <c:v>17</c:v>
                </c:pt>
              </c:numCache>
            </c:numRef>
          </c:val>
        </c:ser>
        <c:ser>
          <c:idx val="0"/>
          <c:order val="2"/>
          <c:tx>
            <c:strRef>
              <c:f>Sheet1!$W$106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Sheet1!$V$107:$V$119</c:f>
              <c:strCache>
                <c:ptCount val="13"/>
                <c:pt idx="0">
                  <c:v>Book fund</c:v>
                </c:pt>
                <c:pt idx="1">
                  <c:v>Travel stipend</c:v>
                </c:pt>
                <c:pt idx="2">
                  <c:v>Conference registration fees</c:v>
                </c:pt>
                <c:pt idx="3">
                  <c:v>Time off for educational (non-presenting) conferences</c:v>
                </c:pt>
                <c:pt idx="4">
                  <c:v>ABR examination fees</c:v>
                </c:pt>
                <c:pt idx="5">
                  <c:v>AIRP tuition</c:v>
                </c:pt>
                <c:pt idx="6">
                  <c:v>AIRP housing and/or travel stipend</c:v>
                </c:pt>
                <c:pt idx="7">
                  <c:v>Lead aprons</c:v>
                </c:pt>
                <c:pt idx="8">
                  <c:v>Review course tuition and/or travel stipend</c:v>
                </c:pt>
                <c:pt idx="9">
                  <c:v>STAT Dx</c:v>
                </c:pt>
                <c:pt idx="10">
                  <c:v>RAD Primer</c:v>
                </c:pt>
                <c:pt idx="11">
                  <c:v>E-Anatomy</c:v>
                </c:pt>
                <c:pt idx="12">
                  <c:v>Tablets or other electronics for education</c:v>
                </c:pt>
              </c:strCache>
            </c:strRef>
          </c:cat>
          <c:val>
            <c:numRef>
              <c:f>Sheet1!$W$107:$W$119</c:f>
              <c:numCache>
                <c:formatCode>General</c:formatCode>
                <c:ptCount val="13"/>
                <c:pt idx="0">
                  <c:v>76</c:v>
                </c:pt>
                <c:pt idx="1">
                  <c:v>76</c:v>
                </c:pt>
                <c:pt idx="2">
                  <c:v>7</c:v>
                </c:pt>
                <c:pt idx="3">
                  <c:v>7</c:v>
                </c:pt>
                <c:pt idx="4">
                  <c:v>17</c:v>
                </c:pt>
                <c:pt idx="5">
                  <c:v>93</c:v>
                </c:pt>
                <c:pt idx="6">
                  <c:v>78</c:v>
                </c:pt>
                <c:pt idx="7">
                  <c:v>31</c:v>
                </c:pt>
                <c:pt idx="8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54304"/>
        <c:axId val="89155840"/>
      </c:barChart>
      <c:catAx>
        <c:axId val="89154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89155840"/>
        <c:crosses val="autoZero"/>
        <c:auto val="1"/>
        <c:lblAlgn val="ctr"/>
        <c:lblOffset val="100"/>
        <c:noMultiLvlLbl val="0"/>
      </c:catAx>
      <c:valAx>
        <c:axId val="89155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9154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Average Salary by PGY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2009</c:v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numRef>
              <c:f>Sheet1!$AK$107:$AK$110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Sheet1!$AL$107:$AL$110</c:f>
              <c:numCache>
                <c:formatCode>General</c:formatCode>
                <c:ptCount val="4"/>
                <c:pt idx="0" formatCode="&quot;$&quot;#,##0_);[Red]\(&quot;$&quot;#,##0\)">
                  <c:v>48309</c:v>
                </c:pt>
                <c:pt idx="3" formatCode="&quot;$&quot;#,##0_);[Red]\(&quot;$&quot;#,##0\)">
                  <c:v>54881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Sheet1!$AK$107:$AK$110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Sheet1!$AM$107:$AM$110</c:f>
              <c:numCache>
                <c:formatCode>"$"#,##0_);[Red]\("$"#,##0\)</c:formatCode>
                <c:ptCount val="4"/>
                <c:pt idx="0">
                  <c:v>52279</c:v>
                </c:pt>
                <c:pt idx="1">
                  <c:v>54348</c:v>
                </c:pt>
                <c:pt idx="2">
                  <c:v>56519</c:v>
                </c:pt>
                <c:pt idx="3">
                  <c:v>58672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16512"/>
        <c:axId val="89218048"/>
      </c:barChart>
      <c:catAx>
        <c:axId val="8921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9218048"/>
        <c:crosses val="autoZero"/>
        <c:auto val="1"/>
        <c:lblAlgn val="ctr"/>
        <c:lblOffset val="100"/>
        <c:noMultiLvlLbl val="0"/>
      </c:catAx>
      <c:valAx>
        <c:axId val="89218048"/>
        <c:scaling>
          <c:orientation val="minMax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9216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197309711286107"/>
          <c:y val="5.5171697287839022E-2"/>
          <c:w val="0.10351246719160105"/>
          <c:h val="0.1674343832020998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Proportion</a:t>
            </a:r>
            <a:r>
              <a:rPr lang="en-US" baseline="0">
                <a:solidFill>
                  <a:schemeClr val="bg1"/>
                </a:solidFill>
              </a:rPr>
              <a:t> of Residencies by Weeks of Vacation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1"/>
          <c:order val="0"/>
          <c:spPr>
            <a:scene3d>
              <a:camera prst="orthographicFront"/>
              <a:lightRig rig="threePt" dir="t"/>
            </a:scene3d>
            <a:sp3d prstMaterial="plastic">
              <a:bevelT w="38100" h="38100"/>
              <a:bevelB w="38100" h="38100"/>
            </a:sp3d>
          </c:spPr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Sheet1!$AK$114:$AK$119</c:f>
              <c:numCache>
                <c:formatCode>General</c:formatCode>
                <c:ptCount val="6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</c:numCache>
            </c:numRef>
          </c:cat>
          <c:val>
            <c:numRef>
              <c:f>Sheet1!$AL$114:$AL$119</c:f>
              <c:numCache>
                <c:formatCode>0%</c:formatCode>
                <c:ptCount val="6"/>
                <c:pt idx="0">
                  <c:v>2.0833333333333336E-2</c:v>
                </c:pt>
                <c:pt idx="1">
                  <c:v>0.31250000000000006</c:v>
                </c:pt>
                <c:pt idx="2">
                  <c:v>1.0416666666666666E-2</c:v>
                </c:pt>
                <c:pt idx="3">
                  <c:v>0.58333333333333337</c:v>
                </c:pt>
                <c:pt idx="4">
                  <c:v>0</c:v>
                </c:pt>
                <c:pt idx="5">
                  <c:v>3.125E-2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val"/>
        <c:splitPos val="0.3000000000000001"/>
        <c:secondPieSize val="32"/>
        <c:serLines/>
      </c:ofPieChart>
    </c:plotArea>
    <c:legend>
      <c:legendPos val="l"/>
      <c:legendEntry>
        <c:idx val="1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6611111111111112"/>
          <c:y val="0.15660897226556358"/>
          <c:w val="0.31013757655293089"/>
          <c:h val="0.22579871064504034"/>
        </c:manualLayout>
      </c:layout>
      <c:overlay val="1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508000"/>
            </a:sp3d>
          </c:spPr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/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Sheet1!$AO$106:$AO$107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Sheet1!$AP$106:$AP$107</c:f>
              <c:numCache>
                <c:formatCode>0%</c:formatCode>
                <c:ptCount val="2"/>
                <c:pt idx="0">
                  <c:v>0.96842105263157929</c:v>
                </c:pt>
                <c:pt idx="1">
                  <c:v>3.1578947368421061E-2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6502400"/>
    </a:sp3d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Sheet1!$AO$110:$AO$111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Sheet1!$AP$110:$AP$111</c:f>
              <c:numCache>
                <c:formatCode>0%</c:formatCode>
                <c:ptCount val="2"/>
                <c:pt idx="0">
                  <c:v>0.85106382978723383</c:v>
                </c:pt>
                <c:pt idx="1">
                  <c:v>0.14893617021276598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Sheet1!$AR$105:$AR$107</c:f>
              <c:strCache>
                <c:ptCount val="3"/>
                <c:pt idx="0">
                  <c:v>All</c:v>
                </c:pt>
                <c:pt idx="1">
                  <c:v>None</c:v>
                </c:pt>
                <c:pt idx="2">
                  <c:v>Some</c:v>
                </c:pt>
              </c:strCache>
            </c:strRef>
          </c:cat>
          <c:val>
            <c:numRef>
              <c:f>Sheet1!$AS$105:$AS$107</c:f>
              <c:numCache>
                <c:formatCode>0%</c:formatCode>
                <c:ptCount val="3"/>
                <c:pt idx="0">
                  <c:v>0.22471910112359553</c:v>
                </c:pt>
                <c:pt idx="1">
                  <c:v>0.43820224719101131</c:v>
                </c:pt>
                <c:pt idx="2">
                  <c:v>0.33707865168539336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Sheet1!$AR$109:$AR$111</c:f>
              <c:strCache>
                <c:ptCount val="3"/>
                <c:pt idx="0">
                  <c:v>All</c:v>
                </c:pt>
                <c:pt idx="1">
                  <c:v>Some</c:v>
                </c:pt>
                <c:pt idx="2">
                  <c:v>None</c:v>
                </c:pt>
              </c:strCache>
            </c:strRef>
          </c:cat>
          <c:val>
            <c:numRef>
              <c:f>Sheet1!$AS$109:$AS$111</c:f>
              <c:numCache>
                <c:formatCode>0%</c:formatCode>
                <c:ptCount val="3"/>
                <c:pt idx="0">
                  <c:v>0.2650602409638555</c:v>
                </c:pt>
                <c:pt idx="1">
                  <c:v>0.25301204819277107</c:v>
                </c:pt>
                <c:pt idx="2">
                  <c:v>0.48192771084337355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100" dirty="0"/>
                      <a:t>Combination 51%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Sheet1!$AU$105:$AU$108</c:f>
              <c:strCache>
                <c:ptCount val="4"/>
                <c:pt idx="0">
                  <c:v>Residents Choose</c:v>
                </c:pt>
                <c:pt idx="1">
                  <c:v>Combination</c:v>
                </c:pt>
                <c:pt idx="2">
                  <c:v>Chairperson and/or Program Director Chooses</c:v>
                </c:pt>
                <c:pt idx="3">
                  <c:v>Other</c:v>
                </c:pt>
              </c:strCache>
            </c:strRef>
          </c:cat>
          <c:val>
            <c:numRef>
              <c:f>Sheet1!$AV$105:$AV$108</c:f>
              <c:numCache>
                <c:formatCode>0%</c:formatCode>
                <c:ptCount val="4"/>
                <c:pt idx="0">
                  <c:v>0.17894736842105269</c:v>
                </c:pt>
                <c:pt idx="1">
                  <c:v>0.50526315789473675</c:v>
                </c:pt>
                <c:pt idx="2">
                  <c:v>0.24210526315789477</c:v>
                </c:pt>
                <c:pt idx="3">
                  <c:v>7.3684210526315783E-2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Chief Residents Per Program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Number of Programs</c:v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Sheet1!$BA$104:$BA$107</c:f>
              <c:numCache>
                <c:formatCode>General</c:formatCode>
                <c:ptCount val="4"/>
                <c:pt idx="0">
                  <c:v>10</c:v>
                </c:pt>
                <c:pt idx="1">
                  <c:v>64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59520"/>
        <c:axId val="97685888"/>
      </c:barChart>
      <c:catAx>
        <c:axId val="9765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7685888"/>
        <c:crosses val="autoZero"/>
        <c:auto val="1"/>
        <c:lblAlgn val="ctr"/>
        <c:lblOffset val="100"/>
        <c:noMultiLvlLbl val="0"/>
      </c:catAx>
      <c:valAx>
        <c:axId val="9768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9765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Sheet1!$BB$105:$BB$116</c:f>
              <c:strCache>
                <c:ptCount val="12"/>
                <c:pt idx="0">
                  <c:v>Call schedule</c:v>
                </c:pt>
                <c:pt idx="1">
                  <c:v>Rotation schedule</c:v>
                </c:pt>
                <c:pt idx="2">
                  <c:v>Vacation schedule</c:v>
                </c:pt>
                <c:pt idx="3">
                  <c:v>Attending lecture / conference schedule</c:v>
                </c:pt>
                <c:pt idx="4">
                  <c:v>Curriculum development and evaluation</c:v>
                </c:pt>
                <c:pt idx="5">
                  <c:v>Resident recruiting</c:v>
                </c:pt>
                <c:pt idx="6">
                  <c:v>Resident selection</c:v>
                </c:pt>
                <c:pt idx="7">
                  <c:v>Social events</c:v>
                </c:pt>
                <c:pt idx="8">
                  <c:v>Managing Disputes</c:v>
                </c:pt>
                <c:pt idx="9">
                  <c:v>Resident teaching</c:v>
                </c:pt>
                <c:pt idx="10">
                  <c:v>Medical student teaching</c:v>
                </c:pt>
                <c:pt idx="11">
                  <c:v>Boards review organization</c:v>
                </c:pt>
              </c:strCache>
            </c:strRef>
          </c:cat>
          <c:val>
            <c:numRef>
              <c:f>Sheet1!$BD$105:$BD$116</c:f>
              <c:numCache>
                <c:formatCode>0%</c:formatCode>
                <c:ptCount val="12"/>
                <c:pt idx="0">
                  <c:v>0.95833333333333348</c:v>
                </c:pt>
                <c:pt idx="1">
                  <c:v>0.84375000000000011</c:v>
                </c:pt>
                <c:pt idx="2">
                  <c:v>0.85416666666666652</c:v>
                </c:pt>
                <c:pt idx="3">
                  <c:v>0.42708333333333331</c:v>
                </c:pt>
                <c:pt idx="4">
                  <c:v>0.60416666666666652</c:v>
                </c:pt>
                <c:pt idx="5">
                  <c:v>0.82291666666666652</c:v>
                </c:pt>
                <c:pt idx="6">
                  <c:v>0.8125</c:v>
                </c:pt>
                <c:pt idx="7">
                  <c:v>0.59375</c:v>
                </c:pt>
                <c:pt idx="8">
                  <c:v>0.88541666666666641</c:v>
                </c:pt>
                <c:pt idx="9">
                  <c:v>0.54166666666666652</c:v>
                </c:pt>
                <c:pt idx="10">
                  <c:v>0.38541666666666685</c:v>
                </c:pt>
                <c:pt idx="11">
                  <c:v>0.59375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25056"/>
        <c:axId val="97726848"/>
      </c:barChart>
      <c:catAx>
        <c:axId val="97725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726848"/>
        <c:crosses val="autoZero"/>
        <c:auto val="1"/>
        <c:lblAlgn val="ctr"/>
        <c:lblOffset val="100"/>
        <c:noMultiLvlLbl val="0"/>
      </c:catAx>
      <c:valAx>
        <c:axId val="9772684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772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Sheet1!$BP$104:$BP$108</c:f>
              <c:strCache>
                <c:ptCount val="5"/>
                <c:pt idx="0">
                  <c:v>Extra conference time</c:v>
                </c:pt>
                <c:pt idx="1">
                  <c:v>Conference costs paid</c:v>
                </c:pt>
                <c:pt idx="2">
                  <c:v>Administrative time off service</c:v>
                </c:pt>
                <c:pt idx="3">
                  <c:v>Chief office</c:v>
                </c:pt>
                <c:pt idx="4">
                  <c:v>Salary or other bonus</c:v>
                </c:pt>
              </c:strCache>
            </c:strRef>
          </c:cat>
          <c:val>
            <c:numRef>
              <c:f>Sheet1!$BQ$104:$BQ$108</c:f>
              <c:numCache>
                <c:formatCode>General</c:formatCode>
                <c:ptCount val="5"/>
                <c:pt idx="0">
                  <c:v>46</c:v>
                </c:pt>
                <c:pt idx="1">
                  <c:v>46</c:v>
                </c:pt>
                <c:pt idx="2">
                  <c:v>33</c:v>
                </c:pt>
                <c:pt idx="3">
                  <c:v>28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45152"/>
        <c:axId val="98127872"/>
      </c:barChart>
      <c:catAx>
        <c:axId val="9774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98127872"/>
        <c:crosses val="autoZero"/>
        <c:auto val="1"/>
        <c:lblAlgn val="ctr"/>
        <c:lblOffset val="100"/>
        <c:noMultiLvlLbl val="0"/>
      </c:catAx>
      <c:valAx>
        <c:axId val="9812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en-US"/>
          </a:p>
        </c:txPr>
        <c:crossAx val="9774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Type of On-Call Report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582968795567218E-2"/>
          <c:y val="5.1400554097404488E-2"/>
          <c:w val="0.9025035459582702"/>
          <c:h val="0.77611475648877259"/>
        </c:manualLayout>
      </c:layout>
      <c:barChart>
        <c:barDir val="col"/>
        <c:grouping val="clustered"/>
        <c:varyColors val="0"/>
        <c:ser>
          <c:idx val="0"/>
          <c:order val="0"/>
          <c:tx>
            <c:v>2011</c:v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Sheet1!$BS$105:$BS$109</c:f>
              <c:strCache>
                <c:ptCount val="5"/>
                <c:pt idx="0">
                  <c:v>Short Prelim Report</c:v>
                </c:pt>
                <c:pt idx="1">
                  <c:v>Final Report</c:v>
                </c:pt>
                <c:pt idx="2">
                  <c:v>Complete Prelim Report</c:v>
                </c:pt>
                <c:pt idx="3">
                  <c:v>Oral Report</c:v>
                </c:pt>
                <c:pt idx="4">
                  <c:v>Other</c:v>
                </c:pt>
              </c:strCache>
            </c:strRef>
          </c:cat>
          <c:val>
            <c:numRef>
              <c:f>Sheet1!$BT$105:$BT$109</c:f>
              <c:numCache>
                <c:formatCode>0%</c:formatCode>
                <c:ptCount val="5"/>
                <c:pt idx="0">
                  <c:v>0.19</c:v>
                </c:pt>
                <c:pt idx="1">
                  <c:v>0.16</c:v>
                </c:pt>
                <c:pt idx="2">
                  <c:v>0.60000000000000009</c:v>
                </c:pt>
                <c:pt idx="3">
                  <c:v>0.05</c:v>
                </c:pt>
                <c:pt idx="4">
                  <c:v>0.29000000000000004</c:v>
                </c:pt>
              </c:numCache>
            </c:numRef>
          </c:val>
        </c:ser>
        <c:ser>
          <c:idx val="1"/>
          <c:order val="1"/>
          <c:tx>
            <c:v>2012</c:v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Sheet1!$BS$105:$BS$109</c:f>
              <c:strCache>
                <c:ptCount val="5"/>
                <c:pt idx="0">
                  <c:v>Short Prelim Report</c:v>
                </c:pt>
                <c:pt idx="1">
                  <c:v>Final Report</c:v>
                </c:pt>
                <c:pt idx="2">
                  <c:v>Complete Prelim Report</c:v>
                </c:pt>
                <c:pt idx="3">
                  <c:v>Oral Report</c:v>
                </c:pt>
                <c:pt idx="4">
                  <c:v>Other</c:v>
                </c:pt>
              </c:strCache>
            </c:strRef>
          </c:cat>
          <c:val>
            <c:numRef>
              <c:f>Sheet1!$BU$105:$BU$109</c:f>
              <c:numCache>
                <c:formatCode>0%</c:formatCode>
                <c:ptCount val="5"/>
                <c:pt idx="0">
                  <c:v>0.2</c:v>
                </c:pt>
                <c:pt idx="1">
                  <c:v>0.19</c:v>
                </c:pt>
                <c:pt idx="2">
                  <c:v>0.60000000000000009</c:v>
                </c:pt>
                <c:pt idx="3">
                  <c:v>1.0000000000000002E-2</c:v>
                </c:pt>
                <c:pt idx="4">
                  <c:v>0.19</c:v>
                </c:pt>
              </c:numCache>
            </c:numRef>
          </c:val>
        </c:ser>
        <c:ser>
          <c:idx val="2"/>
          <c:order val="2"/>
          <c:tx>
            <c:v>2013</c:v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Sheet1!$BS$105:$BS$109</c:f>
              <c:strCache>
                <c:ptCount val="5"/>
                <c:pt idx="0">
                  <c:v>Short Prelim Report</c:v>
                </c:pt>
                <c:pt idx="1">
                  <c:v>Final Report</c:v>
                </c:pt>
                <c:pt idx="2">
                  <c:v>Complete Prelim Report</c:v>
                </c:pt>
                <c:pt idx="3">
                  <c:v>Oral Report</c:v>
                </c:pt>
                <c:pt idx="4">
                  <c:v>Other</c:v>
                </c:pt>
              </c:strCache>
            </c:strRef>
          </c:cat>
          <c:val>
            <c:numRef>
              <c:f>Sheet1!$BV$105:$BV$109</c:f>
              <c:numCache>
                <c:formatCode>0%</c:formatCode>
                <c:ptCount val="5"/>
                <c:pt idx="0">
                  <c:v>0.19</c:v>
                </c:pt>
                <c:pt idx="1">
                  <c:v>0.21000000000000002</c:v>
                </c:pt>
                <c:pt idx="2">
                  <c:v>0.56000000000000005</c:v>
                </c:pt>
                <c:pt idx="3">
                  <c:v>1.0000000000000002E-2</c:v>
                </c:pt>
                <c:pt idx="4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72928"/>
        <c:axId val="98174464"/>
      </c:barChart>
      <c:catAx>
        <c:axId val="9817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174464"/>
        <c:crosses val="autoZero"/>
        <c:auto val="1"/>
        <c:lblAlgn val="ctr"/>
        <c:lblOffset val="100"/>
        <c:noMultiLvlLbl val="0"/>
      </c:catAx>
      <c:valAx>
        <c:axId val="981744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17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2653105861768"/>
          <c:y val="0.17534995625546812"/>
          <c:w val="0.32017913385826785"/>
          <c:h val="9.8373797025371815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Sheet1!$BY$105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Sheet1!$BZ$104:$CB$104</c:f>
              <c:strCache>
                <c:ptCount val="3"/>
                <c:pt idx="0">
                  <c:v>24 Hour Sonographer</c:v>
                </c:pt>
                <c:pt idx="1">
                  <c:v>Home Call Sonographer</c:v>
                </c:pt>
                <c:pt idx="2">
                  <c:v>On-Call Resident</c:v>
                </c:pt>
              </c:strCache>
            </c:strRef>
          </c:cat>
          <c:val>
            <c:numRef>
              <c:f>Sheet1!$BZ$105:$CB$105</c:f>
              <c:numCache>
                <c:formatCode>0%</c:formatCode>
                <c:ptCount val="3"/>
                <c:pt idx="0">
                  <c:v>0.29000000000000004</c:v>
                </c:pt>
                <c:pt idx="1">
                  <c:v>0.44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Sheet1!$BY$106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Sheet1!$BZ$104:$CB$104</c:f>
              <c:strCache>
                <c:ptCount val="3"/>
                <c:pt idx="0">
                  <c:v>24 Hour Sonographer</c:v>
                </c:pt>
                <c:pt idx="1">
                  <c:v>Home Call Sonographer</c:v>
                </c:pt>
                <c:pt idx="2">
                  <c:v>On-Call Resident</c:v>
                </c:pt>
              </c:strCache>
            </c:strRef>
          </c:cat>
          <c:val>
            <c:numRef>
              <c:f>Sheet1!$BZ$106:$CB$106</c:f>
              <c:numCache>
                <c:formatCode>0%</c:formatCode>
                <c:ptCount val="3"/>
                <c:pt idx="0">
                  <c:v>0.46</c:v>
                </c:pt>
                <c:pt idx="1">
                  <c:v>0.38000000000000006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Sheet1!$BY$107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Sheet1!$BZ$104:$CB$104</c:f>
              <c:strCache>
                <c:ptCount val="3"/>
                <c:pt idx="0">
                  <c:v>24 Hour Sonographer</c:v>
                </c:pt>
                <c:pt idx="1">
                  <c:v>Home Call Sonographer</c:v>
                </c:pt>
                <c:pt idx="2">
                  <c:v>On-Call Resident</c:v>
                </c:pt>
              </c:strCache>
            </c:strRef>
          </c:cat>
          <c:val>
            <c:numRef>
              <c:f>Sheet1!$BZ$107:$CB$107</c:f>
              <c:numCache>
                <c:formatCode>0%</c:formatCode>
                <c:ptCount val="3"/>
                <c:pt idx="0">
                  <c:v>0.47311827956989261</c:v>
                </c:pt>
                <c:pt idx="1">
                  <c:v>0.36559139784946243</c:v>
                </c:pt>
                <c:pt idx="2">
                  <c:v>0.15053763440860218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49344"/>
        <c:axId val="98259328"/>
      </c:barChart>
      <c:catAx>
        <c:axId val="98249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8259328"/>
        <c:crosses val="autoZero"/>
        <c:auto val="1"/>
        <c:lblAlgn val="ctr"/>
        <c:lblOffset val="100"/>
        <c:noMultiLvlLbl val="0"/>
      </c:catAx>
      <c:valAx>
        <c:axId val="982593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9824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07707812779302"/>
          <c:y val="0.17111510938068547"/>
          <c:w val="0.10351246719160105"/>
          <c:h val="0.25115157480314959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Programs </a:t>
            </a:r>
            <a:r>
              <a:rPr lang="en-US" dirty="0" smtClean="0">
                <a:solidFill>
                  <a:schemeClr val="bg1"/>
                </a:solidFill>
              </a:rPr>
              <a:t>Reading After-Hours</a:t>
            </a:r>
            <a:r>
              <a:rPr lang="en-US" baseline="0" dirty="0" smtClean="0">
                <a:solidFill>
                  <a:schemeClr val="bg1"/>
                </a:solidFill>
              </a:rPr>
              <a:t> MRI*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Sheet1!$CC$110:$CG$110</c:f>
              <c:strCache>
                <c:ptCount val="5"/>
                <c:pt idx="0">
                  <c:v>Neuro</c:v>
                </c:pt>
                <c:pt idx="1">
                  <c:v>Body</c:v>
                </c:pt>
                <c:pt idx="2">
                  <c:v>MSK</c:v>
                </c:pt>
                <c:pt idx="3">
                  <c:v>Vascular</c:v>
                </c:pt>
                <c:pt idx="4">
                  <c:v>None</c:v>
                </c:pt>
              </c:strCache>
            </c:strRef>
          </c:cat>
          <c:val>
            <c:numRef>
              <c:f>Sheet1!$CC$111:$CG$111</c:f>
              <c:numCache>
                <c:formatCode>0%</c:formatCode>
                <c:ptCount val="5"/>
                <c:pt idx="0">
                  <c:v>0.90526315789473677</c:v>
                </c:pt>
                <c:pt idx="1">
                  <c:v>0.7052631578947367</c:v>
                </c:pt>
                <c:pt idx="2">
                  <c:v>0.56842105263157916</c:v>
                </c:pt>
                <c:pt idx="3">
                  <c:v>0.5368421052631579</c:v>
                </c:pt>
                <c:pt idx="4">
                  <c:v>7.3684210526315783E-2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01824"/>
        <c:axId val="98303360"/>
      </c:barChart>
      <c:catAx>
        <c:axId val="98301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98303360"/>
        <c:crosses val="autoZero"/>
        <c:auto val="1"/>
        <c:lblAlgn val="ctr"/>
        <c:lblOffset val="100"/>
        <c:noMultiLvlLbl val="0"/>
      </c:catAx>
      <c:valAx>
        <c:axId val="983033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30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Who Reads</a:t>
            </a:r>
            <a:r>
              <a:rPr lang="en-US" baseline="0">
                <a:solidFill>
                  <a:schemeClr val="bg1"/>
                </a:solidFill>
              </a:rPr>
              <a:t> MRI After Hours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Sheet1!$CG$104:$CJ$104</c:f>
              <c:strCache>
                <c:ptCount val="4"/>
                <c:pt idx="0">
                  <c:v>On-Call Residents</c:v>
                </c:pt>
                <c:pt idx="1">
                  <c:v>Fellows</c:v>
                </c:pt>
                <c:pt idx="2">
                  <c:v>Attendings</c:v>
                </c:pt>
                <c:pt idx="3">
                  <c:v>Not read</c:v>
                </c:pt>
              </c:strCache>
            </c:strRef>
          </c:cat>
          <c:val>
            <c:numRef>
              <c:f>Sheet1!$CG$105:$CJ$105</c:f>
              <c:numCache>
                <c:formatCode>0%</c:formatCode>
                <c:ptCount val="4"/>
                <c:pt idx="0">
                  <c:v>0.87234042553191493</c:v>
                </c:pt>
                <c:pt idx="1">
                  <c:v>0.13829787234042556</c:v>
                </c:pt>
                <c:pt idx="2">
                  <c:v>0.14893617021276598</c:v>
                </c:pt>
                <c:pt idx="3">
                  <c:v>9.5744680851063843E-2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65088"/>
        <c:axId val="97899648"/>
      </c:barChart>
      <c:catAx>
        <c:axId val="9786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899648"/>
        <c:crosses val="autoZero"/>
        <c:auto val="1"/>
        <c:lblAlgn val="ctr"/>
        <c:lblOffset val="100"/>
        <c:noMultiLvlLbl val="0"/>
      </c:catAx>
      <c:valAx>
        <c:axId val="978996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7865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Programs Covering Routine Services</a:t>
            </a:r>
            <a:r>
              <a:rPr lang="en-US" baseline="0">
                <a:solidFill>
                  <a:schemeClr val="bg1"/>
                </a:solidFill>
              </a:rPr>
              <a:t> on the Weekend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7405074365704281E-2"/>
          <c:y val="0.13687361493537667"/>
          <c:w val="0.84352690288713894"/>
          <c:h val="0.79556477589948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Sheet1!$CK$110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Sheet1!$CL$109:$CP$109</c:f>
              <c:strCache>
                <c:ptCount val="5"/>
                <c:pt idx="0">
                  <c:v>Half Day Saturday</c:v>
                </c:pt>
                <c:pt idx="1">
                  <c:v>Full Day Saturday</c:v>
                </c:pt>
                <c:pt idx="2">
                  <c:v>Half-Day Sunday</c:v>
                </c:pt>
                <c:pt idx="3">
                  <c:v>Full Day Sunday</c:v>
                </c:pt>
                <c:pt idx="4">
                  <c:v>Not Provided</c:v>
                </c:pt>
              </c:strCache>
            </c:strRef>
          </c:cat>
          <c:val>
            <c:numRef>
              <c:f>Sheet1!$CL$110:$CP$110</c:f>
              <c:numCache>
                <c:formatCode>0%</c:formatCode>
                <c:ptCount val="5"/>
                <c:pt idx="0">
                  <c:v>0.21000000000000002</c:v>
                </c:pt>
                <c:pt idx="1">
                  <c:v>0.56999999999999995</c:v>
                </c:pt>
                <c:pt idx="2">
                  <c:v>0.16</c:v>
                </c:pt>
                <c:pt idx="3">
                  <c:v>0.49000000000000005</c:v>
                </c:pt>
                <c:pt idx="4">
                  <c:v>0.24000000000000002</c:v>
                </c:pt>
              </c:numCache>
            </c:numRef>
          </c:val>
        </c:ser>
        <c:ser>
          <c:idx val="1"/>
          <c:order val="1"/>
          <c:tx>
            <c:strRef>
              <c:f>Sheet1!$CK$111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Sheet1!$CL$109:$CP$109</c:f>
              <c:strCache>
                <c:ptCount val="5"/>
                <c:pt idx="0">
                  <c:v>Half Day Saturday</c:v>
                </c:pt>
                <c:pt idx="1">
                  <c:v>Full Day Saturday</c:v>
                </c:pt>
                <c:pt idx="2">
                  <c:v>Half-Day Sunday</c:v>
                </c:pt>
                <c:pt idx="3">
                  <c:v>Full Day Sunday</c:v>
                </c:pt>
                <c:pt idx="4">
                  <c:v>Not Provided</c:v>
                </c:pt>
              </c:strCache>
            </c:strRef>
          </c:cat>
          <c:val>
            <c:numRef>
              <c:f>Sheet1!$CL$111:$CP$111</c:f>
              <c:numCache>
                <c:formatCode>0%</c:formatCode>
                <c:ptCount val="5"/>
                <c:pt idx="0">
                  <c:v>0.19</c:v>
                </c:pt>
                <c:pt idx="1">
                  <c:v>0.58000000000000007</c:v>
                </c:pt>
                <c:pt idx="2">
                  <c:v>0.16</c:v>
                </c:pt>
                <c:pt idx="3">
                  <c:v>0.49000000000000005</c:v>
                </c:pt>
                <c:pt idx="4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Sheet1!$CK$112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Sheet1!$CL$109:$CP$109</c:f>
              <c:strCache>
                <c:ptCount val="5"/>
                <c:pt idx="0">
                  <c:v>Half Day Saturday</c:v>
                </c:pt>
                <c:pt idx="1">
                  <c:v>Full Day Saturday</c:v>
                </c:pt>
                <c:pt idx="2">
                  <c:v>Half-Day Sunday</c:v>
                </c:pt>
                <c:pt idx="3">
                  <c:v>Full Day Sunday</c:v>
                </c:pt>
                <c:pt idx="4">
                  <c:v>Not Provided</c:v>
                </c:pt>
              </c:strCache>
            </c:strRef>
          </c:cat>
          <c:val>
            <c:numRef>
              <c:f>Sheet1!$CL$112:$CP$112</c:f>
              <c:numCache>
                <c:formatCode>0%</c:formatCode>
                <c:ptCount val="5"/>
                <c:pt idx="0">
                  <c:v>0.2</c:v>
                </c:pt>
                <c:pt idx="1">
                  <c:v>0.64000000000000012</c:v>
                </c:pt>
                <c:pt idx="2">
                  <c:v>0.16</c:v>
                </c:pt>
                <c:pt idx="3">
                  <c:v>0.53</c:v>
                </c:pt>
                <c:pt idx="4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09472"/>
        <c:axId val="98011008"/>
      </c:barChart>
      <c:catAx>
        <c:axId val="9800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8011008"/>
        <c:crosses val="autoZero"/>
        <c:auto val="1"/>
        <c:lblAlgn val="ctr"/>
        <c:lblOffset val="100"/>
        <c:noMultiLvlLbl val="0"/>
      </c:catAx>
      <c:valAx>
        <c:axId val="980110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9800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5986439195102"/>
          <c:y val="0.19606773111694376"/>
          <c:w val="0.10351246719160105"/>
          <c:h val="0.25115157480314959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How Often Post-Call Face to Face</a:t>
            </a:r>
            <a:r>
              <a:rPr lang="en-US" baseline="0">
                <a:solidFill>
                  <a:schemeClr val="bg1"/>
                </a:solidFill>
              </a:rPr>
              <a:t> Readout Occurs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8468138768347699E-2"/>
          <c:y val="0.13623880600059046"/>
          <c:w val="0.91193012691585074"/>
          <c:h val="0.78264889937676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Sheet1!$CQ$112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Sheet1!$CR$111:$CU$111</c:f>
              <c:strCache>
                <c:ptCount val="4"/>
                <c:pt idx="0">
                  <c:v>Most/All of the Time</c:v>
                </c:pt>
                <c:pt idx="1">
                  <c:v>Some of the Time</c:v>
                </c:pt>
                <c:pt idx="2">
                  <c:v>No Face to Face Readout</c:v>
                </c:pt>
                <c:pt idx="3">
                  <c:v>In-House Attending</c:v>
                </c:pt>
              </c:strCache>
            </c:strRef>
          </c:cat>
          <c:val>
            <c:numRef>
              <c:f>Sheet1!$CR$112:$CU$112</c:f>
              <c:numCache>
                <c:formatCode>0%</c:formatCode>
                <c:ptCount val="4"/>
                <c:pt idx="0">
                  <c:v>0.47000000000000003</c:v>
                </c:pt>
                <c:pt idx="1">
                  <c:v>0.22</c:v>
                </c:pt>
                <c:pt idx="2">
                  <c:v>0.22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Sheet1!$CQ$113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Sheet1!$CR$111:$CU$111</c:f>
              <c:strCache>
                <c:ptCount val="4"/>
                <c:pt idx="0">
                  <c:v>Most/All of the Time</c:v>
                </c:pt>
                <c:pt idx="1">
                  <c:v>Some of the Time</c:v>
                </c:pt>
                <c:pt idx="2">
                  <c:v>No Face to Face Readout</c:v>
                </c:pt>
                <c:pt idx="3">
                  <c:v>In-House Attending</c:v>
                </c:pt>
              </c:strCache>
            </c:strRef>
          </c:cat>
          <c:val>
            <c:numRef>
              <c:f>Sheet1!$CR$113:$CU$113</c:f>
              <c:numCache>
                <c:formatCode>0%</c:formatCode>
                <c:ptCount val="4"/>
                <c:pt idx="0">
                  <c:v>0.49000000000000005</c:v>
                </c:pt>
                <c:pt idx="1">
                  <c:v>0.15000000000000002</c:v>
                </c:pt>
                <c:pt idx="2">
                  <c:v>0.21000000000000002</c:v>
                </c:pt>
                <c:pt idx="3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Sheet1!$CQ$114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Sheet1!$CR$111:$CU$111</c:f>
              <c:strCache>
                <c:ptCount val="4"/>
                <c:pt idx="0">
                  <c:v>Most/All of the Time</c:v>
                </c:pt>
                <c:pt idx="1">
                  <c:v>Some of the Time</c:v>
                </c:pt>
                <c:pt idx="2">
                  <c:v>No Face to Face Readout</c:v>
                </c:pt>
                <c:pt idx="3">
                  <c:v>In-House Attending</c:v>
                </c:pt>
              </c:strCache>
            </c:strRef>
          </c:cat>
          <c:val>
            <c:numRef>
              <c:f>Sheet1!$CR$114:$CU$114</c:f>
              <c:numCache>
                <c:formatCode>0%</c:formatCode>
                <c:ptCount val="4"/>
                <c:pt idx="0">
                  <c:v>0.35000000000000003</c:v>
                </c:pt>
                <c:pt idx="1">
                  <c:v>0.18000000000000002</c:v>
                </c:pt>
                <c:pt idx="2">
                  <c:v>0.28000000000000008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55296"/>
        <c:axId val="98056832"/>
      </c:barChart>
      <c:catAx>
        <c:axId val="9805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98056832"/>
        <c:crosses val="autoZero"/>
        <c:auto val="1"/>
        <c:lblAlgn val="ctr"/>
        <c:lblOffset val="100"/>
        <c:noMultiLvlLbl val="0"/>
      </c:catAx>
      <c:valAx>
        <c:axId val="980568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805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53602297093539"/>
          <c:y val="0.20006021801880172"/>
          <c:w val="0.14550263695317014"/>
          <c:h val="0.31487216800674289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Sheet1!$CR$117:$CX$117</c:f>
              <c:strCache>
                <c:ptCount val="7"/>
                <c:pt idx="0">
                  <c:v>Resident Calls Referring Doc</c:v>
                </c:pt>
                <c:pt idx="1">
                  <c:v>Attending calls Referring Doc</c:v>
                </c:pt>
                <c:pt idx="2">
                  <c:v>Referring Doc Contacts Patient</c:v>
                </c:pt>
                <c:pt idx="3">
                  <c:v>Resident Contacts Patient</c:v>
                </c:pt>
                <c:pt idx="4">
                  <c:v>Attending Contacts Patient</c:v>
                </c:pt>
                <c:pt idx="5">
                  <c:v>Overread Documented</c:v>
                </c:pt>
                <c:pt idx="6">
                  <c:v>Informal Overread</c:v>
                </c:pt>
              </c:strCache>
            </c:strRef>
          </c:cat>
          <c:val>
            <c:numRef>
              <c:f>Sheet1!$CR$119:$CX$119</c:f>
              <c:numCache>
                <c:formatCode>0%</c:formatCode>
                <c:ptCount val="7"/>
                <c:pt idx="0">
                  <c:v>0.66315789473684217</c:v>
                </c:pt>
                <c:pt idx="1">
                  <c:v>0.57894736842105254</c:v>
                </c:pt>
                <c:pt idx="2">
                  <c:v>0.4</c:v>
                </c:pt>
                <c:pt idx="3">
                  <c:v>0</c:v>
                </c:pt>
                <c:pt idx="4">
                  <c:v>2.1052631578947375E-2</c:v>
                </c:pt>
                <c:pt idx="5">
                  <c:v>0.5368421052631579</c:v>
                </c:pt>
                <c:pt idx="6">
                  <c:v>2.1052631578947375E-2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95488"/>
        <c:axId val="98097024"/>
      </c:barChart>
      <c:catAx>
        <c:axId val="9809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8097024"/>
        <c:crosses val="autoZero"/>
        <c:auto val="1"/>
        <c:lblAlgn val="ctr"/>
        <c:lblOffset val="100"/>
        <c:noMultiLvlLbl val="0"/>
      </c:catAx>
      <c:valAx>
        <c:axId val="98097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9809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Sheet1!$B$109</c:f>
              <c:strCache>
                <c:ptCount val="1"/>
                <c:pt idx="0">
                  <c:v>Percentage</c:v>
                </c:pt>
              </c:strCache>
            </c:strRef>
          </c:tx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502400" h="6502400"/>
              <a:bevelB w="6502400" h="6502400"/>
            </a:sp3d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Sheet1!$A$110:$A$114</c:f>
              <c:strCache>
                <c:ptCount val="5"/>
                <c:pt idx="0">
                  <c:v>NORTHEAST (CT, DC, DE, MA, MD, ME, NH, NJ, NY, PA, RI, VT)</c:v>
                </c:pt>
                <c:pt idx="1">
                  <c:v>CENTRAL (IA, IL, IN, MI, MN, MO, OH, WI)</c:v>
                </c:pt>
                <c:pt idx="2">
                  <c:v>SOUTHEAST (AL, AR, FL, GA, KY, LA, MS, NC, SC, TN, VA, WV)</c:v>
                </c:pt>
                <c:pt idx="3">
                  <c:v>PACIFIC (AK, CA, HI, NV, OR, WA)</c:v>
                </c:pt>
                <c:pt idx="4">
                  <c:v>WESTERN (AZ, CO, ID, KS, MT, ND, NE, NM, OK, SD, TX, UT, WY)</c:v>
                </c:pt>
              </c:strCache>
            </c:strRef>
          </c:cat>
          <c:val>
            <c:numRef>
              <c:f>Sheet1!$B$110:$B$114</c:f>
              <c:numCache>
                <c:formatCode>General</c:formatCode>
                <c:ptCount val="5"/>
                <c:pt idx="0">
                  <c:v>43.2</c:v>
                </c:pt>
                <c:pt idx="1">
                  <c:v>18.2</c:v>
                </c:pt>
                <c:pt idx="2">
                  <c:v>11.4</c:v>
                </c:pt>
                <c:pt idx="3">
                  <c:v>12.1</c:v>
                </c:pt>
                <c:pt idx="4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72362011141931"/>
          <c:y val="6.2434027522260668E-2"/>
          <c:w val="0.57775444400535769"/>
          <c:h val="0.91015164225967093"/>
        </c:manualLayout>
      </c:layout>
      <c:barChart>
        <c:barDir val="bar"/>
        <c:grouping val="clustered"/>
        <c:varyColors val="0"/>
        <c:ser>
          <c:idx val="1"/>
          <c:order val="0"/>
          <c:tx>
            <c:v>2010</c:v>
          </c:tx>
          <c:invertIfNegative val="0"/>
          <c:cat>
            <c:strRef>
              <c:f>'[Original Data (Duplicates Removed).xls]Sheet1'!$DA$104:$DG$104</c:f>
              <c:strCache>
                <c:ptCount val="7"/>
                <c:pt idx="0">
                  <c:v>Normal attending work day</c:v>
                </c:pt>
                <c:pt idx="1">
                  <c:v>Extended Attending Hours</c:v>
                </c:pt>
                <c:pt idx="2">
                  <c:v>24/7 Attending Coverage</c:v>
                </c:pt>
                <c:pt idx="3">
                  <c:v>Attendings Review All Cases at Home</c:v>
                </c:pt>
                <c:pt idx="4">
                  <c:v>Attendings Review Select Cases at Home</c:v>
                </c:pt>
                <c:pt idx="5">
                  <c:v>External telerads over-reads residents</c:v>
                </c:pt>
                <c:pt idx="6">
                  <c:v>Other</c:v>
                </c:pt>
              </c:strCache>
            </c:strRef>
          </c:cat>
          <c:val>
            <c:numRef>
              <c:f>'[Original Data (Duplicates Removed).xls]Sheet1'!$DA$110:$DG$110</c:f>
              <c:numCache>
                <c:formatCode>0%</c:formatCode>
                <c:ptCount val="7"/>
                <c:pt idx="0">
                  <c:v>0.54</c:v>
                </c:pt>
                <c:pt idx="1">
                  <c:v>0.47000000000000003</c:v>
                </c:pt>
                <c:pt idx="2">
                  <c:v>0.15000000000000002</c:v>
                </c:pt>
                <c:pt idx="3">
                  <c:v>3.0000000000000002E-2</c:v>
                </c:pt>
                <c:pt idx="4">
                  <c:v>0.52</c:v>
                </c:pt>
                <c:pt idx="5">
                  <c:v>0.1</c:v>
                </c:pt>
                <c:pt idx="6">
                  <c:v>0.21000000000000002</c:v>
                </c:pt>
              </c:numCache>
            </c:numRef>
          </c:val>
        </c:ser>
        <c:ser>
          <c:idx val="3"/>
          <c:order val="1"/>
          <c:tx>
            <c:v>2012</c:v>
          </c:tx>
          <c:invertIfNegative val="0"/>
          <c:cat>
            <c:strRef>
              <c:f>'[Original Data (Duplicates Removed).xls]Sheet1'!$DA$104:$DG$104</c:f>
              <c:strCache>
                <c:ptCount val="7"/>
                <c:pt idx="0">
                  <c:v>Normal attending work day</c:v>
                </c:pt>
                <c:pt idx="1">
                  <c:v>Extended Attending Hours</c:v>
                </c:pt>
                <c:pt idx="2">
                  <c:v>24/7 Attending Coverage</c:v>
                </c:pt>
                <c:pt idx="3">
                  <c:v>Attendings Review All Cases at Home</c:v>
                </c:pt>
                <c:pt idx="4">
                  <c:v>Attendings Review Select Cases at Home</c:v>
                </c:pt>
                <c:pt idx="5">
                  <c:v>External telerads over-reads residents</c:v>
                </c:pt>
                <c:pt idx="6">
                  <c:v>Other</c:v>
                </c:pt>
              </c:strCache>
            </c:strRef>
          </c:cat>
          <c:val>
            <c:numRef>
              <c:f>'[Original Data (Duplicates Removed).xls]Sheet1'!$DA$112:$DG$112</c:f>
              <c:numCache>
                <c:formatCode>0%</c:formatCode>
                <c:ptCount val="7"/>
                <c:pt idx="0">
                  <c:v>0.46</c:v>
                </c:pt>
                <c:pt idx="1">
                  <c:v>0.45</c:v>
                </c:pt>
                <c:pt idx="2">
                  <c:v>0.2</c:v>
                </c:pt>
                <c:pt idx="3">
                  <c:v>3.0000000000000002E-2</c:v>
                </c:pt>
                <c:pt idx="4">
                  <c:v>0.35000000000000003</c:v>
                </c:pt>
                <c:pt idx="5">
                  <c:v>0.12000000000000001</c:v>
                </c:pt>
                <c:pt idx="6">
                  <c:v>0.16</c:v>
                </c:pt>
              </c:numCache>
            </c:numRef>
          </c:val>
        </c:ser>
        <c:ser>
          <c:idx val="4"/>
          <c:order val="2"/>
          <c:tx>
            <c:v>2013</c:v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'[Original Data (Duplicates Removed).xls]Sheet1'!$DA$104:$DG$104</c:f>
              <c:strCache>
                <c:ptCount val="7"/>
                <c:pt idx="0">
                  <c:v>Normal attending work day</c:v>
                </c:pt>
                <c:pt idx="1">
                  <c:v>Extended Attending Hours</c:v>
                </c:pt>
                <c:pt idx="2">
                  <c:v>24/7 Attending Coverage</c:v>
                </c:pt>
                <c:pt idx="3">
                  <c:v>Attendings Review All Cases at Home</c:v>
                </c:pt>
                <c:pt idx="4">
                  <c:v>Attendings Review Select Cases at Home</c:v>
                </c:pt>
                <c:pt idx="5">
                  <c:v>External telerads over-reads residents</c:v>
                </c:pt>
                <c:pt idx="6">
                  <c:v>Other</c:v>
                </c:pt>
              </c:strCache>
            </c:strRef>
          </c:cat>
          <c:val>
            <c:numRef>
              <c:f>'[Original Data (Duplicates Removed).xls]Sheet1'!$DA$113:$DG$113</c:f>
              <c:numCache>
                <c:formatCode>0%</c:formatCode>
                <c:ptCount val="7"/>
                <c:pt idx="0">
                  <c:v>0.4</c:v>
                </c:pt>
                <c:pt idx="1">
                  <c:v>0.46315789473684216</c:v>
                </c:pt>
                <c:pt idx="2">
                  <c:v>0.24210526315789477</c:v>
                </c:pt>
                <c:pt idx="3">
                  <c:v>3.1578947368421061E-2</c:v>
                </c:pt>
                <c:pt idx="4">
                  <c:v>0.43157894736842117</c:v>
                </c:pt>
                <c:pt idx="5">
                  <c:v>0.14736842105263162</c:v>
                </c:pt>
                <c:pt idx="6">
                  <c:v>0.17894736842105269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73632"/>
        <c:axId val="98375168"/>
      </c:barChart>
      <c:catAx>
        <c:axId val="983736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8375168"/>
        <c:crosses val="autoZero"/>
        <c:auto val="1"/>
        <c:lblAlgn val="ctr"/>
        <c:lblOffset val="100"/>
        <c:noMultiLvlLbl val="0"/>
      </c:catAx>
      <c:valAx>
        <c:axId val="9837516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37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82086614173243"/>
          <c:y val="0.36241175460544073"/>
          <c:w val="0.10351246719160105"/>
          <c:h val="0.22533225402899404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Regular</a:t>
            </a:r>
            <a:r>
              <a:rPr lang="en-US" baseline="0">
                <a:solidFill>
                  <a:schemeClr val="bg1"/>
                </a:solidFill>
              </a:rPr>
              <a:t> Shift Coverage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'[Original Data (Duplicates Removed).xls]Sheet1'!$DJ$104:$DM$104</c:f>
              <c:strCache>
                <c:ptCount val="4"/>
                <c:pt idx="0">
                  <c:v>Resident Pulled From Other Service</c:v>
                </c:pt>
                <c:pt idx="1">
                  <c:v>"Jeopardy" Resident</c:v>
                </c:pt>
                <c:pt idx="2">
                  <c:v>No Resident Pulled</c:v>
                </c:pt>
                <c:pt idx="3">
                  <c:v>Other</c:v>
                </c:pt>
              </c:strCache>
            </c:strRef>
          </c:cat>
          <c:val>
            <c:numRef>
              <c:f>'[Original Data (Duplicates Removed).xls]Sheet1'!$DJ$106:$DM$106</c:f>
              <c:numCache>
                <c:formatCode>0%</c:formatCode>
                <c:ptCount val="4"/>
                <c:pt idx="0">
                  <c:v>0.58947368421052626</c:v>
                </c:pt>
                <c:pt idx="1">
                  <c:v>0.11578947368421054</c:v>
                </c:pt>
                <c:pt idx="2">
                  <c:v>0.336842105263158</c:v>
                </c:pt>
                <c:pt idx="3">
                  <c:v>0.14736842105263162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84896"/>
        <c:axId val="98411264"/>
      </c:barChart>
      <c:catAx>
        <c:axId val="9838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8411264"/>
        <c:crosses val="autoZero"/>
        <c:auto val="1"/>
        <c:lblAlgn val="ctr"/>
        <c:lblOffset val="100"/>
        <c:noMultiLvlLbl val="0"/>
      </c:catAx>
      <c:valAx>
        <c:axId val="984112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38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Call Shift Coverage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'[Original Data (Duplicates Removed).xls]Sheet1'!$DJ$108:$DN$108</c:f>
              <c:strCache>
                <c:ptCount val="5"/>
                <c:pt idx="0">
                  <c:v>"Jeopardy" Resident</c:v>
                </c:pt>
                <c:pt idx="1">
                  <c:v>Chief Finds Coverage</c:v>
                </c:pt>
                <c:pt idx="2">
                  <c:v>Resident Finds Coverage</c:v>
                </c:pt>
                <c:pt idx="3">
                  <c:v>No Resident Pulled</c:v>
                </c:pt>
                <c:pt idx="4">
                  <c:v>Other</c:v>
                </c:pt>
              </c:strCache>
            </c:strRef>
          </c:cat>
          <c:val>
            <c:numRef>
              <c:f>'[Original Data (Duplicates Removed).xls]Sheet1'!$DJ$110:$DN$110</c:f>
              <c:numCache>
                <c:formatCode>0%</c:formatCode>
                <c:ptCount val="5"/>
                <c:pt idx="0">
                  <c:v>0.15789473684210531</c:v>
                </c:pt>
                <c:pt idx="1">
                  <c:v>0.63157894736842113</c:v>
                </c:pt>
                <c:pt idx="2">
                  <c:v>0.4</c:v>
                </c:pt>
                <c:pt idx="3">
                  <c:v>5.2631578947368425E-2</c:v>
                </c:pt>
                <c:pt idx="4">
                  <c:v>4.2105263157894736E-2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39936"/>
        <c:axId val="98441472"/>
      </c:barChart>
      <c:catAx>
        <c:axId val="9843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8441472"/>
        <c:crosses val="autoZero"/>
        <c:auto val="1"/>
        <c:lblAlgn val="ctr"/>
        <c:lblOffset val="100"/>
        <c:noMultiLvlLbl val="0"/>
      </c:catAx>
      <c:valAx>
        <c:axId val="984414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43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Sentiment</a:t>
            </a:r>
            <a:r>
              <a:rPr lang="en-US" baseline="0">
                <a:solidFill>
                  <a:schemeClr val="bg1"/>
                </a:solidFill>
              </a:rPr>
              <a:t> Towards New Exam Style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849518810148703E-2"/>
          <c:y val="9.9349210938015603E-2"/>
          <c:w val="0.88797134733158356"/>
          <c:h val="0.812684112139107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'[Original Data.xls]Sheet1'!$EA$143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'[Original Data.xls]Sheet1'!$EB$140:$EF$140</c:f>
              <c:strCache>
                <c:ptCount val="5"/>
                <c:pt idx="0">
                  <c:v>Very Positive</c:v>
                </c:pt>
                <c:pt idx="1">
                  <c:v>Positive</c:v>
                </c:pt>
                <c:pt idx="2">
                  <c:v>Mixed</c:v>
                </c:pt>
                <c:pt idx="3">
                  <c:v>Negative</c:v>
                </c:pt>
                <c:pt idx="4">
                  <c:v>Very Negative</c:v>
                </c:pt>
              </c:strCache>
            </c:strRef>
          </c:cat>
          <c:val>
            <c:numRef>
              <c:f>'[Original Data.xls]Sheet1'!$EB$143:$EF$143</c:f>
              <c:numCache>
                <c:formatCode>0%</c:formatCode>
                <c:ptCount val="5"/>
                <c:pt idx="0">
                  <c:v>1.0000000000000002E-2</c:v>
                </c:pt>
                <c:pt idx="1">
                  <c:v>9.0000000000000011E-2</c:v>
                </c:pt>
                <c:pt idx="2">
                  <c:v>0.62000000000000011</c:v>
                </c:pt>
                <c:pt idx="3">
                  <c:v>0.23</c:v>
                </c:pt>
                <c:pt idx="4">
                  <c:v>7.0000000000000021E-2</c:v>
                </c:pt>
              </c:numCache>
            </c:numRef>
          </c:val>
        </c:ser>
        <c:ser>
          <c:idx val="0"/>
          <c:order val="1"/>
          <c:tx>
            <c:strRef>
              <c:f>'[Original Data.xls]Sheet1'!$EA$142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'[Original Data.xls]Sheet1'!$EB$140:$EF$140</c:f>
              <c:strCache>
                <c:ptCount val="5"/>
                <c:pt idx="0">
                  <c:v>Very Positive</c:v>
                </c:pt>
                <c:pt idx="1">
                  <c:v>Positive</c:v>
                </c:pt>
                <c:pt idx="2">
                  <c:v>Mixed</c:v>
                </c:pt>
                <c:pt idx="3">
                  <c:v>Negative</c:v>
                </c:pt>
                <c:pt idx="4">
                  <c:v>Very Negative</c:v>
                </c:pt>
              </c:strCache>
            </c:strRef>
          </c:cat>
          <c:val>
            <c:numRef>
              <c:f>'[Original Data.xls]Sheet1'!$EB$142:$EF$142</c:f>
              <c:numCache>
                <c:formatCode>0%</c:formatCode>
                <c:ptCount val="5"/>
                <c:pt idx="0">
                  <c:v>2.4793388429752074E-2</c:v>
                </c:pt>
                <c:pt idx="1">
                  <c:v>9.0909090909090939E-2</c:v>
                </c:pt>
                <c:pt idx="2">
                  <c:v>0.56198347107438029</c:v>
                </c:pt>
                <c:pt idx="3">
                  <c:v>0.21487603305785127</c:v>
                </c:pt>
                <c:pt idx="4">
                  <c:v>7.4380165289256214E-2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31296"/>
        <c:axId val="99041280"/>
      </c:barChart>
      <c:catAx>
        <c:axId val="9903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9041280"/>
        <c:crosses val="autoZero"/>
        <c:auto val="1"/>
        <c:lblAlgn val="ctr"/>
        <c:lblOffset val="100"/>
        <c:noMultiLvlLbl val="0"/>
      </c:catAx>
      <c:valAx>
        <c:axId val="990412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903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04308836395457"/>
          <c:y val="0.17276279059390898"/>
          <c:w val="0.22017913385826771"/>
          <c:h val="0.24830674929887495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Plan to Change</a:t>
            </a:r>
            <a:r>
              <a:rPr lang="en-US" baseline="0">
                <a:solidFill>
                  <a:schemeClr val="bg1"/>
                </a:solidFill>
              </a:rPr>
              <a:t> to 3 Year "Core" Curriculum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849518810148703E-2"/>
          <c:y val="5.1400554097404488E-2"/>
          <c:w val="0.87130468066491673"/>
          <c:h val="0.8507430776450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Sheet1!$DQ$108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Sheet1!$DR$107:$DU$107</c:f>
              <c:strCache>
                <c:ptCount val="4"/>
                <c:pt idx="0">
                  <c:v>3 yr "core" curriculum in place</c:v>
                </c:pt>
                <c:pt idx="1">
                  <c:v>Plan to have 3 yr "core" curriculum before EOF</c:v>
                </c:pt>
                <c:pt idx="2">
                  <c:v>Plan to have 3 yr "core" curriculum after EOF</c:v>
                </c:pt>
                <c:pt idx="3">
                  <c:v>No plan to change to 3 yr "core" curriculum</c:v>
                </c:pt>
              </c:strCache>
            </c:strRef>
          </c:cat>
          <c:val>
            <c:numRef>
              <c:f>Sheet1!$DR$108:$DU$108</c:f>
              <c:numCache>
                <c:formatCode>0%</c:formatCode>
                <c:ptCount val="4"/>
                <c:pt idx="0">
                  <c:v>0.05</c:v>
                </c:pt>
                <c:pt idx="1">
                  <c:v>0.19</c:v>
                </c:pt>
                <c:pt idx="2">
                  <c:v>0.18000000000000002</c:v>
                </c:pt>
                <c:pt idx="3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Sheet1!$DQ$109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Sheet1!$DR$107:$DU$107</c:f>
              <c:strCache>
                <c:ptCount val="4"/>
                <c:pt idx="0">
                  <c:v>3 yr "core" curriculum in place</c:v>
                </c:pt>
                <c:pt idx="1">
                  <c:v>Plan to have 3 yr "core" curriculum before EOF</c:v>
                </c:pt>
                <c:pt idx="2">
                  <c:v>Plan to have 3 yr "core" curriculum after EOF</c:v>
                </c:pt>
                <c:pt idx="3">
                  <c:v>No plan to change to 3 yr "core" curriculum</c:v>
                </c:pt>
              </c:strCache>
            </c:strRef>
          </c:cat>
          <c:val>
            <c:numRef>
              <c:f>Sheet1!$DR$109:$DU$109</c:f>
              <c:numCache>
                <c:formatCode>0%</c:formatCode>
                <c:ptCount val="4"/>
                <c:pt idx="0">
                  <c:v>0.34</c:v>
                </c:pt>
                <c:pt idx="1">
                  <c:v>0.46</c:v>
                </c:pt>
                <c:pt idx="2">
                  <c:v>7.0000000000000021E-2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Sheet1!$DQ$110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Sheet1!$DR$107:$DU$107</c:f>
              <c:strCache>
                <c:ptCount val="4"/>
                <c:pt idx="0">
                  <c:v>3 yr "core" curriculum in place</c:v>
                </c:pt>
                <c:pt idx="1">
                  <c:v>Plan to have 3 yr "core" curriculum before EOF</c:v>
                </c:pt>
                <c:pt idx="2">
                  <c:v>Plan to have 3 yr "core" curriculum after EOF</c:v>
                </c:pt>
                <c:pt idx="3">
                  <c:v>No plan to change to 3 yr "core" curriculum</c:v>
                </c:pt>
              </c:strCache>
            </c:strRef>
          </c:cat>
          <c:val>
            <c:numRef>
              <c:f>Sheet1!$DR$110:$DU$110</c:f>
              <c:numCache>
                <c:formatCode>0%</c:formatCode>
                <c:ptCount val="4"/>
                <c:pt idx="0">
                  <c:v>0.41000000000000003</c:v>
                </c:pt>
                <c:pt idx="1">
                  <c:v>0.35000000000000003</c:v>
                </c:pt>
                <c:pt idx="2">
                  <c:v>7.0000000000000021E-2</c:v>
                </c:pt>
                <c:pt idx="3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Sheet1!$DQ$111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Sheet1!$DR$107:$DU$107</c:f>
              <c:strCache>
                <c:ptCount val="4"/>
                <c:pt idx="0">
                  <c:v>3 yr "core" curriculum in place</c:v>
                </c:pt>
                <c:pt idx="1">
                  <c:v>Plan to have 3 yr "core" curriculum before EOF</c:v>
                </c:pt>
                <c:pt idx="2">
                  <c:v>Plan to have 3 yr "core" curriculum after EOF</c:v>
                </c:pt>
                <c:pt idx="3">
                  <c:v>No plan to change to 3 yr "core" curriculum</c:v>
                </c:pt>
              </c:strCache>
            </c:strRef>
          </c:cat>
          <c:val>
            <c:numRef>
              <c:f>Sheet1!$DR$111:$DU$111</c:f>
              <c:numCache>
                <c:formatCode>0%</c:formatCode>
                <c:ptCount val="4"/>
                <c:pt idx="0">
                  <c:v>0.45263157894736844</c:v>
                </c:pt>
                <c:pt idx="1">
                  <c:v>0.22105263157894736</c:v>
                </c:pt>
                <c:pt idx="2">
                  <c:v>0.17894736842105269</c:v>
                </c:pt>
                <c:pt idx="3">
                  <c:v>6.3157894736842107E-2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07584"/>
        <c:axId val="99109120"/>
      </c:barChart>
      <c:catAx>
        <c:axId val="9910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9109120"/>
        <c:crosses val="autoZero"/>
        <c:auto val="1"/>
        <c:lblAlgn val="ctr"/>
        <c:lblOffset val="100"/>
        <c:noMultiLvlLbl val="0"/>
      </c:catAx>
      <c:valAx>
        <c:axId val="991091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9107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82086614173236"/>
          <c:y val="9.6454505686789191E-2"/>
          <c:w val="0.10351246719160105"/>
          <c:h val="0.3348687664041996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Plans for 4th Year (PGY-5) Curriculum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860979772954295"/>
          <c:y val="0.11202656010051655"/>
          <c:w val="0.63025618627839175"/>
          <c:h val="0.87219861164139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Sheet1!$DX$112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Sheet1!$DY$111:$EF$111</c:f>
              <c:strCache>
                <c:ptCount val="8"/>
                <c:pt idx="0">
                  <c:v>Continue Normal Rotations</c:v>
                </c:pt>
                <c:pt idx="1">
                  <c:v>Selectives/"Mini-Fellowships"</c:v>
                </c:pt>
                <c:pt idx="2">
                  <c:v>Start Fellowship ("3+2 Curriculum")</c:v>
                </c:pt>
                <c:pt idx="3">
                  <c:v>Research</c:v>
                </c:pt>
                <c:pt idx="4">
                  <c:v>Fill in Deficits From 1st 3 years</c:v>
                </c:pt>
                <c:pt idx="5">
                  <c:v>Combination</c:v>
                </c:pt>
                <c:pt idx="6">
                  <c:v>Undecided</c:v>
                </c:pt>
                <c:pt idx="7">
                  <c:v>Other</c:v>
                </c:pt>
              </c:strCache>
            </c:strRef>
          </c:cat>
          <c:val>
            <c:numRef>
              <c:f>Sheet1!$DY$112:$EF$112</c:f>
              <c:numCache>
                <c:formatCode>0%</c:formatCode>
                <c:ptCount val="8"/>
                <c:pt idx="0">
                  <c:v>0.21000000000000002</c:v>
                </c:pt>
                <c:pt idx="1">
                  <c:v>0.6100000000000001</c:v>
                </c:pt>
                <c:pt idx="2">
                  <c:v>6.0000000000000005E-2</c:v>
                </c:pt>
                <c:pt idx="3">
                  <c:v>1.0000000000000002E-2</c:v>
                </c:pt>
                <c:pt idx="4">
                  <c:v>0.16</c:v>
                </c:pt>
                <c:pt idx="5">
                  <c:v>0.15000000000000002</c:v>
                </c:pt>
                <c:pt idx="6">
                  <c:v>0.29000000000000004</c:v>
                </c:pt>
                <c:pt idx="7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Sheet1!$DX$113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Sheet1!$DY$111:$EF$111</c:f>
              <c:strCache>
                <c:ptCount val="8"/>
                <c:pt idx="0">
                  <c:v>Continue Normal Rotations</c:v>
                </c:pt>
                <c:pt idx="1">
                  <c:v>Selectives/"Mini-Fellowships"</c:v>
                </c:pt>
                <c:pt idx="2">
                  <c:v>Start Fellowship ("3+2 Curriculum")</c:v>
                </c:pt>
                <c:pt idx="3">
                  <c:v>Research</c:v>
                </c:pt>
                <c:pt idx="4">
                  <c:v>Fill in Deficits From 1st 3 years</c:v>
                </c:pt>
                <c:pt idx="5">
                  <c:v>Combination</c:v>
                </c:pt>
                <c:pt idx="6">
                  <c:v>Undecided</c:v>
                </c:pt>
                <c:pt idx="7">
                  <c:v>Other</c:v>
                </c:pt>
              </c:strCache>
            </c:strRef>
          </c:cat>
          <c:val>
            <c:numRef>
              <c:f>Sheet1!$DY$113:$EF$113</c:f>
              <c:numCache>
                <c:formatCode>0%</c:formatCode>
                <c:ptCount val="8"/>
                <c:pt idx="0">
                  <c:v>0.26</c:v>
                </c:pt>
                <c:pt idx="1">
                  <c:v>0.60000000000000009</c:v>
                </c:pt>
                <c:pt idx="2">
                  <c:v>7.0000000000000021E-2</c:v>
                </c:pt>
                <c:pt idx="3">
                  <c:v>1.0000000000000002E-2</c:v>
                </c:pt>
                <c:pt idx="4">
                  <c:v>0.12000000000000001</c:v>
                </c:pt>
                <c:pt idx="5">
                  <c:v>0.17</c:v>
                </c:pt>
                <c:pt idx="6">
                  <c:v>0.23</c:v>
                </c:pt>
                <c:pt idx="7">
                  <c:v>0.18000000000000002</c:v>
                </c:pt>
              </c:numCache>
            </c:numRef>
          </c:val>
        </c:ser>
        <c:ser>
          <c:idx val="2"/>
          <c:order val="2"/>
          <c:tx>
            <c:strRef>
              <c:f>Sheet1!$DX$114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Sheet1!$DY$111:$EF$111</c:f>
              <c:strCache>
                <c:ptCount val="8"/>
                <c:pt idx="0">
                  <c:v>Continue Normal Rotations</c:v>
                </c:pt>
                <c:pt idx="1">
                  <c:v>Selectives/"Mini-Fellowships"</c:v>
                </c:pt>
                <c:pt idx="2">
                  <c:v>Start Fellowship ("3+2 Curriculum")</c:v>
                </c:pt>
                <c:pt idx="3">
                  <c:v>Research</c:v>
                </c:pt>
                <c:pt idx="4">
                  <c:v>Fill in Deficits From 1st 3 years</c:v>
                </c:pt>
                <c:pt idx="5">
                  <c:v>Combination</c:v>
                </c:pt>
                <c:pt idx="6">
                  <c:v>Undecided</c:v>
                </c:pt>
                <c:pt idx="7">
                  <c:v>Other</c:v>
                </c:pt>
              </c:strCache>
            </c:strRef>
          </c:cat>
          <c:val>
            <c:numRef>
              <c:f>Sheet1!$DY$114:$EF$114</c:f>
              <c:numCache>
                <c:formatCode>0%</c:formatCode>
                <c:ptCount val="8"/>
                <c:pt idx="0">
                  <c:v>0.25842696629213491</c:v>
                </c:pt>
                <c:pt idx="1">
                  <c:v>0.8202247191011236</c:v>
                </c:pt>
                <c:pt idx="2">
                  <c:v>5.6179775280898868E-2</c:v>
                </c:pt>
                <c:pt idx="3">
                  <c:v>4.49438202247191E-2</c:v>
                </c:pt>
                <c:pt idx="4">
                  <c:v>0.25842696629213491</c:v>
                </c:pt>
                <c:pt idx="5">
                  <c:v>0.2359550561797753</c:v>
                </c:pt>
                <c:pt idx="6">
                  <c:v>5.6179775280898868E-2</c:v>
                </c:pt>
                <c:pt idx="7">
                  <c:v>0.17977528089887643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33312"/>
        <c:axId val="99134848"/>
      </c:barChart>
      <c:catAx>
        <c:axId val="991333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9134848"/>
        <c:crosses val="autoZero"/>
        <c:auto val="1"/>
        <c:lblAlgn val="ctr"/>
        <c:lblOffset val="100"/>
        <c:noMultiLvlLbl val="0"/>
      </c:catAx>
      <c:valAx>
        <c:axId val="9913484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13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57439116349889"/>
          <c:y val="0.36865943040625432"/>
          <c:w val="0.10351246719160105"/>
          <c:h val="0.25115157480314959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Plans for 3rd years (PGY-4) Preparing </a:t>
            </a:r>
            <a:r>
              <a:rPr lang="en-US" baseline="0">
                <a:solidFill>
                  <a:schemeClr val="bg1"/>
                </a:solidFill>
              </a:rPr>
              <a:t>for the Core Exam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73480137716537"/>
          <c:y val="0.1288927961674694"/>
          <c:w val="0.72060425716021914"/>
          <c:h val="0.8473747334981187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Sheet1!$EH$108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Sheet1!$EI$107:$EM$107</c:f>
              <c:strCache>
                <c:ptCount val="5"/>
                <c:pt idx="0">
                  <c:v>Time Off Service</c:v>
                </c:pt>
                <c:pt idx="1">
                  <c:v>Time Out of Call Pool</c:v>
                </c:pt>
                <c:pt idx="2">
                  <c:v>Lighter Rotations</c:v>
                </c:pt>
                <c:pt idx="3">
                  <c:v>No Protected Study Time</c:v>
                </c:pt>
                <c:pt idx="4">
                  <c:v>Undecided</c:v>
                </c:pt>
              </c:strCache>
            </c:strRef>
          </c:cat>
          <c:val>
            <c:numRef>
              <c:f>Sheet1!$EI$108:$EM$108</c:f>
              <c:numCache>
                <c:formatCode>0%</c:formatCode>
                <c:ptCount val="5"/>
                <c:pt idx="0">
                  <c:v>0.21000000000000002</c:v>
                </c:pt>
                <c:pt idx="1">
                  <c:v>0.4</c:v>
                </c:pt>
                <c:pt idx="3">
                  <c:v>0.11</c:v>
                </c:pt>
                <c:pt idx="4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Sheet1!$EH$109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Sheet1!$EI$107:$EM$107</c:f>
              <c:strCache>
                <c:ptCount val="5"/>
                <c:pt idx="0">
                  <c:v>Time Off Service</c:v>
                </c:pt>
                <c:pt idx="1">
                  <c:v>Time Out of Call Pool</c:v>
                </c:pt>
                <c:pt idx="2">
                  <c:v>Lighter Rotations</c:v>
                </c:pt>
                <c:pt idx="3">
                  <c:v>No Protected Study Time</c:v>
                </c:pt>
                <c:pt idx="4">
                  <c:v>Undecided</c:v>
                </c:pt>
              </c:strCache>
            </c:strRef>
          </c:cat>
          <c:val>
            <c:numRef>
              <c:f>Sheet1!$EI$109:$EM$109</c:f>
              <c:numCache>
                <c:formatCode>0%</c:formatCode>
                <c:ptCount val="5"/>
                <c:pt idx="0">
                  <c:v>0.25</c:v>
                </c:pt>
                <c:pt idx="1">
                  <c:v>0.5</c:v>
                </c:pt>
                <c:pt idx="3">
                  <c:v>0.13</c:v>
                </c:pt>
                <c:pt idx="4">
                  <c:v>0.36000000000000004</c:v>
                </c:pt>
              </c:numCache>
            </c:numRef>
          </c:val>
        </c:ser>
        <c:ser>
          <c:idx val="2"/>
          <c:order val="2"/>
          <c:tx>
            <c:strRef>
              <c:f>Sheet1!$EH$110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Sheet1!$EI$107:$EM$107</c:f>
              <c:strCache>
                <c:ptCount val="5"/>
                <c:pt idx="0">
                  <c:v>Time Off Service</c:v>
                </c:pt>
                <c:pt idx="1">
                  <c:v>Time Out of Call Pool</c:v>
                </c:pt>
                <c:pt idx="2">
                  <c:v>Lighter Rotations</c:v>
                </c:pt>
                <c:pt idx="3">
                  <c:v>No Protected Study Time</c:v>
                </c:pt>
                <c:pt idx="4">
                  <c:v>Undecided</c:v>
                </c:pt>
              </c:strCache>
            </c:strRef>
          </c:cat>
          <c:val>
            <c:numRef>
              <c:f>Sheet1!$EI$110:$EM$110</c:f>
              <c:numCache>
                <c:formatCode>0%</c:formatCode>
                <c:ptCount val="5"/>
                <c:pt idx="0">
                  <c:v>0.21111111111111114</c:v>
                </c:pt>
                <c:pt idx="1">
                  <c:v>0.62222222222222223</c:v>
                </c:pt>
                <c:pt idx="2">
                  <c:v>0.5</c:v>
                </c:pt>
                <c:pt idx="3">
                  <c:v>0.17777777777777778</c:v>
                </c:pt>
                <c:pt idx="4">
                  <c:v>0.17777777777777778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213312"/>
        <c:axId val="99214848"/>
        <c:axId val="0"/>
      </c:bar3DChart>
      <c:catAx>
        <c:axId val="992133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9214848"/>
        <c:crosses val="autoZero"/>
        <c:auto val="1"/>
        <c:lblAlgn val="ctr"/>
        <c:lblOffset val="100"/>
        <c:noMultiLvlLbl val="0"/>
      </c:catAx>
      <c:valAx>
        <c:axId val="9921484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solidFill>
                  <a:schemeClr val="bg1"/>
                </a:solidFill>
              </a:defRPr>
            </a:pPr>
            <a:endParaRPr lang="en-US"/>
          </a:p>
        </c:txPr>
        <c:crossAx val="9921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36947323954125"/>
          <c:y val="0.63454832709018183"/>
          <c:w val="0.10017655188455413"/>
          <c:h val="0.27885380832250345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Coverage for Residents Studying for Exam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Sheet1!$EO$107:$ES$107</c:f>
              <c:strCache>
                <c:ptCount val="5"/>
                <c:pt idx="0">
                  <c:v>Junior Residents</c:v>
                </c:pt>
                <c:pt idx="1">
                  <c:v>Fellows</c:v>
                </c:pt>
                <c:pt idx="2">
                  <c:v>Attendings</c:v>
                </c:pt>
                <c:pt idx="3">
                  <c:v>I don't know</c:v>
                </c:pt>
                <c:pt idx="4">
                  <c:v>Other (please specify)</c:v>
                </c:pt>
              </c:strCache>
            </c:strRef>
          </c:cat>
          <c:val>
            <c:numRef>
              <c:f>Sheet1!$EO$109:$ES$109</c:f>
              <c:numCache>
                <c:formatCode>0%</c:formatCode>
                <c:ptCount val="5"/>
                <c:pt idx="0">
                  <c:v>0.73417721518987367</c:v>
                </c:pt>
                <c:pt idx="1">
                  <c:v>0</c:v>
                </c:pt>
                <c:pt idx="2">
                  <c:v>0</c:v>
                </c:pt>
                <c:pt idx="3">
                  <c:v>0.10126582278481015</c:v>
                </c:pt>
                <c:pt idx="4">
                  <c:v>0.13924050632911392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245056"/>
        <c:axId val="99246848"/>
        <c:axId val="0"/>
      </c:bar3DChart>
      <c:catAx>
        <c:axId val="99245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9246848"/>
        <c:crosses val="autoZero"/>
        <c:auto val="1"/>
        <c:lblAlgn val="ctr"/>
        <c:lblOffset val="100"/>
        <c:noMultiLvlLbl val="0"/>
      </c:catAx>
      <c:valAx>
        <c:axId val="992468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924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Oral Board Review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037204724409458"/>
          <c:y val="0.13969127074591245"/>
          <c:w val="0.54661395450568684"/>
          <c:h val="0.832882445490015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Sheet1!$EO$116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Sheet1!$EP$115:$ER$115</c:f>
              <c:strCache>
                <c:ptCount val="3"/>
                <c:pt idx="0">
                  <c:v>Internal Board Review</c:v>
                </c:pt>
                <c:pt idx="1">
                  <c:v>No Internal Review, Time for External Review</c:v>
                </c:pt>
                <c:pt idx="2">
                  <c:v>No Internal or External Review</c:v>
                </c:pt>
              </c:strCache>
            </c:strRef>
          </c:cat>
          <c:val>
            <c:numRef>
              <c:f>Sheet1!$EP$116:$ER$116</c:f>
              <c:numCache>
                <c:formatCode>0%</c:formatCode>
                <c:ptCount val="3"/>
                <c:pt idx="0">
                  <c:v>0.79</c:v>
                </c:pt>
                <c:pt idx="1">
                  <c:v>0.2</c:v>
                </c:pt>
                <c:pt idx="2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Sheet1!$EO$117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Sheet1!$EP$115:$ER$115</c:f>
              <c:strCache>
                <c:ptCount val="3"/>
                <c:pt idx="0">
                  <c:v>Internal Board Review</c:v>
                </c:pt>
                <c:pt idx="1">
                  <c:v>No Internal Review, Time for External Review</c:v>
                </c:pt>
                <c:pt idx="2">
                  <c:v>No Internal or External Review</c:v>
                </c:pt>
              </c:strCache>
            </c:strRef>
          </c:cat>
          <c:val>
            <c:numRef>
              <c:f>Sheet1!$EP$117:$ER$117</c:f>
              <c:numCache>
                <c:formatCode>0%</c:formatCode>
                <c:ptCount val="3"/>
                <c:pt idx="0">
                  <c:v>0.84000000000000008</c:v>
                </c:pt>
                <c:pt idx="1">
                  <c:v>0.13</c:v>
                </c:pt>
                <c:pt idx="2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Sheet1!$EO$118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Sheet1!$EP$115:$ER$115</c:f>
              <c:strCache>
                <c:ptCount val="3"/>
                <c:pt idx="0">
                  <c:v>Internal Board Review</c:v>
                </c:pt>
                <c:pt idx="1">
                  <c:v>No Internal Review, Time for External Review</c:v>
                </c:pt>
                <c:pt idx="2">
                  <c:v>No Internal or External Review</c:v>
                </c:pt>
              </c:strCache>
            </c:strRef>
          </c:cat>
          <c:val>
            <c:numRef>
              <c:f>Sheet1!$EP$118:$ER$118</c:f>
              <c:numCache>
                <c:formatCode>0%</c:formatCode>
                <c:ptCount val="3"/>
                <c:pt idx="0">
                  <c:v>0.8666666666666667</c:v>
                </c:pt>
                <c:pt idx="1">
                  <c:v>0.1111111111111111</c:v>
                </c:pt>
                <c:pt idx="2">
                  <c:v>2.222222222222223E-2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16096"/>
        <c:axId val="99317632"/>
      </c:barChart>
      <c:catAx>
        <c:axId val="993160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9317632"/>
        <c:crosses val="autoZero"/>
        <c:auto val="1"/>
        <c:lblAlgn val="ctr"/>
        <c:lblOffset val="100"/>
        <c:noMultiLvlLbl val="0"/>
      </c:catAx>
      <c:valAx>
        <c:axId val="9931763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31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59864391951028"/>
          <c:y val="0.47098585808930099"/>
          <c:w val="0.17017913385826774"/>
          <c:h val="0.16517788605193839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Core</a:t>
            </a:r>
            <a:r>
              <a:rPr lang="en-US" baseline="0">
                <a:solidFill>
                  <a:schemeClr val="bg1"/>
                </a:solidFill>
              </a:rPr>
              <a:t> Board Review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849518810148703E-2"/>
          <c:y val="0.10732014634830143"/>
          <c:w val="0.89074912510936122"/>
          <c:h val="0.6005616391202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Sheet1!$EV$109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Sheet1!$EW$108:$FC$108</c:f>
              <c:strCache>
                <c:ptCount val="7"/>
                <c:pt idx="0">
                  <c:v>Internal Review With Few/No Changes</c:v>
                </c:pt>
                <c:pt idx="1">
                  <c:v>Internal Review With Many Changes</c:v>
                </c:pt>
                <c:pt idx="2">
                  <c:v>Stop Internal Review, Allow Time For External Review</c:v>
                </c:pt>
                <c:pt idx="3">
                  <c:v>Continue External Review</c:v>
                </c:pt>
                <c:pt idx="4">
                  <c:v>Stop All board Review</c:v>
                </c:pt>
                <c:pt idx="5">
                  <c:v>Have Current 3rd Years Sit In On 4th Year Review</c:v>
                </c:pt>
                <c:pt idx="6">
                  <c:v>Unsure</c:v>
                </c:pt>
              </c:strCache>
            </c:strRef>
          </c:cat>
          <c:val>
            <c:numRef>
              <c:f>Sheet1!$EW$109:$FC$109</c:f>
              <c:numCache>
                <c:formatCode>0%</c:formatCode>
                <c:ptCount val="7"/>
                <c:pt idx="0">
                  <c:v>0.16</c:v>
                </c:pt>
                <c:pt idx="1">
                  <c:v>0.13</c:v>
                </c:pt>
                <c:pt idx="2">
                  <c:v>1.0000000000000002E-2</c:v>
                </c:pt>
                <c:pt idx="3">
                  <c:v>0.15000000000000002</c:v>
                </c:pt>
                <c:pt idx="4">
                  <c:v>1.0000000000000002E-2</c:v>
                </c:pt>
                <c:pt idx="6">
                  <c:v>0.65000000000000013</c:v>
                </c:pt>
              </c:numCache>
            </c:numRef>
          </c:val>
        </c:ser>
        <c:ser>
          <c:idx val="1"/>
          <c:order val="1"/>
          <c:tx>
            <c:strRef>
              <c:f>Sheet1!$EV$110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Sheet1!$EW$108:$FC$108</c:f>
              <c:strCache>
                <c:ptCount val="7"/>
                <c:pt idx="0">
                  <c:v>Internal Review With Few/No Changes</c:v>
                </c:pt>
                <c:pt idx="1">
                  <c:v>Internal Review With Many Changes</c:v>
                </c:pt>
                <c:pt idx="2">
                  <c:v>Stop Internal Review, Allow Time For External Review</c:v>
                </c:pt>
                <c:pt idx="3">
                  <c:v>Continue External Review</c:v>
                </c:pt>
                <c:pt idx="4">
                  <c:v>Stop All board Review</c:v>
                </c:pt>
                <c:pt idx="5">
                  <c:v>Have Current 3rd Years Sit In On 4th Year Review</c:v>
                </c:pt>
                <c:pt idx="6">
                  <c:v>Unsure</c:v>
                </c:pt>
              </c:strCache>
            </c:strRef>
          </c:cat>
          <c:val>
            <c:numRef>
              <c:f>Sheet1!$EW$110:$FC$110</c:f>
              <c:numCache>
                <c:formatCode>0%</c:formatCode>
                <c:ptCount val="7"/>
                <c:pt idx="0">
                  <c:v>0.15000000000000002</c:v>
                </c:pt>
                <c:pt idx="1">
                  <c:v>0.13</c:v>
                </c:pt>
                <c:pt idx="2">
                  <c:v>4.0000000000000008E-2</c:v>
                </c:pt>
                <c:pt idx="3">
                  <c:v>0.12000000000000001</c:v>
                </c:pt>
                <c:pt idx="4">
                  <c:v>2.0000000000000004E-2</c:v>
                </c:pt>
                <c:pt idx="6">
                  <c:v>0.67000000000000015</c:v>
                </c:pt>
              </c:numCache>
            </c:numRef>
          </c:val>
        </c:ser>
        <c:ser>
          <c:idx val="2"/>
          <c:order val="2"/>
          <c:tx>
            <c:strRef>
              <c:f>Sheet1!$EV$111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Sheet1!$EW$108:$FC$108</c:f>
              <c:strCache>
                <c:ptCount val="7"/>
                <c:pt idx="0">
                  <c:v>Internal Review With Few/No Changes</c:v>
                </c:pt>
                <c:pt idx="1">
                  <c:v>Internal Review With Many Changes</c:v>
                </c:pt>
                <c:pt idx="2">
                  <c:v>Stop Internal Review, Allow Time For External Review</c:v>
                </c:pt>
                <c:pt idx="3">
                  <c:v>Continue External Review</c:v>
                </c:pt>
                <c:pt idx="4">
                  <c:v>Stop All board Review</c:v>
                </c:pt>
                <c:pt idx="5">
                  <c:v>Have Current 3rd Years Sit In On 4th Year Review</c:v>
                </c:pt>
                <c:pt idx="6">
                  <c:v>Unsure</c:v>
                </c:pt>
              </c:strCache>
            </c:strRef>
          </c:cat>
          <c:val>
            <c:numRef>
              <c:f>Sheet1!$EW$111:$FC$111</c:f>
              <c:numCache>
                <c:formatCode>0%</c:formatCode>
                <c:ptCount val="7"/>
                <c:pt idx="0">
                  <c:v>0.28888888888888897</c:v>
                </c:pt>
                <c:pt idx="1">
                  <c:v>0.37777777777777788</c:v>
                </c:pt>
                <c:pt idx="2">
                  <c:v>3.333333333333334E-2</c:v>
                </c:pt>
                <c:pt idx="3">
                  <c:v>0.2</c:v>
                </c:pt>
                <c:pt idx="4">
                  <c:v>7.7777777777777779E-2</c:v>
                </c:pt>
                <c:pt idx="5">
                  <c:v>0.28888888888888897</c:v>
                </c:pt>
                <c:pt idx="6">
                  <c:v>0.28888888888888897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52576"/>
        <c:axId val="99354112"/>
      </c:barChart>
      <c:catAx>
        <c:axId val="9935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9354112"/>
        <c:crosses val="autoZero"/>
        <c:auto val="1"/>
        <c:lblAlgn val="ctr"/>
        <c:lblOffset val="100"/>
        <c:noMultiLvlLbl val="0"/>
      </c:catAx>
      <c:valAx>
        <c:axId val="993541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35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037642169728796"/>
          <c:y val="0.12599807123574663"/>
          <c:w val="0.36740135608048996"/>
          <c:h val="0.13836312903240061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1600">
                <a:solidFill>
                  <a:schemeClr val="bg1"/>
                </a:solidFill>
              </a:rPr>
              <a:t>Average Number of Residents Per Program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Sheet1!$D$109</c:f>
              <c:strCache>
                <c:ptCount val="1"/>
                <c:pt idx="0">
                  <c:v>Average Number of Residents in Program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Sheet1!$C$110:$C$114</c:f>
              <c:numCache>
                <c:formatCode>General</c:formatCode>
                <c:ptCount val="5"/>
                <c:pt idx="0">
                  <c:v>2003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Sheet1!$D$110:$D$114</c:f>
              <c:numCache>
                <c:formatCode>General</c:formatCode>
                <c:ptCount val="5"/>
                <c:pt idx="0">
                  <c:v>21</c:v>
                </c:pt>
                <c:pt idx="1">
                  <c:v>24.459999999999997</c:v>
                </c:pt>
                <c:pt idx="2">
                  <c:v>27.310000000000002</c:v>
                </c:pt>
                <c:pt idx="3">
                  <c:v>27.3</c:v>
                </c:pt>
                <c:pt idx="4">
                  <c:v>27.17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39296"/>
        <c:axId val="96473856"/>
      </c:barChart>
      <c:catAx>
        <c:axId val="9643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473856"/>
        <c:crosses val="autoZero"/>
        <c:auto val="1"/>
        <c:lblAlgn val="ctr"/>
        <c:lblOffset val="100"/>
        <c:noMultiLvlLbl val="0"/>
      </c:catAx>
      <c:valAx>
        <c:axId val="9647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43929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00" prst="angle"/>
    </a:sp3d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Preparation for Non-Interpretative Skills (e.g. Physics, Safety)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4917725805621799E-3"/>
                  <c:y val="6.0521221146686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Sheet1!$FE$111:$FI$111</c:f>
              <c:strCache>
                <c:ptCount val="5"/>
                <c:pt idx="0">
                  <c:v>Already Have Regular Lectures</c:v>
                </c:pt>
                <c:pt idx="1">
                  <c:v>Planning to Have Regular Lectures</c:v>
                </c:pt>
                <c:pt idx="2">
                  <c:v>Planning for Lectures During Board Review</c:v>
                </c:pt>
                <c:pt idx="3">
                  <c:v>Dedicated Self-Study Time</c:v>
                </c:pt>
                <c:pt idx="4">
                  <c:v>Other</c:v>
                </c:pt>
              </c:strCache>
            </c:strRef>
          </c:cat>
          <c:val>
            <c:numRef>
              <c:f>Sheet1!$FE$112:$FI$112</c:f>
              <c:numCache>
                <c:formatCode>0%</c:formatCode>
                <c:ptCount val="5"/>
                <c:pt idx="0">
                  <c:v>0.76666666666666672</c:v>
                </c:pt>
                <c:pt idx="1">
                  <c:v>4.4444444444444446E-2</c:v>
                </c:pt>
                <c:pt idx="2">
                  <c:v>0.26666666666666666</c:v>
                </c:pt>
                <c:pt idx="3">
                  <c:v>0.13333333333333333</c:v>
                </c:pt>
                <c:pt idx="4">
                  <c:v>7.7777777777777779E-2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72032"/>
        <c:axId val="99390208"/>
      </c:barChart>
      <c:catAx>
        <c:axId val="99372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390208"/>
        <c:crosses val="autoZero"/>
        <c:auto val="1"/>
        <c:lblAlgn val="ctr"/>
        <c:lblOffset val="100"/>
        <c:noMultiLvlLbl val="0"/>
      </c:catAx>
      <c:valAx>
        <c:axId val="993902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37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Purpose of Selectives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Sheet1!$FJ$110:$FL$110</c:f>
              <c:strCache>
                <c:ptCount val="3"/>
                <c:pt idx="0">
                  <c:v>Provide Additional Concentration of Knowledge Outside of Fellowship</c:v>
                </c:pt>
                <c:pt idx="1">
                  <c:v>Supplemental Knowledge in Planned Fellowship Subspecialty</c:v>
                </c:pt>
                <c:pt idx="2">
                  <c:v>Fill In Gaps of Knowledge Prior to Graduation</c:v>
                </c:pt>
              </c:strCache>
            </c:strRef>
          </c:cat>
          <c:val>
            <c:numRef>
              <c:f>Sheet1!$FJ$111:$FL$111</c:f>
              <c:numCache>
                <c:formatCode>0%</c:formatCode>
                <c:ptCount val="3"/>
                <c:pt idx="0">
                  <c:v>0.8202247191011236</c:v>
                </c:pt>
                <c:pt idx="1">
                  <c:v>0.50561797752809001</c:v>
                </c:pt>
                <c:pt idx="2">
                  <c:v>0.61797752808988771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81056"/>
        <c:axId val="98782592"/>
      </c:barChart>
      <c:catAx>
        <c:axId val="9878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8782592"/>
        <c:crosses val="autoZero"/>
        <c:auto val="1"/>
        <c:lblAlgn val="ctr"/>
        <c:lblOffset val="100"/>
        <c:noMultiLvlLbl val="0"/>
      </c:catAx>
      <c:valAx>
        <c:axId val="987825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8781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How Many </a:t>
            </a:r>
            <a:r>
              <a:rPr lang="en-US" dirty="0" smtClean="0">
                <a:solidFill>
                  <a:schemeClr val="bg1"/>
                </a:solidFill>
              </a:rPr>
              <a:t>Individual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Selectives</a:t>
            </a:r>
            <a:r>
              <a:rPr lang="en-US" baseline="0" dirty="0" smtClean="0">
                <a:solidFill>
                  <a:schemeClr val="bg1"/>
                </a:solidFill>
              </a:rPr>
              <a:t> Are Available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4th Years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Sheet1!$FO$112</c:f>
              <c:strCache>
                <c:ptCount val="1"/>
                <c:pt idx="0">
                  <c:v># of Programs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Sheet1!$FP$113:$FP$119</c:f>
              <c:numCache>
                <c:formatCode>0%</c:formatCode>
                <c:ptCount val="7"/>
                <c:pt idx="0">
                  <c:v>6.7567567567567571E-2</c:v>
                </c:pt>
                <c:pt idx="1">
                  <c:v>0.25675675675675674</c:v>
                </c:pt>
                <c:pt idx="2">
                  <c:v>0.2702702702702704</c:v>
                </c:pt>
                <c:pt idx="3">
                  <c:v>0.13513513513513517</c:v>
                </c:pt>
                <c:pt idx="4">
                  <c:v>2.7027027027027039E-2</c:v>
                </c:pt>
                <c:pt idx="5">
                  <c:v>0.12162162162162166</c:v>
                </c:pt>
                <c:pt idx="6">
                  <c:v>0.12162162162162166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24192"/>
        <c:axId val="98825728"/>
      </c:barChart>
      <c:catAx>
        <c:axId val="9882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825728"/>
        <c:crosses val="autoZero"/>
        <c:auto val="1"/>
        <c:lblAlgn val="ctr"/>
        <c:lblOffset val="100"/>
        <c:noMultiLvlLbl val="0"/>
      </c:catAx>
      <c:valAx>
        <c:axId val="988257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82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Selective Details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Sheet1!$FP$105:$FT$105</c:f>
              <c:strCache>
                <c:ptCount val="5"/>
                <c:pt idx="0">
                  <c:v>Functions as Fellow</c:v>
                </c:pt>
                <c:pt idx="1">
                  <c:v>Some Responsibilities of Fellow</c:v>
                </c:pt>
                <c:pt idx="2">
                  <c:v>Functions as Senior Resident</c:v>
                </c:pt>
                <c:pt idx="3">
                  <c:v>Academic Time</c:v>
                </c:pt>
                <c:pt idx="4">
                  <c:v>Out of Call Pool</c:v>
                </c:pt>
              </c:strCache>
            </c:strRef>
          </c:cat>
          <c:val>
            <c:numRef>
              <c:f>Sheet1!$FP$106:$FT$106</c:f>
              <c:numCache>
                <c:formatCode>0%</c:formatCode>
                <c:ptCount val="5"/>
                <c:pt idx="0">
                  <c:v>0.35294117647058826</c:v>
                </c:pt>
                <c:pt idx="1">
                  <c:v>0.37647058823529422</c:v>
                </c:pt>
                <c:pt idx="2">
                  <c:v>0.54117647058823537</c:v>
                </c:pt>
                <c:pt idx="3">
                  <c:v>8.2352941176470601E-2</c:v>
                </c:pt>
                <c:pt idx="4">
                  <c:v>1.1764705882352943E-2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51456"/>
        <c:axId val="98857344"/>
        <c:axId val="0"/>
      </c:bar3DChart>
      <c:catAx>
        <c:axId val="988514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98857344"/>
        <c:crosses val="autoZero"/>
        <c:auto val="1"/>
        <c:lblAlgn val="ctr"/>
        <c:lblOffset val="100"/>
        <c:noMultiLvlLbl val="0"/>
      </c:catAx>
      <c:valAx>
        <c:axId val="9885734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9885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How Are Fellowship Applicants Interviewed?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75800960512519E-2"/>
          <c:y val="9.4997589439612271E-2"/>
          <c:w val="0.68031909480283426"/>
          <c:h val="0.792992771163155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Sheet1!$FV$110</c:f>
              <c:strCache>
                <c:ptCount val="1"/>
                <c:pt idx="0">
                  <c:v>There is no fellowship program for this subspecialty at my institution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cat>
            <c:strRef>
              <c:f>Sheet1!$FW$109:$GH$109</c:f>
              <c:strCache>
                <c:ptCount val="12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</c:strCache>
            </c:strRef>
          </c:cat>
          <c:val>
            <c:numRef>
              <c:f>Sheet1!$FW$110:$GH$110</c:f>
              <c:numCache>
                <c:formatCode>0%</c:formatCode>
                <c:ptCount val="12"/>
                <c:pt idx="0">
                  <c:v>0.62650602409638567</c:v>
                </c:pt>
                <c:pt idx="1">
                  <c:v>0.43820224719101131</c:v>
                </c:pt>
                <c:pt idx="2">
                  <c:v>0.40909090909090917</c:v>
                </c:pt>
                <c:pt idx="3">
                  <c:v>0.78823529411764692</c:v>
                </c:pt>
                <c:pt idx="4">
                  <c:v>0.68181818181818177</c:v>
                </c:pt>
                <c:pt idx="5">
                  <c:v>0.73170731707317094</c:v>
                </c:pt>
                <c:pt idx="6">
                  <c:v>0.44444444444444442</c:v>
                </c:pt>
                <c:pt idx="7">
                  <c:v>0.39325842696629221</c:v>
                </c:pt>
                <c:pt idx="8">
                  <c:v>0.68674698795180722</c:v>
                </c:pt>
                <c:pt idx="9">
                  <c:v>0.5955056179775281</c:v>
                </c:pt>
                <c:pt idx="10">
                  <c:v>0.69411764705882362</c:v>
                </c:pt>
                <c:pt idx="11">
                  <c:v>0.3956043956043957</c:v>
                </c:pt>
              </c:numCache>
            </c:numRef>
          </c:val>
        </c:ser>
        <c:ser>
          <c:idx val="1"/>
          <c:order val="1"/>
          <c:tx>
            <c:strRef>
              <c:f>Sheet1!$FV$111</c:f>
              <c:strCache>
                <c:ptCount val="1"/>
                <c:pt idx="0">
                  <c:v>This fellowship program has an early acceptance policy in place for internal candidates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cat>
            <c:strRef>
              <c:f>Sheet1!$FW$109:$GH$109</c:f>
              <c:strCache>
                <c:ptCount val="12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</c:strCache>
            </c:strRef>
          </c:cat>
          <c:val>
            <c:numRef>
              <c:f>Sheet1!$FW$111:$GH$111</c:f>
              <c:numCache>
                <c:formatCode>0%</c:formatCode>
                <c:ptCount val="12"/>
                <c:pt idx="0">
                  <c:v>0.31325301204819272</c:v>
                </c:pt>
                <c:pt idx="1">
                  <c:v>0.4606741573033708</c:v>
                </c:pt>
                <c:pt idx="2">
                  <c:v>0.44318181818181818</c:v>
                </c:pt>
                <c:pt idx="3">
                  <c:v>0.17647058823529416</c:v>
                </c:pt>
                <c:pt idx="4">
                  <c:v>0.26136363636363635</c:v>
                </c:pt>
                <c:pt idx="5">
                  <c:v>0.24390243902439029</c:v>
                </c:pt>
                <c:pt idx="6">
                  <c:v>0.43333333333333335</c:v>
                </c:pt>
                <c:pt idx="7">
                  <c:v>0.35955056179775291</c:v>
                </c:pt>
                <c:pt idx="8">
                  <c:v>0.20481927710843376</c:v>
                </c:pt>
                <c:pt idx="9">
                  <c:v>0.31460674157303375</c:v>
                </c:pt>
                <c:pt idx="10">
                  <c:v>0.23529411764705885</c:v>
                </c:pt>
                <c:pt idx="11">
                  <c:v>0.34065934065934067</c:v>
                </c:pt>
              </c:numCache>
            </c:numRef>
          </c:val>
        </c:ser>
        <c:ser>
          <c:idx val="2"/>
          <c:order val="2"/>
          <c:tx>
            <c:strRef>
              <c:f>Sheet1!$FV$112</c:f>
              <c:strCache>
                <c:ptCount val="1"/>
                <c:pt idx="0">
                  <c:v>This fellowship program interviews outside applicants before offering positions to internal candidates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cat>
            <c:strRef>
              <c:f>Sheet1!$FW$109:$GH$109</c:f>
              <c:strCache>
                <c:ptCount val="12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</c:strCache>
            </c:strRef>
          </c:cat>
          <c:val>
            <c:numRef>
              <c:f>Sheet1!$FW$112:$GH$112</c:f>
              <c:numCache>
                <c:formatCode>0%</c:formatCode>
                <c:ptCount val="12"/>
                <c:pt idx="0">
                  <c:v>9.6153846153846215E-2</c:v>
                </c:pt>
                <c:pt idx="1">
                  <c:v>0.10112359550561799</c:v>
                </c:pt>
                <c:pt idx="2">
                  <c:v>0.14772727272727276</c:v>
                </c:pt>
                <c:pt idx="3">
                  <c:v>3.529411764705883E-2</c:v>
                </c:pt>
                <c:pt idx="4">
                  <c:v>5.681818181818183E-2</c:v>
                </c:pt>
                <c:pt idx="5">
                  <c:v>2.4390243902439025E-2</c:v>
                </c:pt>
                <c:pt idx="6">
                  <c:v>0.12222222222222225</c:v>
                </c:pt>
                <c:pt idx="7">
                  <c:v>0.24719101123595505</c:v>
                </c:pt>
                <c:pt idx="8">
                  <c:v>0.10843373493975907</c:v>
                </c:pt>
                <c:pt idx="9">
                  <c:v>8.98876404494382E-2</c:v>
                </c:pt>
                <c:pt idx="10">
                  <c:v>7.058823529411766E-2</c:v>
                </c:pt>
                <c:pt idx="11">
                  <c:v>0.2637362637362638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01376"/>
        <c:axId val="98919552"/>
      </c:barChart>
      <c:catAx>
        <c:axId val="9890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98919552"/>
        <c:crosses val="autoZero"/>
        <c:auto val="1"/>
        <c:lblAlgn val="ctr"/>
        <c:lblOffset val="100"/>
        <c:noMultiLvlLbl val="0"/>
      </c:catAx>
      <c:valAx>
        <c:axId val="98919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890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92546426537009"/>
          <c:y val="9.8391573135975546E-2"/>
          <c:w val="0.24930199594851418"/>
          <c:h val="0.57965035497101647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What Fellowships</a:t>
            </a:r>
            <a:r>
              <a:rPr lang="en-US" baseline="0">
                <a:solidFill>
                  <a:schemeClr val="bg1"/>
                </a:solidFill>
              </a:rPr>
              <a:t> 4th Years are Pursuing</a:t>
            </a:r>
            <a:endParaRPr lang="en-US">
              <a:solidFill>
                <a:schemeClr val="bg1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990107005855047E-2"/>
          <c:y val="3.2964725905698843E-2"/>
          <c:w val="0.92895782858873421"/>
          <c:h val="0.89265387996334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Sheet1!$HJ$110</c:f>
              <c:strCache>
                <c:ptCount val="1"/>
                <c:pt idx="0">
                  <c:v>2009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cat>
            <c:strRef>
              <c:f>Sheet1!$HK$109:$HW$109</c:f>
              <c:strCache>
                <c:ptCount val="13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  <c:pt idx="12">
                  <c:v>Other</c:v>
                </c:pt>
              </c:strCache>
            </c:strRef>
          </c:cat>
          <c:val>
            <c:numRef>
              <c:f>Sheet1!$HK$110:$HW$110</c:f>
              <c:numCache>
                <c:formatCode>General</c:formatCode>
                <c:ptCount val="13"/>
                <c:pt idx="0" formatCode="0%">
                  <c:v>0.12000000000000001</c:v>
                </c:pt>
                <c:pt idx="2" formatCode="0%">
                  <c:v>0.13</c:v>
                </c:pt>
                <c:pt idx="3" formatCode="0%">
                  <c:v>2.0000000000000004E-2</c:v>
                </c:pt>
                <c:pt idx="4" formatCode="0%">
                  <c:v>2.0000000000000004E-2</c:v>
                </c:pt>
                <c:pt idx="5" formatCode="0%">
                  <c:v>6.0000000000000005E-2</c:v>
                </c:pt>
                <c:pt idx="6" formatCode="0%">
                  <c:v>0.19</c:v>
                </c:pt>
                <c:pt idx="7" formatCode="0%">
                  <c:v>0.15000000000000002</c:v>
                </c:pt>
                <c:pt idx="8" formatCode="0%">
                  <c:v>2.0000000000000004E-2</c:v>
                </c:pt>
                <c:pt idx="9" formatCode="0%">
                  <c:v>1.0000000000000002E-2</c:v>
                </c:pt>
                <c:pt idx="10" formatCode="0%">
                  <c:v>2.0000000000000004E-2</c:v>
                </c:pt>
                <c:pt idx="11" formatCode="0%">
                  <c:v>0.15000000000000002</c:v>
                </c:pt>
                <c:pt idx="12" formatCode="0%">
                  <c:v>0.12000000000000001</c:v>
                </c:pt>
              </c:numCache>
            </c:numRef>
          </c:val>
        </c:ser>
        <c:ser>
          <c:idx val="1"/>
          <c:order val="1"/>
          <c:tx>
            <c:strRef>
              <c:f>Sheet1!$HJ$111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cat>
            <c:strRef>
              <c:f>Sheet1!$HK$109:$HW$109</c:f>
              <c:strCache>
                <c:ptCount val="13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  <c:pt idx="12">
                  <c:v>Other</c:v>
                </c:pt>
              </c:strCache>
            </c:strRef>
          </c:cat>
          <c:val>
            <c:numRef>
              <c:f>Sheet1!$HK$111:$HW$111</c:f>
              <c:numCache>
                <c:formatCode>0%</c:formatCode>
                <c:ptCount val="13"/>
                <c:pt idx="0">
                  <c:v>0.05</c:v>
                </c:pt>
                <c:pt idx="1">
                  <c:v>0.12000000000000001</c:v>
                </c:pt>
                <c:pt idx="2">
                  <c:v>0.11</c:v>
                </c:pt>
                <c:pt idx="3">
                  <c:v>1.0000000000000002E-2</c:v>
                </c:pt>
                <c:pt idx="4">
                  <c:v>2.0000000000000004E-2</c:v>
                </c:pt>
                <c:pt idx="5">
                  <c:v>4.0000000000000008E-2</c:v>
                </c:pt>
                <c:pt idx="6">
                  <c:v>0.14000000000000001</c:v>
                </c:pt>
                <c:pt idx="7">
                  <c:v>0.2</c:v>
                </c:pt>
                <c:pt idx="8">
                  <c:v>0</c:v>
                </c:pt>
                <c:pt idx="9">
                  <c:v>2.0000000000000004E-2</c:v>
                </c:pt>
                <c:pt idx="10">
                  <c:v>0.05</c:v>
                </c:pt>
                <c:pt idx="11">
                  <c:v>0.22</c:v>
                </c:pt>
                <c:pt idx="12">
                  <c:v>1.0000000000000002E-2</c:v>
                </c:pt>
              </c:numCache>
            </c:numRef>
          </c:val>
        </c:ser>
        <c:ser>
          <c:idx val="2"/>
          <c:order val="2"/>
          <c:tx>
            <c:strRef>
              <c:f>Sheet1!$HJ$112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Sheet1!$HK$109:$HW$109</c:f>
              <c:strCache>
                <c:ptCount val="13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  <c:pt idx="12">
                  <c:v>Other</c:v>
                </c:pt>
              </c:strCache>
            </c:strRef>
          </c:cat>
          <c:val>
            <c:numRef>
              <c:f>Sheet1!$HK$112:$HW$112</c:f>
              <c:numCache>
                <c:formatCode>0%</c:formatCode>
                <c:ptCount val="13"/>
                <c:pt idx="0">
                  <c:v>4.7863247863247887E-2</c:v>
                </c:pt>
                <c:pt idx="1">
                  <c:v>0.12307692307692311</c:v>
                </c:pt>
                <c:pt idx="2">
                  <c:v>0.13333333333333336</c:v>
                </c:pt>
                <c:pt idx="3">
                  <c:v>6.8376068376068385E-3</c:v>
                </c:pt>
                <c:pt idx="4">
                  <c:v>1.1965811965811968E-2</c:v>
                </c:pt>
                <c:pt idx="5">
                  <c:v>2.735042735042735E-2</c:v>
                </c:pt>
                <c:pt idx="6">
                  <c:v>0.14529914529914534</c:v>
                </c:pt>
                <c:pt idx="7">
                  <c:v>0.17606837606837611</c:v>
                </c:pt>
                <c:pt idx="8">
                  <c:v>1.0256410256410258E-2</c:v>
                </c:pt>
                <c:pt idx="9">
                  <c:v>1.8803418803418806E-2</c:v>
                </c:pt>
                <c:pt idx="10">
                  <c:v>7.5213675213675224E-2</c:v>
                </c:pt>
                <c:pt idx="11">
                  <c:v>0.21538461538461537</c:v>
                </c:pt>
                <c:pt idx="12">
                  <c:v>8.5470085470085496E-3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67552"/>
        <c:axId val="98969088"/>
      </c:barChart>
      <c:catAx>
        <c:axId val="9896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8969088"/>
        <c:crosses val="autoZero"/>
        <c:auto val="1"/>
        <c:lblAlgn val="ctr"/>
        <c:lblOffset val="100"/>
        <c:noMultiLvlLbl val="0"/>
      </c:catAx>
      <c:valAx>
        <c:axId val="989690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896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56332020997377"/>
          <c:y val="0.13145959189780618"/>
          <c:w val="0.23760334645669295"/>
          <c:h val="7.1997447023397623E-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Distribution</a:t>
            </a:r>
            <a:r>
              <a:rPr lang="en-US" baseline="0">
                <a:solidFill>
                  <a:schemeClr val="bg1"/>
                </a:solidFill>
              </a:rPr>
              <a:t> of Internal vs External Fellowships</a:t>
            </a:r>
            <a:endParaRPr lang="en-US">
              <a:solidFill>
                <a:schemeClr val="bg1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922257957191986E-2"/>
          <c:y val="2.4642987596538844E-2"/>
          <c:w val="0.93601820299031124"/>
          <c:h val="0.865237277145788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Sheet1!$HJ$117</c:f>
              <c:strCache>
                <c:ptCount val="1"/>
                <c:pt idx="0">
                  <c:v>Internal Fellowship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Sheet1!$HK$109:$HW$109</c:f>
              <c:strCache>
                <c:ptCount val="13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  <c:pt idx="12">
                  <c:v>Other</c:v>
                </c:pt>
              </c:strCache>
            </c:strRef>
          </c:cat>
          <c:val>
            <c:numRef>
              <c:f>Sheet1!$HK$117:$HW$117</c:f>
              <c:numCache>
                <c:formatCode>0%</c:formatCode>
                <c:ptCount val="13"/>
                <c:pt idx="0">
                  <c:v>1.1965811965811968E-2</c:v>
                </c:pt>
                <c:pt idx="1">
                  <c:v>4.6153846153846163E-2</c:v>
                </c:pt>
                <c:pt idx="2">
                  <c:v>6.4957264957264976E-2</c:v>
                </c:pt>
                <c:pt idx="3">
                  <c:v>3.4188034188034192E-3</c:v>
                </c:pt>
                <c:pt idx="4">
                  <c:v>6.8376068376068385E-3</c:v>
                </c:pt>
                <c:pt idx="5">
                  <c:v>1.0256410256410258E-2</c:v>
                </c:pt>
                <c:pt idx="6">
                  <c:v>7.179487179487179E-2</c:v>
                </c:pt>
                <c:pt idx="7">
                  <c:v>8.7179487179487175E-2</c:v>
                </c:pt>
                <c:pt idx="8">
                  <c:v>5.1282051282051282E-3</c:v>
                </c:pt>
                <c:pt idx="9">
                  <c:v>1.0256410256410258E-2</c:v>
                </c:pt>
                <c:pt idx="10">
                  <c:v>1.3675213675213675E-2</c:v>
                </c:pt>
                <c:pt idx="11">
                  <c:v>8.7179487179487175E-2</c:v>
                </c:pt>
                <c:pt idx="12">
                  <c:v>1.7094017094017098E-3</c:v>
                </c:pt>
              </c:numCache>
            </c:numRef>
          </c:val>
        </c:ser>
        <c:ser>
          <c:idx val="1"/>
          <c:order val="1"/>
          <c:tx>
            <c:strRef>
              <c:f>Sheet1!$HJ$118</c:f>
              <c:strCache>
                <c:ptCount val="1"/>
                <c:pt idx="0">
                  <c:v>External Fellowship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Sheet1!$HK$109:$HW$109</c:f>
              <c:strCache>
                <c:ptCount val="13"/>
                <c:pt idx="0">
                  <c:v>Abdomen</c:v>
                </c:pt>
                <c:pt idx="1">
                  <c:v>Body</c:v>
                </c:pt>
                <c:pt idx="2">
                  <c:v>Breast</c:v>
                </c:pt>
                <c:pt idx="3">
                  <c:v>Cardiac</c:v>
                </c:pt>
                <c:pt idx="4">
                  <c:v>Chest</c:v>
                </c:pt>
                <c:pt idx="5">
                  <c:v>MRI</c:v>
                </c:pt>
                <c:pt idx="6">
                  <c:v>MSK</c:v>
                </c:pt>
                <c:pt idx="7">
                  <c:v>Neuro</c:v>
                </c:pt>
                <c:pt idx="8">
                  <c:v>Neuro IR</c:v>
                </c:pt>
                <c:pt idx="9">
                  <c:v>Nucs</c:v>
                </c:pt>
                <c:pt idx="10">
                  <c:v>Peds</c:v>
                </c:pt>
                <c:pt idx="11">
                  <c:v>VIR</c:v>
                </c:pt>
                <c:pt idx="12">
                  <c:v>Other</c:v>
                </c:pt>
              </c:strCache>
            </c:strRef>
          </c:cat>
          <c:val>
            <c:numRef>
              <c:f>Sheet1!$HK$118:$HW$118</c:f>
              <c:numCache>
                <c:formatCode>0%</c:formatCode>
                <c:ptCount val="13"/>
                <c:pt idx="0">
                  <c:v>3.5897435897435895E-2</c:v>
                </c:pt>
                <c:pt idx="1">
                  <c:v>7.6923076923076927E-2</c:v>
                </c:pt>
                <c:pt idx="2">
                  <c:v>6.8376068376068383E-2</c:v>
                </c:pt>
                <c:pt idx="3">
                  <c:v>3.4188034188034192E-3</c:v>
                </c:pt>
                <c:pt idx="4">
                  <c:v>5.1282051282051282E-3</c:v>
                </c:pt>
                <c:pt idx="5">
                  <c:v>1.7094017094017099E-2</c:v>
                </c:pt>
                <c:pt idx="6">
                  <c:v>7.3504273504273507E-2</c:v>
                </c:pt>
                <c:pt idx="7">
                  <c:v>8.8888888888888906E-2</c:v>
                </c:pt>
                <c:pt idx="8">
                  <c:v>5.1282051282051282E-3</c:v>
                </c:pt>
                <c:pt idx="9">
                  <c:v>8.5470085470085496E-3</c:v>
                </c:pt>
                <c:pt idx="10">
                  <c:v>6.1538461538461549E-2</c:v>
                </c:pt>
                <c:pt idx="11">
                  <c:v>0.12820512820512819</c:v>
                </c:pt>
                <c:pt idx="12">
                  <c:v>6.8376068376068385E-3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021568"/>
        <c:axId val="99023104"/>
      </c:barChart>
      <c:catAx>
        <c:axId val="9902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9023104"/>
        <c:crosses val="autoZero"/>
        <c:auto val="1"/>
        <c:lblAlgn val="ctr"/>
        <c:lblOffset val="100"/>
        <c:noMultiLvlLbl val="0"/>
      </c:catAx>
      <c:valAx>
        <c:axId val="990231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902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67157490396918"/>
          <c:y val="0.1091689838319827"/>
          <c:w val="0.43039372599231751"/>
          <c:h val="8.0273131310306708E-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Sentiment About Current Job Market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1849518810148703E-2"/>
          <c:y val="2.5725836894304254E-2"/>
          <c:w val="0.8893696412948382"/>
          <c:h val="0.9162265512778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Sheet1!$D$138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Sheet1!$E$137:$H$137</c:f>
              <c:strCache>
                <c:ptCount val="4"/>
                <c:pt idx="0">
                  <c:v>Very Worried</c:v>
                </c:pt>
                <c:pt idx="1">
                  <c:v>Worried</c:v>
                </c:pt>
                <c:pt idx="2">
                  <c:v>A Little Worried</c:v>
                </c:pt>
                <c:pt idx="3">
                  <c:v>Not Worried</c:v>
                </c:pt>
              </c:strCache>
            </c:strRef>
          </c:cat>
          <c:val>
            <c:numRef>
              <c:f>Sheet1!$E$138:$H$138</c:f>
              <c:numCache>
                <c:formatCode>0%</c:formatCode>
                <c:ptCount val="4"/>
                <c:pt idx="0">
                  <c:v>0.18000000000000002</c:v>
                </c:pt>
                <c:pt idx="1">
                  <c:v>0.29000000000000004</c:v>
                </c:pt>
                <c:pt idx="2">
                  <c:v>0.36000000000000004</c:v>
                </c:pt>
                <c:pt idx="3">
                  <c:v>9.0000000000000011E-2</c:v>
                </c:pt>
              </c:numCache>
            </c:numRef>
          </c:val>
        </c:ser>
        <c:ser>
          <c:idx val="2"/>
          <c:order val="1"/>
          <c:tx>
            <c:strRef>
              <c:f>Sheet1!$D$140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Sheet1!$E$137:$H$137</c:f>
              <c:strCache>
                <c:ptCount val="4"/>
                <c:pt idx="0">
                  <c:v>Very Worried</c:v>
                </c:pt>
                <c:pt idx="1">
                  <c:v>Worried</c:v>
                </c:pt>
                <c:pt idx="2">
                  <c:v>A Little Worried</c:v>
                </c:pt>
                <c:pt idx="3">
                  <c:v>Not Worried</c:v>
                </c:pt>
              </c:strCache>
            </c:strRef>
          </c:cat>
          <c:val>
            <c:numRef>
              <c:f>Sheet1!$E$140:$H$140</c:f>
              <c:numCache>
                <c:formatCode>0%</c:formatCode>
                <c:ptCount val="4"/>
                <c:pt idx="0">
                  <c:v>0.33000000000000007</c:v>
                </c:pt>
                <c:pt idx="1">
                  <c:v>0.4</c:v>
                </c:pt>
                <c:pt idx="2">
                  <c:v>0.26</c:v>
                </c:pt>
                <c:pt idx="3">
                  <c:v>1.0000000000000002E-2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52640"/>
        <c:axId val="99566720"/>
      </c:barChart>
      <c:catAx>
        <c:axId val="9955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9566720"/>
        <c:crosses val="autoZero"/>
        <c:auto val="1"/>
        <c:lblAlgn val="ctr"/>
        <c:lblOffset val="100"/>
        <c:noMultiLvlLbl val="0"/>
      </c:catAx>
      <c:valAx>
        <c:axId val="995667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55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1080489938759"/>
          <c:y val="0.12606721938116924"/>
          <c:w val="0.1382252843394576"/>
          <c:h val="0.1593178480587942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Have</a:t>
            </a:r>
            <a:r>
              <a:rPr lang="en-US" baseline="0">
                <a:solidFill>
                  <a:schemeClr val="bg1"/>
                </a:solidFill>
              </a:rPr>
              <a:t> You Started Looking for a Job?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2"/>
              <c:layout>
                <c:manualLayout>
                  <c:x val="0.3942385170603675"/>
                  <c:y val="4.51286818314377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Sheet1!$J$139:$L$139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Already Have One</c:v>
                </c:pt>
              </c:strCache>
            </c:strRef>
          </c:cat>
          <c:val>
            <c:numRef>
              <c:f>Sheet1!$J$140:$L$140</c:f>
              <c:numCache>
                <c:formatCode>0%</c:formatCode>
                <c:ptCount val="3"/>
                <c:pt idx="0">
                  <c:v>0.74782608695652175</c:v>
                </c:pt>
                <c:pt idx="1">
                  <c:v>0.24347826086956526</c:v>
                </c:pt>
                <c:pt idx="2">
                  <c:v>8.6956521739130471E-3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>
                <a:solidFill>
                  <a:schemeClr val="bg1"/>
                </a:solidFill>
              </a:rPr>
              <a:t>Gender</a:t>
            </a:r>
            <a:r>
              <a:rPr lang="en-US" sz="1400" baseline="0">
                <a:solidFill>
                  <a:schemeClr val="bg1"/>
                </a:solidFill>
              </a:rPr>
              <a:t> Distribution of Residents Per Program</a:t>
            </a:r>
            <a:endParaRPr lang="en-US" sz="140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Female</c:v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cat>
            <c:numRef>
              <c:f>Sheet1!$G$110:$G$112</c:f>
              <c:numCache>
                <c:formatCode>General</c:formatCode>
                <c:ptCount val="3"/>
                <c:pt idx="0">
                  <c:v>2003</c:v>
                </c:pt>
                <c:pt idx="1">
                  <c:v>2009</c:v>
                </c:pt>
                <c:pt idx="2">
                  <c:v>2013</c:v>
                </c:pt>
              </c:numCache>
            </c:numRef>
          </c:cat>
          <c:val>
            <c:numRef>
              <c:f>Sheet1!$H$110:$H$112</c:f>
              <c:numCache>
                <c:formatCode>General</c:formatCode>
                <c:ptCount val="3"/>
                <c:pt idx="0">
                  <c:v>5.25</c:v>
                </c:pt>
                <c:pt idx="1">
                  <c:v>6.84</c:v>
                </c:pt>
                <c:pt idx="2">
                  <c:v>7.72</c:v>
                </c:pt>
              </c:numCache>
            </c:numRef>
          </c:val>
        </c:ser>
        <c:ser>
          <c:idx val="1"/>
          <c:order val="1"/>
          <c:tx>
            <c:v>Male</c:v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Sheet1!$G$110:$G$112</c:f>
              <c:numCache>
                <c:formatCode>General</c:formatCode>
                <c:ptCount val="3"/>
                <c:pt idx="0">
                  <c:v>2003</c:v>
                </c:pt>
                <c:pt idx="1">
                  <c:v>2009</c:v>
                </c:pt>
                <c:pt idx="2">
                  <c:v>2013</c:v>
                </c:pt>
              </c:numCache>
            </c:numRef>
          </c:cat>
          <c:val>
            <c:numRef>
              <c:f>Sheet1!$I$110:$I$112</c:f>
              <c:numCache>
                <c:formatCode>General</c:formatCode>
                <c:ptCount val="3"/>
                <c:pt idx="0">
                  <c:v>15.75</c:v>
                </c:pt>
                <c:pt idx="1">
                  <c:v>17.62</c:v>
                </c:pt>
                <c:pt idx="2">
                  <c:v>19.450000000000003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490624"/>
        <c:axId val="96492160"/>
      </c:barChart>
      <c:catAx>
        <c:axId val="964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492160"/>
        <c:crosses val="autoZero"/>
        <c:auto val="1"/>
        <c:lblAlgn val="ctr"/>
        <c:lblOffset val="100"/>
        <c:noMultiLvlLbl val="0"/>
      </c:catAx>
      <c:valAx>
        <c:axId val="9649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490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2000" dirty="0">
                <a:solidFill>
                  <a:schemeClr val="bg1"/>
                </a:solidFill>
              </a:rPr>
              <a:t>Short-Term Plans Following Graduation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8369072615923013"/>
                  <c:y val="1.26737203708888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9542650918635174E-2"/>
                  <c:y val="-2.48527053327476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28181430446194233"/>
                  <c:y val="4.3929387608667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Sheet1!$J$142:$M$142</c:f>
              <c:strCache>
                <c:ptCount val="4"/>
                <c:pt idx="0">
                  <c:v>Fellowship</c:v>
                </c:pt>
                <c:pt idx="1">
                  <c:v>Private Practice</c:v>
                </c:pt>
                <c:pt idx="2">
                  <c:v>Academic</c:v>
                </c:pt>
                <c:pt idx="3">
                  <c:v>Military</c:v>
                </c:pt>
              </c:strCache>
            </c:strRef>
          </c:cat>
          <c:val>
            <c:numRef>
              <c:f>Sheet1!$J$143:$M$143</c:f>
              <c:numCache>
                <c:formatCode>0%</c:formatCode>
                <c:ptCount val="4"/>
                <c:pt idx="0">
                  <c:v>0.95000000000000007</c:v>
                </c:pt>
                <c:pt idx="1">
                  <c:v>2.0000000000000004E-2</c:v>
                </c:pt>
                <c:pt idx="2">
                  <c:v>2.0000000000000004E-2</c:v>
                </c:pt>
                <c:pt idx="3">
                  <c:v>1.0000000000000002E-2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2000" dirty="0">
                <a:solidFill>
                  <a:schemeClr val="bg1"/>
                </a:solidFill>
              </a:rPr>
              <a:t>Long Term Plans After Graduation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Sheet1!$J$168:$M$168</c:f>
              <c:strCache>
                <c:ptCount val="4"/>
                <c:pt idx="0">
                  <c:v>Private Practice</c:v>
                </c:pt>
                <c:pt idx="1">
                  <c:v>Academic</c:v>
                </c:pt>
                <c:pt idx="2">
                  <c:v>Military</c:v>
                </c:pt>
                <c:pt idx="3">
                  <c:v>Undecided</c:v>
                </c:pt>
              </c:strCache>
            </c:strRef>
          </c:cat>
          <c:val>
            <c:numRef>
              <c:f>Sheet1!$J$169:$M$169</c:f>
              <c:numCache>
                <c:formatCode>0%</c:formatCode>
                <c:ptCount val="4"/>
                <c:pt idx="0">
                  <c:v>0.30000000000000004</c:v>
                </c:pt>
                <c:pt idx="1">
                  <c:v>0.35000000000000003</c:v>
                </c:pt>
                <c:pt idx="2">
                  <c:v>1.0000000000000002E-2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Sheet1!$P$138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Sheet1!$Q$137:$V$137</c:f>
              <c:strCache>
                <c:ptCount val="6"/>
                <c:pt idx="0">
                  <c:v>Little/No Influence on Career Planning</c:v>
                </c:pt>
                <c:pt idx="1">
                  <c:v>Academic Made More Appealing</c:v>
                </c:pt>
                <c:pt idx="2">
                  <c:v>Private Practice Made More Appealing</c:v>
                </c:pt>
                <c:pt idx="3">
                  <c:v>Increases Interest in Fellowship Training</c:v>
                </c:pt>
                <c:pt idx="4">
                  <c:v>Decreases Interest in Fellowship Training</c:v>
                </c:pt>
                <c:pt idx="5">
                  <c:v>Change Fellowship Choice</c:v>
                </c:pt>
              </c:strCache>
            </c:strRef>
          </c:cat>
          <c:val>
            <c:numRef>
              <c:f>Sheet1!$Q$138:$V$138</c:f>
              <c:numCache>
                <c:formatCode>0%</c:formatCode>
                <c:ptCount val="6"/>
                <c:pt idx="0">
                  <c:v>0.45</c:v>
                </c:pt>
                <c:pt idx="1">
                  <c:v>0.25</c:v>
                </c:pt>
                <c:pt idx="2">
                  <c:v>0.1</c:v>
                </c:pt>
                <c:pt idx="3">
                  <c:v>0.42000000000000004</c:v>
                </c:pt>
                <c:pt idx="4">
                  <c:v>3.0000000000000002E-2</c:v>
                </c:pt>
                <c:pt idx="5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Sheet1!$P$139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Sheet1!$Q$137:$V$137</c:f>
              <c:strCache>
                <c:ptCount val="6"/>
                <c:pt idx="0">
                  <c:v>Little/No Influence on Career Planning</c:v>
                </c:pt>
                <c:pt idx="1">
                  <c:v>Academic Made More Appealing</c:v>
                </c:pt>
                <c:pt idx="2">
                  <c:v>Private Practice Made More Appealing</c:v>
                </c:pt>
                <c:pt idx="3">
                  <c:v>Increases Interest in Fellowship Training</c:v>
                </c:pt>
                <c:pt idx="4">
                  <c:v>Decreases Interest in Fellowship Training</c:v>
                </c:pt>
                <c:pt idx="5">
                  <c:v>Change Fellowship Choice</c:v>
                </c:pt>
              </c:strCache>
            </c:strRef>
          </c:cat>
          <c:val>
            <c:numRef>
              <c:f>Sheet1!$Q$139:$V$139</c:f>
              <c:numCache>
                <c:formatCode>0%</c:formatCode>
                <c:ptCount val="6"/>
                <c:pt idx="0">
                  <c:v>0.48000000000000004</c:v>
                </c:pt>
                <c:pt idx="1">
                  <c:v>0.22</c:v>
                </c:pt>
                <c:pt idx="2">
                  <c:v>0.13</c:v>
                </c:pt>
                <c:pt idx="3">
                  <c:v>0.37000000000000005</c:v>
                </c:pt>
                <c:pt idx="4">
                  <c:v>3.0000000000000002E-2</c:v>
                </c:pt>
                <c:pt idx="5">
                  <c:v>0.12000000000000001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52704"/>
        <c:axId val="96954240"/>
      </c:barChart>
      <c:catAx>
        <c:axId val="9695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1"/>
                </a:solidFill>
              </a:defRPr>
            </a:pPr>
            <a:endParaRPr lang="en-US"/>
          </a:p>
        </c:txPr>
        <c:crossAx val="96954240"/>
        <c:crosses val="autoZero"/>
        <c:auto val="1"/>
        <c:lblAlgn val="ctr"/>
        <c:lblOffset val="100"/>
        <c:noMultiLvlLbl val="0"/>
      </c:catAx>
      <c:valAx>
        <c:axId val="96954240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9695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04308836395464"/>
          <c:y val="0.10168127902327041"/>
          <c:w val="0.16462357830271213"/>
          <c:h val="0.2133256768749634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05339794494926E-2"/>
          <c:y val="3.2946393939818776E-2"/>
          <c:w val="0.87624921933001376"/>
          <c:h val="0.82027740002897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Sheet1!$P$161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Sheet1!$Q$160:$U$160</c:f>
              <c:strCache>
                <c:ptCount val="5"/>
                <c:pt idx="0">
                  <c:v>Less Vacation Time</c:v>
                </c:pt>
                <c:pt idx="1">
                  <c:v>Lower Salary</c:v>
                </c:pt>
                <c:pt idx="2">
                  <c:v>More Call Shifts</c:v>
                </c:pt>
                <c:pt idx="3">
                  <c:v>More Weekend Shifts</c:v>
                </c:pt>
                <c:pt idx="4">
                  <c:v>Less Ideal Location</c:v>
                </c:pt>
              </c:strCache>
            </c:strRef>
          </c:cat>
          <c:val>
            <c:numRef>
              <c:f>Sheet1!$Q$161:$U$161</c:f>
              <c:numCache>
                <c:formatCode>0%</c:formatCode>
                <c:ptCount val="5"/>
                <c:pt idx="0">
                  <c:v>0.5</c:v>
                </c:pt>
                <c:pt idx="1">
                  <c:v>0.60000000000000009</c:v>
                </c:pt>
                <c:pt idx="2">
                  <c:v>0.44</c:v>
                </c:pt>
                <c:pt idx="3">
                  <c:v>0.36000000000000004</c:v>
                </c:pt>
                <c:pt idx="4">
                  <c:v>0.48000000000000004</c:v>
                </c:pt>
              </c:numCache>
            </c:numRef>
          </c:val>
        </c:ser>
        <c:ser>
          <c:idx val="1"/>
          <c:order val="1"/>
          <c:tx>
            <c:strRef>
              <c:f>Sheet1!$P$162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Sheet1!$Q$160:$U$160</c:f>
              <c:strCache>
                <c:ptCount val="5"/>
                <c:pt idx="0">
                  <c:v>Less Vacation Time</c:v>
                </c:pt>
                <c:pt idx="1">
                  <c:v>Lower Salary</c:v>
                </c:pt>
                <c:pt idx="2">
                  <c:v>More Call Shifts</c:v>
                </c:pt>
                <c:pt idx="3">
                  <c:v>More Weekend Shifts</c:v>
                </c:pt>
                <c:pt idx="4">
                  <c:v>Less Ideal Location</c:v>
                </c:pt>
              </c:strCache>
            </c:strRef>
          </c:cat>
          <c:val>
            <c:numRef>
              <c:f>Sheet1!$Q$162:$U$162</c:f>
              <c:numCache>
                <c:formatCode>0%</c:formatCode>
                <c:ptCount val="5"/>
                <c:pt idx="0">
                  <c:v>0.53</c:v>
                </c:pt>
                <c:pt idx="1">
                  <c:v>0.71000000000000008</c:v>
                </c:pt>
                <c:pt idx="2">
                  <c:v>0.51</c:v>
                </c:pt>
                <c:pt idx="3">
                  <c:v>0.44</c:v>
                </c:pt>
                <c:pt idx="4">
                  <c:v>0.60000000000000009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61504"/>
        <c:axId val="97079680"/>
      </c:barChart>
      <c:catAx>
        <c:axId val="9706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97079680"/>
        <c:crosses val="autoZero"/>
        <c:auto val="1"/>
        <c:lblAlgn val="ctr"/>
        <c:lblOffset val="100"/>
        <c:noMultiLvlLbl val="0"/>
      </c:catAx>
      <c:valAx>
        <c:axId val="970796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706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26531058617671"/>
          <c:y val="6.4430956547098295E-2"/>
          <c:w val="0.14543106775378523"/>
          <c:h val="0.1674343832020998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738242174999843E-2"/>
          <c:w val="0.99033012870963422"/>
          <c:h val="0.98258806464245207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Sheet1!$Z$137:$AB$137</c:f>
              <c:strCache>
                <c:ptCount val="3"/>
                <c:pt idx="0">
                  <c:v>None</c:v>
                </c:pt>
                <c:pt idx="1">
                  <c:v>Adequate</c:v>
                </c:pt>
                <c:pt idx="2">
                  <c:v>Inadequate</c:v>
                </c:pt>
              </c:strCache>
            </c:strRef>
          </c:cat>
          <c:val>
            <c:numRef>
              <c:f>Sheet1!$Z$138:$AB$138</c:f>
              <c:numCache>
                <c:formatCode>0%</c:formatCode>
                <c:ptCount val="3"/>
                <c:pt idx="0">
                  <c:v>0.31000000000000005</c:v>
                </c:pt>
                <c:pt idx="1">
                  <c:v>0.32000000000000006</c:v>
                </c:pt>
                <c:pt idx="2">
                  <c:v>0.37000000000000005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017341493477343"/>
                  <c:y val="-7.49434966462526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Sheet1!$AH$137:$AJ$137</c:f>
              <c:strCache>
                <c:ptCount val="3"/>
                <c:pt idx="0">
                  <c:v>Adequate</c:v>
                </c:pt>
                <c:pt idx="1">
                  <c:v>Inadequate</c:v>
                </c:pt>
                <c:pt idx="2">
                  <c:v>Not at All</c:v>
                </c:pt>
              </c:strCache>
            </c:strRef>
          </c:cat>
          <c:val>
            <c:numRef>
              <c:f>Sheet1!$AH$138:$AJ$138</c:f>
              <c:numCache>
                <c:formatCode>0%</c:formatCode>
                <c:ptCount val="3"/>
                <c:pt idx="0">
                  <c:v>0.64000000000000012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PQI</a:t>
            </a:r>
            <a:r>
              <a:rPr lang="en-US" baseline="0" dirty="0">
                <a:solidFill>
                  <a:schemeClr val="bg1"/>
                </a:solidFill>
              </a:rPr>
              <a:t> Projects Participated </a:t>
            </a:r>
            <a:r>
              <a:rPr lang="en-US" baseline="0" dirty="0" smtClean="0">
                <a:solidFill>
                  <a:schemeClr val="bg1"/>
                </a:solidFill>
              </a:rPr>
              <a:t>In*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Sheet1!$AM$137:$AQ$137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4+</c:v>
                </c:pt>
              </c:strCache>
            </c:strRef>
          </c:cat>
          <c:val>
            <c:numRef>
              <c:f>Sheet1!$AM$139:$AQ$139</c:f>
              <c:numCache>
                <c:formatCode>0%</c:formatCode>
                <c:ptCount val="5"/>
                <c:pt idx="0">
                  <c:v>0.17</c:v>
                </c:pt>
                <c:pt idx="1">
                  <c:v>0.56999999999999995</c:v>
                </c:pt>
                <c:pt idx="2">
                  <c:v>0.17</c:v>
                </c:pt>
                <c:pt idx="3">
                  <c:v>3.0000000000000002E-2</c:v>
                </c:pt>
                <c:pt idx="4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84000"/>
        <c:axId val="100298752"/>
      </c:barChart>
      <c:catAx>
        <c:axId val="9718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0298752"/>
        <c:crosses val="autoZero"/>
        <c:auto val="1"/>
        <c:lblAlgn val="ctr"/>
        <c:lblOffset val="100"/>
        <c:noMultiLvlLbl val="0"/>
      </c:catAx>
      <c:valAx>
        <c:axId val="1002987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718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Program Support for Resident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smtClean="0">
                <a:solidFill>
                  <a:schemeClr val="bg1"/>
                </a:solidFill>
              </a:rPr>
              <a:t>PQI*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Sheet1!$AU$137:$AY$137</c:f>
              <c:strCache>
                <c:ptCount val="5"/>
                <c:pt idx="0">
                  <c:v>Nothing</c:v>
                </c:pt>
                <c:pt idx="1">
                  <c:v>Time Off Clinical Service</c:v>
                </c:pt>
                <c:pt idx="2">
                  <c:v>Financial Support</c:v>
                </c:pt>
                <c:pt idx="3">
                  <c:v>Faculty Mentor</c:v>
                </c:pt>
                <c:pt idx="4">
                  <c:v>Other Resources</c:v>
                </c:pt>
              </c:strCache>
            </c:strRef>
          </c:cat>
          <c:val>
            <c:numRef>
              <c:f>Sheet1!$AU$138:$AY$138</c:f>
              <c:numCache>
                <c:formatCode>0%</c:formatCode>
                <c:ptCount val="5"/>
                <c:pt idx="0">
                  <c:v>0.30000000000000004</c:v>
                </c:pt>
                <c:pt idx="1">
                  <c:v>0.13</c:v>
                </c:pt>
                <c:pt idx="2">
                  <c:v>4.0000000000000008E-2</c:v>
                </c:pt>
                <c:pt idx="3">
                  <c:v>0.60000000000000009</c:v>
                </c:pt>
                <c:pt idx="4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27424"/>
        <c:axId val="100328960"/>
      </c:barChart>
      <c:catAx>
        <c:axId val="10032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0328960"/>
        <c:crosses val="autoZero"/>
        <c:auto val="1"/>
        <c:lblAlgn val="ctr"/>
        <c:lblOffset val="100"/>
        <c:noMultiLvlLbl val="0"/>
      </c:catAx>
      <c:valAx>
        <c:axId val="1003289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10032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Resident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smtClean="0">
                <a:solidFill>
                  <a:schemeClr val="bg1"/>
                </a:solidFill>
              </a:rPr>
              <a:t>Performance Feedback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Sheet1!$BC$137:$BF$137</c:f>
              <c:strCache>
                <c:ptCount val="4"/>
                <c:pt idx="0">
                  <c:v>Signing Time</c:v>
                </c:pt>
                <c:pt idx="1">
                  <c:v>Volume</c:v>
                </c:pt>
                <c:pt idx="2">
                  <c:v>Overread Rate</c:v>
                </c:pt>
                <c:pt idx="3">
                  <c:v>Dictation Corrections</c:v>
                </c:pt>
              </c:strCache>
            </c:strRef>
          </c:cat>
          <c:val>
            <c:numRef>
              <c:f>Sheet1!$BC$138:$BF$138</c:f>
              <c:numCache>
                <c:formatCode>0%</c:formatCode>
                <c:ptCount val="4"/>
                <c:pt idx="0">
                  <c:v>0.15000000000000002</c:v>
                </c:pt>
                <c:pt idx="1">
                  <c:v>0.69000000000000006</c:v>
                </c:pt>
                <c:pt idx="2">
                  <c:v>0.29000000000000004</c:v>
                </c:pt>
                <c:pt idx="3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368384"/>
        <c:axId val="100369920"/>
        <c:axId val="0"/>
      </c:bar3DChart>
      <c:catAx>
        <c:axId val="10036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00369920"/>
        <c:crosses val="autoZero"/>
        <c:auto val="1"/>
        <c:lblAlgn val="ctr"/>
        <c:lblOffset val="100"/>
        <c:noMultiLvlLbl val="0"/>
      </c:catAx>
      <c:valAx>
        <c:axId val="1003699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036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1600">
                <a:solidFill>
                  <a:schemeClr val="bg1"/>
                </a:solidFill>
              </a:rPr>
              <a:t>%</a:t>
            </a:r>
            <a:r>
              <a:rPr lang="en-US" sz="1600" baseline="0">
                <a:solidFill>
                  <a:schemeClr val="bg1"/>
                </a:solidFill>
              </a:rPr>
              <a:t> Programs Covering Varying # of Hospitals</a:t>
            </a:r>
            <a:endParaRPr lang="en-US" sz="160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Sheet1!$D$145:$D$148</c:f>
              <c:numCache>
                <c:formatCode>General</c:formatCode>
                <c:ptCount val="4"/>
                <c:pt idx="0">
                  <c:v>2005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</c:numCache>
            </c:numRef>
          </c:cat>
          <c:val>
            <c:numRef>
              <c:f>Sheet1!$E$145:$E$148</c:f>
              <c:numCache>
                <c:formatCode>General</c:formatCode>
                <c:ptCount val="4"/>
                <c:pt idx="0">
                  <c:v>40</c:v>
                </c:pt>
                <c:pt idx="1">
                  <c:v>37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v>2</c:v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Sheet1!$D$145:$D$148</c:f>
              <c:numCache>
                <c:formatCode>General</c:formatCode>
                <c:ptCount val="4"/>
                <c:pt idx="0">
                  <c:v>2005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</c:numCache>
            </c:numRef>
          </c:cat>
          <c:val>
            <c:numRef>
              <c:f>Sheet1!$F$145:$F$148</c:f>
              <c:numCache>
                <c:formatCode>General</c:formatCode>
                <c:ptCount val="4"/>
                <c:pt idx="0">
                  <c:v>24</c:v>
                </c:pt>
                <c:pt idx="1">
                  <c:v>28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v>3</c:v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Sheet1!$D$145:$D$148</c:f>
              <c:numCache>
                <c:formatCode>General</c:formatCode>
                <c:ptCount val="4"/>
                <c:pt idx="0">
                  <c:v>2005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</c:numCache>
            </c:numRef>
          </c:cat>
          <c:val>
            <c:numRef>
              <c:f>Sheet1!$G$145:$G$148</c:f>
              <c:numCache>
                <c:formatCode>General</c:formatCode>
                <c:ptCount val="4"/>
                <c:pt idx="0">
                  <c:v>18</c:v>
                </c:pt>
                <c:pt idx="1">
                  <c:v>18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v>4</c:v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Sheet1!$D$145:$D$148</c:f>
              <c:numCache>
                <c:formatCode>General</c:formatCode>
                <c:ptCount val="4"/>
                <c:pt idx="0">
                  <c:v>2005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</c:numCache>
            </c:numRef>
          </c:cat>
          <c:val>
            <c:numRef>
              <c:f>Sheet1!$H$145:$H$148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ser>
          <c:idx val="4"/>
          <c:order val="4"/>
          <c:tx>
            <c:v>5+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Sheet1!$D$145:$D$148</c:f>
              <c:numCache>
                <c:formatCode>General</c:formatCode>
                <c:ptCount val="4"/>
                <c:pt idx="0">
                  <c:v>2005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</c:numCache>
            </c:numRef>
          </c:cat>
          <c:val>
            <c:numRef>
              <c:f>Sheet1!$I$145:$I$148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58464"/>
        <c:axId val="96560256"/>
      </c:barChart>
      <c:catAx>
        <c:axId val="965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560256"/>
        <c:crosses val="autoZero"/>
        <c:auto val="1"/>
        <c:lblAlgn val="ctr"/>
        <c:lblOffset val="100"/>
        <c:noMultiLvlLbl val="0"/>
      </c:catAx>
      <c:valAx>
        <c:axId val="9656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5584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Safety Training (Radiation, MRI, Contrast,</a:t>
            </a:r>
            <a:r>
              <a:rPr lang="en-US" baseline="0" dirty="0">
                <a:solidFill>
                  <a:schemeClr val="bg1"/>
                </a:solidFill>
              </a:rPr>
              <a:t> Sedation)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Sheet1!$BQ$137:$BU$137</c:f>
              <c:strCache>
                <c:ptCount val="5"/>
                <c:pt idx="0">
                  <c:v>Regular Lectures</c:v>
                </c:pt>
                <c:pt idx="1">
                  <c:v>Computer-Based Modules</c:v>
                </c:pt>
                <c:pt idx="2">
                  <c:v>Teaching at Workstation</c:v>
                </c:pt>
                <c:pt idx="3">
                  <c:v>Self-Study</c:v>
                </c:pt>
                <c:pt idx="4">
                  <c:v>Other</c:v>
                </c:pt>
              </c:strCache>
            </c:strRef>
          </c:cat>
          <c:val>
            <c:numRef>
              <c:f>Sheet1!$BQ$138:$BU$138</c:f>
              <c:numCache>
                <c:formatCode>0%</c:formatCode>
                <c:ptCount val="5"/>
                <c:pt idx="0">
                  <c:v>0.78</c:v>
                </c:pt>
                <c:pt idx="1">
                  <c:v>0.30000000000000004</c:v>
                </c:pt>
                <c:pt idx="2">
                  <c:v>0.44</c:v>
                </c:pt>
                <c:pt idx="3">
                  <c:v>0.67000000000000015</c:v>
                </c:pt>
                <c:pt idx="4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222912"/>
        <c:axId val="107224448"/>
        <c:axId val="0"/>
      </c:bar3DChart>
      <c:catAx>
        <c:axId val="10722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07224448"/>
        <c:crosses val="autoZero"/>
        <c:auto val="1"/>
        <c:lblAlgn val="ctr"/>
        <c:lblOffset val="100"/>
        <c:noMultiLvlLbl val="0"/>
      </c:catAx>
      <c:valAx>
        <c:axId val="1072244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22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Procedure Logging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849518810148703E-2"/>
          <c:y val="0.19480351414406533"/>
          <c:w val="0.89703937007874024"/>
          <c:h val="0.618256051326917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Sheet1!$BJ$137:$BM$137</c:f>
              <c:strCache>
                <c:ptCount val="4"/>
                <c:pt idx="0">
                  <c:v>Procedure Logging Software</c:v>
                </c:pt>
                <c:pt idx="1">
                  <c:v>Program-Specific Database</c:v>
                </c:pt>
                <c:pt idx="2">
                  <c:v>Residents Keep Own</c:v>
                </c:pt>
                <c:pt idx="3">
                  <c:v>Other</c:v>
                </c:pt>
              </c:strCache>
            </c:strRef>
          </c:cat>
          <c:val>
            <c:numRef>
              <c:f>Sheet1!$BJ$138:$BM$138</c:f>
              <c:numCache>
                <c:formatCode>0%</c:formatCode>
                <c:ptCount val="4"/>
                <c:pt idx="0">
                  <c:v>0.52</c:v>
                </c:pt>
                <c:pt idx="1">
                  <c:v>0.16</c:v>
                </c:pt>
                <c:pt idx="2">
                  <c:v>0.60000000000000009</c:v>
                </c:pt>
                <c:pt idx="3">
                  <c:v>4.0000000000000008E-2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67200"/>
        <c:axId val="107268736"/>
      </c:barChart>
      <c:catAx>
        <c:axId val="10726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07268736"/>
        <c:crosses val="autoZero"/>
        <c:auto val="1"/>
        <c:lblAlgn val="ctr"/>
        <c:lblOffset val="100"/>
        <c:noMultiLvlLbl val="0"/>
      </c:catAx>
      <c:valAx>
        <c:axId val="1072687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26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Type of Institution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Sheet1!$K$110:$K$113</c:f>
              <c:strCache>
                <c:ptCount val="4"/>
                <c:pt idx="0">
                  <c:v>Level 1 Trauma</c:v>
                </c:pt>
                <c:pt idx="1">
                  <c:v>Stroke Center</c:v>
                </c:pt>
                <c:pt idx="2">
                  <c:v>NIH Cancer Center</c:v>
                </c:pt>
                <c:pt idx="3">
                  <c:v>Pediatric ED</c:v>
                </c:pt>
              </c:strCache>
            </c:strRef>
          </c:cat>
          <c:val>
            <c:numRef>
              <c:f>Sheet1!$L$110:$L$113</c:f>
              <c:numCache>
                <c:formatCode>0.0%</c:formatCode>
                <c:ptCount val="4"/>
                <c:pt idx="0">
                  <c:v>0.83673469387755117</c:v>
                </c:pt>
                <c:pt idx="1">
                  <c:v>0.85714285714285721</c:v>
                </c:pt>
                <c:pt idx="2">
                  <c:v>0.54081632653061229</c:v>
                </c:pt>
                <c:pt idx="3">
                  <c:v>0.55102040816326525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97504"/>
        <c:axId val="96599040"/>
      </c:barChart>
      <c:catAx>
        <c:axId val="9659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599040"/>
        <c:crosses val="autoZero"/>
        <c:auto val="1"/>
        <c:lblAlgn val="ctr"/>
        <c:lblOffset val="100"/>
        <c:noMultiLvlLbl val="0"/>
      </c:catAx>
      <c:valAx>
        <c:axId val="965990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659750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1600">
                <a:solidFill>
                  <a:schemeClr val="bg1"/>
                </a:solidFill>
              </a:rPr>
              <a:t>Proportion</a:t>
            </a:r>
            <a:r>
              <a:rPr lang="en-US" sz="1600" baseline="0">
                <a:solidFill>
                  <a:schemeClr val="bg1"/>
                </a:solidFill>
              </a:rPr>
              <a:t> of Programs with Specified Volume of Radiologic Studies Per Year</a:t>
            </a:r>
            <a:endParaRPr lang="en-US" sz="160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Sheet1!$L$123</c:f>
              <c:strCache>
                <c:ptCount val="1"/>
                <c:pt idx="0">
                  <c:v>&lt;100k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Sheet1!$K$124:$K$126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2013</c:v>
                </c:pt>
              </c:numCache>
            </c:numRef>
          </c:cat>
          <c:val>
            <c:numRef>
              <c:f>Sheet1!$L$124:$L$126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1"/>
          <c:tx>
            <c:strRef>
              <c:f>Sheet1!$M$123</c:f>
              <c:strCache>
                <c:ptCount val="1"/>
                <c:pt idx="0">
                  <c:v>101k-250k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Sheet1!$K$124:$K$126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2013</c:v>
                </c:pt>
              </c:numCache>
            </c:numRef>
          </c:cat>
          <c:val>
            <c:numRef>
              <c:f>Sheet1!$M$124:$M$126</c:f>
              <c:numCache>
                <c:formatCode>General</c:formatCode>
                <c:ptCount val="3"/>
                <c:pt idx="0">
                  <c:v>45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</c:ser>
        <c:ser>
          <c:idx val="3"/>
          <c:order val="2"/>
          <c:tx>
            <c:strRef>
              <c:f>Sheet1!$N$123</c:f>
              <c:strCache>
                <c:ptCount val="1"/>
                <c:pt idx="0">
                  <c:v>251k-500k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Sheet1!$K$124:$K$126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2013</c:v>
                </c:pt>
              </c:numCache>
            </c:numRef>
          </c:cat>
          <c:val>
            <c:numRef>
              <c:f>Sheet1!$N$124:$N$126</c:f>
              <c:numCache>
                <c:formatCode>General</c:formatCode>
                <c:ptCount val="3"/>
                <c:pt idx="0">
                  <c:v>30</c:v>
                </c:pt>
                <c:pt idx="1">
                  <c:v>42</c:v>
                </c:pt>
                <c:pt idx="2">
                  <c:v>33</c:v>
                </c:pt>
              </c:numCache>
            </c:numRef>
          </c:val>
        </c:ser>
        <c:ser>
          <c:idx val="4"/>
          <c:order val="3"/>
          <c:tx>
            <c:strRef>
              <c:f>Sheet1!$O$123</c:f>
              <c:strCache>
                <c:ptCount val="1"/>
                <c:pt idx="0">
                  <c:v>501k-750k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Sheet1!$K$124:$K$126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2013</c:v>
                </c:pt>
              </c:numCache>
            </c:numRef>
          </c:cat>
          <c:val>
            <c:numRef>
              <c:f>Sheet1!$O$124:$O$126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23</c:v>
                </c:pt>
              </c:numCache>
            </c:numRef>
          </c:val>
        </c:ser>
        <c:ser>
          <c:idx val="5"/>
          <c:order val="4"/>
          <c:tx>
            <c:strRef>
              <c:f>Sheet1!$P$123</c:f>
              <c:strCache>
                <c:ptCount val="1"/>
                <c:pt idx="0">
                  <c:v>&gt;750k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numRef>
              <c:f>Sheet1!$K$124:$K$126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2013</c:v>
                </c:pt>
              </c:numCache>
            </c:numRef>
          </c:cat>
          <c:val>
            <c:numRef>
              <c:f>Sheet1!$P$124:$P$126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87840"/>
        <c:axId val="96793728"/>
      </c:barChart>
      <c:catAx>
        <c:axId val="9678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6793728"/>
        <c:crosses val="autoZero"/>
        <c:auto val="1"/>
        <c:lblAlgn val="ctr"/>
        <c:lblOffset val="100"/>
        <c:noMultiLvlLbl val="0"/>
      </c:catAx>
      <c:valAx>
        <c:axId val="9679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6787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Medical</a:t>
            </a:r>
            <a:r>
              <a:rPr lang="en-US" sz="2400" baseline="0" dirty="0">
                <a:solidFill>
                  <a:schemeClr val="bg1"/>
                </a:solidFill>
              </a:rPr>
              <a:t> Student Teaching/Recruitment</a:t>
            </a:r>
            <a:endParaRPr lang="en-US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7502077865266855"/>
          <c:y val="4.166666666666666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Sheet1!$O$111:$O$114</c:f>
              <c:strCache>
                <c:ptCount val="4"/>
                <c:pt idx="0">
                  <c:v>Hosted Radiology Interest Group meetings</c:v>
                </c:pt>
                <c:pt idx="1">
                  <c:v>Set up shadowing experiences in the reading room/procedure rooms</c:v>
                </c:pt>
                <c:pt idx="2">
                  <c:v>Integrate radiology basics into anatomy courses/3rd year clerkships</c:v>
                </c:pt>
                <c:pt idx="3">
                  <c:v>Provided formal teaching sessions for USMLE Step 1/2</c:v>
                </c:pt>
              </c:strCache>
            </c:strRef>
          </c:cat>
          <c:val>
            <c:numRef>
              <c:f>Sheet1!$P$111:$P$114</c:f>
              <c:numCache>
                <c:formatCode>0%</c:formatCode>
                <c:ptCount val="4"/>
                <c:pt idx="0">
                  <c:v>0.59299999999999997</c:v>
                </c:pt>
                <c:pt idx="1">
                  <c:v>0.84100000000000008</c:v>
                </c:pt>
                <c:pt idx="2">
                  <c:v>0.64600000000000013</c:v>
                </c:pt>
                <c:pt idx="3">
                  <c:v>3.500000000000001E-2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201536"/>
        <c:axId val="97240192"/>
        <c:axId val="0"/>
      </c:bar3DChart>
      <c:catAx>
        <c:axId val="97201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97240192"/>
        <c:crosses val="autoZero"/>
        <c:auto val="1"/>
        <c:lblAlgn val="ctr"/>
        <c:lblOffset val="100"/>
        <c:noMultiLvlLbl val="0"/>
      </c:catAx>
      <c:valAx>
        <c:axId val="972401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9720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7F91-1037-6341-9091-28A932C41E73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4094F-82EC-044E-8C67-03740D22D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2A2E-588D-40CE-906C-8D9C0062BC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2A2E-588D-40CE-906C-8D9C0062BC1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2A2E-588D-40CE-906C-8D9C0062BC1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2A2E-588D-40CE-906C-8D9C0062BC1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3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3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>
                <a:lumMod val="95000"/>
                <a:lumOff val="5000"/>
              </a:schemeClr>
            </a:gs>
            <a:gs pos="100000">
              <a:srgbClr val="FFFFFF"/>
            </a:gs>
            <a:gs pos="37000">
              <a:schemeClr val="tx1">
                <a:lumMod val="85000"/>
                <a:lumOff val="15000"/>
                <a:alpha val="82000"/>
              </a:schemeClr>
            </a:gs>
            <a:gs pos="67000">
              <a:schemeClr val="tx1">
                <a:lumMod val="85000"/>
                <a:lumOff val="15000"/>
                <a:alpha val="82000"/>
              </a:schemeClr>
            </a:gs>
            <a:gs pos="99000">
              <a:schemeClr val="tx1">
                <a:lumMod val="65000"/>
                <a:lumOff val="35000"/>
                <a:alpha val="8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EE27-A364-DD49-80F8-27E7341997FB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30B2-293D-D94B-9CFE-72DCC227E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4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" y="1355984"/>
            <a:ext cx="844296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Program Size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04882" y="2159794"/>
            <a:ext cx="4041775" cy="42204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Changes in Size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4402" y="2580640"/>
            <a:ext cx="4294093" cy="36645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Increase in program size over 10 years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Symbol"/>
              </a:rPr>
              <a:t>Total # residents increased 29% from 2003 to 2013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Symbol"/>
              </a:rPr>
              <a:t># women residents increased 47%  from 2003 to 2013</a:t>
            </a:r>
          </a:p>
          <a:p>
            <a:pPr lvl="1"/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762369"/>
              </p:ext>
            </p:extLst>
          </p:nvPr>
        </p:nvGraphicFramePr>
        <p:xfrm>
          <a:off x="4246657" y="1259840"/>
          <a:ext cx="48539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062060"/>
              </p:ext>
            </p:extLst>
          </p:nvPr>
        </p:nvGraphicFramePr>
        <p:xfrm>
          <a:off x="4246657" y="4003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Hospital Coverage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80" y="1709599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More residency programs are increasing # hospitals they cover for training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853317"/>
              </p:ext>
            </p:extLst>
          </p:nvPr>
        </p:nvGraphicFramePr>
        <p:xfrm>
          <a:off x="3637280" y="1145784"/>
          <a:ext cx="513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395577"/>
              </p:ext>
            </p:extLst>
          </p:nvPr>
        </p:nvGraphicFramePr>
        <p:xfrm>
          <a:off x="3637280" y="39674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Volume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057400"/>
            <a:ext cx="3393440" cy="27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01360" y="1411069"/>
            <a:ext cx="3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Annual # CT scans (millions) per year*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7120" y="6211669"/>
            <a:ext cx="42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* Brenner DJ, Hall EJ.</a:t>
            </a:r>
            <a:r>
              <a:rPr lang="en-US" sz="1200" b="1" dirty="0" smtClean="0">
                <a:solidFill>
                  <a:schemeClr val="bg1"/>
                </a:solidFill>
              </a:rPr>
              <a:t> Computed tomography--an increasing source of radiation exposure. </a:t>
            </a:r>
            <a:r>
              <a:rPr lang="en-US" sz="1200" i="1" dirty="0" smtClean="0">
                <a:solidFill>
                  <a:schemeClr val="bg1"/>
                </a:solidFill>
              </a:rPr>
              <a:t>N Engl J Med</a:t>
            </a:r>
            <a:r>
              <a:rPr lang="en-US" sz="1200" dirty="0" smtClean="0">
                <a:solidFill>
                  <a:schemeClr val="bg1"/>
                </a:solidFill>
              </a:rPr>
              <a:t>. 2007 Nov 29;357(22):2277-84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364480" y="1295400"/>
            <a:ext cx="0" cy="44856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179959"/>
              </p:ext>
            </p:extLst>
          </p:nvPr>
        </p:nvGraphicFramePr>
        <p:xfrm>
          <a:off x="144780" y="1863725"/>
          <a:ext cx="5074920" cy="334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Medical Student Recruitment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264324"/>
              </p:ext>
            </p:extLst>
          </p:nvPr>
        </p:nvGraphicFramePr>
        <p:xfrm>
          <a:off x="278130" y="1335405"/>
          <a:ext cx="8587740" cy="418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3038" y="5522594"/>
            <a:ext cx="625792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Others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Integrate medical students into research projects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Ultrasound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RESIDENT benefits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04" y="3578042"/>
            <a:ext cx="7756269" cy="444136"/>
          </a:xfrm>
          <a:prstGeom prst="rect">
            <a:avLst/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025386"/>
              </p:ext>
            </p:extLst>
          </p:nvPr>
        </p:nvGraphicFramePr>
        <p:xfrm>
          <a:off x="80010" y="1064669"/>
          <a:ext cx="8983980" cy="568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Resident Benefits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04" y="4025962"/>
            <a:ext cx="15991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Average Amount = $1800 ($400-$7500)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17179" y="4025962"/>
            <a:ext cx="1461007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Residents that attend AIRP = 96%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" y="5920199"/>
            <a:ext cx="3061542" cy="830997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Other Benefits: meals, parking, computer fund, happy hours, flexible funds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Vacation and Salary</a:t>
            </a:r>
            <a:endParaRPr lang="en-US" sz="42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633785" y="1940017"/>
            <a:ext cx="12357" cy="40159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5189844"/>
            <a:ext cx="430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Resident Salaries have increased 8.2% for PGY-2 and 6.9% for PGY-5, roughly in line with core US inflation of about 7% from 2009 to 2013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993589"/>
              </p:ext>
            </p:extLst>
          </p:nvPr>
        </p:nvGraphicFramePr>
        <p:xfrm>
          <a:off x="9267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319330"/>
              </p:ext>
            </p:extLst>
          </p:nvPr>
        </p:nvGraphicFramePr>
        <p:xfrm>
          <a:off x="4633785" y="1853329"/>
          <a:ext cx="45720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1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Family Leave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332640"/>
              </p:ext>
            </p:extLst>
          </p:nvPr>
        </p:nvGraphicFramePr>
        <p:xfrm>
          <a:off x="1860534" y="1919416"/>
          <a:ext cx="2527857" cy="234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3051" y="2675929"/>
            <a:ext cx="1989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% Programs offering Family Leave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692349029"/>
              </p:ext>
            </p:extLst>
          </p:nvPr>
        </p:nvGraphicFramePr>
        <p:xfrm>
          <a:off x="2003537" y="4114800"/>
          <a:ext cx="2384854" cy="234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521" y="4783221"/>
            <a:ext cx="2024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% Programs with Family Leave taken from All, Some, or None of Vacation/Sick Days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7199" y="2655331"/>
            <a:ext cx="19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% Programs offering Family Leave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6721" y="4783221"/>
            <a:ext cx="2024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% Programs with Family Leave taken from All, Some, or None of Vacation/Sick Days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548" y="1417638"/>
            <a:ext cx="312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For Pregnant Residents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84358" y="1417638"/>
            <a:ext cx="0" cy="47730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80921" y="1256997"/>
            <a:ext cx="373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For Significant Others of Pregnant Residents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7297"/>
              </p:ext>
            </p:extLst>
          </p:nvPr>
        </p:nvGraphicFramePr>
        <p:xfrm>
          <a:off x="1679909" y="1785659"/>
          <a:ext cx="2788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475641"/>
              </p:ext>
            </p:extLst>
          </p:nvPr>
        </p:nvGraphicFramePr>
        <p:xfrm>
          <a:off x="4575810" y="1785659"/>
          <a:ext cx="2788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18201"/>
              </p:ext>
            </p:extLst>
          </p:nvPr>
        </p:nvGraphicFramePr>
        <p:xfrm>
          <a:off x="1695149" y="4170848"/>
          <a:ext cx="27736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438635"/>
              </p:ext>
            </p:extLst>
          </p:nvPr>
        </p:nvGraphicFramePr>
        <p:xfrm>
          <a:off x="4575810" y="4170848"/>
          <a:ext cx="2766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CHIEF resident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Chief Resident Selection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250785"/>
              </p:ext>
            </p:extLst>
          </p:nvPr>
        </p:nvGraphicFramePr>
        <p:xfrm>
          <a:off x="229807" y="1151768"/>
          <a:ext cx="4175760" cy="36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3372" y="4843712"/>
            <a:ext cx="3313568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Other</a:t>
            </a:r>
          </a:p>
          <a:p>
            <a:pPr algn="ctr"/>
            <a:r>
              <a:rPr lang="en-US" dirty="0" smtClean="0"/>
              <a:t>All Seniors are Chiefs</a:t>
            </a:r>
          </a:p>
          <a:p>
            <a:pPr algn="ctr"/>
            <a:r>
              <a:rPr lang="en-US" dirty="0" smtClean="0"/>
              <a:t>All faculty and/or residents vote</a:t>
            </a:r>
          </a:p>
          <a:p>
            <a:pPr algn="ctr"/>
            <a:r>
              <a:rPr lang="en-US" dirty="0" smtClean="0"/>
              <a:t>Education committee chooses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759747"/>
              </p:ext>
            </p:extLst>
          </p:nvPr>
        </p:nvGraphicFramePr>
        <p:xfrm>
          <a:off x="4223442" y="1487030"/>
          <a:ext cx="4572000" cy="475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6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330"/>
            <a:ext cx="3790068" cy="169663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517437"/>
            <a:ext cx="7772400" cy="234554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2013 A</a:t>
            </a:r>
            <a:r>
              <a:rPr lang="en-US" sz="5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</a:t>
            </a:r>
            <a:r>
              <a:rPr lang="en-US" sz="5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Annual Chief Resident Survey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923" y="2862985"/>
            <a:ext cx="827649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Anup Shetty, MD</a:t>
            </a:r>
          </a:p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Mallinckrodt Institute of Radiology</a:t>
            </a:r>
            <a:endParaRPr lang="en-US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42607" y="5015518"/>
            <a:ext cx="4841336" cy="1695451"/>
            <a:chOff x="123093" y="4166605"/>
            <a:chExt cx="4841336" cy="1695451"/>
          </a:xfrm>
        </p:grpSpPr>
        <p:pic>
          <p:nvPicPr>
            <p:cNvPr id="36866" name="Picture 2" descr="http://www.hospital-profiles.com/images/profile_imgs/5494_110261614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6929" y="4166605"/>
              <a:ext cx="2857500" cy="1695451"/>
            </a:xfrm>
            <a:prstGeom prst="rect">
              <a:avLst/>
            </a:prstGeom>
            <a:noFill/>
          </p:spPr>
        </p:pic>
        <p:grpSp>
          <p:nvGrpSpPr>
            <p:cNvPr id="11" name="Group 10"/>
            <p:cNvGrpSpPr/>
            <p:nvPr/>
          </p:nvGrpSpPr>
          <p:grpSpPr>
            <a:xfrm>
              <a:off x="123093" y="4166605"/>
              <a:ext cx="1983836" cy="1695451"/>
              <a:chOff x="123093" y="4166605"/>
              <a:chExt cx="1983836" cy="1695451"/>
            </a:xfrm>
          </p:grpSpPr>
          <p:pic>
            <p:nvPicPr>
              <p:cNvPr id="36868" name="Picture 4" descr="http://bmrl.wustl.edu/images/wusmlogo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8812" y="4166605"/>
                <a:ext cx="1892398" cy="1695451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061210" y="4166605"/>
                <a:ext cx="45719" cy="1695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3093" y="4166605"/>
                <a:ext cx="45719" cy="1695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1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Chief Resident Responsibilities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1131" y="5232400"/>
            <a:ext cx="3104183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Others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Emergency coverage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QA/town hall meetings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Physics curriculum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491646"/>
              </p:ext>
            </p:extLst>
          </p:nvPr>
        </p:nvGraphicFramePr>
        <p:xfrm>
          <a:off x="510313" y="907574"/>
          <a:ext cx="8380189" cy="432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8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9900" y="147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Chief Resident Benefits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1624" y="6110243"/>
            <a:ext cx="27938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Salary Bonus</a:t>
            </a:r>
          </a:p>
          <a:p>
            <a:pPr algn="ctr"/>
            <a:r>
              <a:rPr lang="en-US" sz="1600" dirty="0" smtClean="0"/>
              <a:t>$2248, previously $1932</a:t>
            </a:r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063724"/>
              </p:ext>
            </p:extLst>
          </p:nvPr>
        </p:nvGraphicFramePr>
        <p:xfrm>
          <a:off x="330451" y="862341"/>
          <a:ext cx="8487624" cy="512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6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Call, weekends,</a:t>
            </a:r>
            <a:r>
              <a:rPr kumimoji="0" lang="en-US" sz="5400" b="1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and attending coverage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34831"/>
              </p:ext>
            </p:extLst>
          </p:nvPr>
        </p:nvGraphicFramePr>
        <p:xfrm>
          <a:off x="153909" y="1213485"/>
          <a:ext cx="8797337" cy="443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69900" y="147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Call and Weekend Coverage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1431" y="5567875"/>
            <a:ext cx="599981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  Short Prelim depending on modality (US, </a:t>
            </a:r>
            <a:r>
              <a:rPr lang="en-US" sz="1600" dirty="0" err="1" smtClean="0"/>
              <a:t>neuro</a:t>
            </a:r>
            <a:r>
              <a:rPr lang="en-US" sz="1600" dirty="0" smtClean="0"/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  ER cases finalized with attending, inpatient cases </a:t>
            </a:r>
            <a:r>
              <a:rPr lang="en-US" sz="1600" dirty="0" err="1" smtClean="0"/>
              <a:t>prelimed</a:t>
            </a:r>
            <a:endParaRPr lang="en-US" sz="16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  Site dependent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7507268" y="4934307"/>
            <a:ext cx="871671" cy="39310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  <a:endCxn id="6" idx="4"/>
          </p:cNvCxnSpPr>
          <p:nvPr/>
        </p:nvCxnSpPr>
        <p:spPr>
          <a:xfrm flipV="1">
            <a:off x="5951339" y="5327414"/>
            <a:ext cx="1991765" cy="24046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Ultrasound Coverage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0197" y="5055963"/>
          <a:ext cx="841411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056"/>
                <a:gridCol w="4207056"/>
              </a:tblGrid>
              <a:tr h="2338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/>
                        <a:t>Specific</a:t>
                      </a:r>
                      <a:r>
                        <a:rPr lang="en-US" sz="2400" b="1" i="0" baseline="0" dirty="0" smtClean="0"/>
                        <a:t> Situations</a:t>
                      </a:r>
                      <a:endParaRPr lang="en-US" sz="24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122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Ob-</a:t>
                      </a:r>
                      <a:r>
                        <a:rPr lang="en-US" dirty="0" err="1" smtClean="0"/>
                        <a:t>Gyn</a:t>
                      </a:r>
                      <a:r>
                        <a:rPr lang="en-US" dirty="0" smtClean="0"/>
                        <a:t> Service performs</a:t>
                      </a:r>
                      <a:r>
                        <a:rPr lang="en-US" baseline="0" dirty="0" smtClean="0"/>
                        <a:t> Pelvic US</a:t>
                      </a:r>
                    </a:p>
                    <a:p>
                      <a:pPr algn="ctr"/>
                      <a:r>
                        <a:rPr lang="en-US" baseline="0" dirty="0" smtClean="0"/>
                        <a:t>Vascular Surgery Service performs DVT US</a:t>
                      </a:r>
                    </a:p>
                    <a:p>
                      <a:pPr algn="ctr"/>
                      <a:r>
                        <a:rPr lang="en-US" baseline="0" dirty="0" smtClean="0"/>
                        <a:t>Resident performs certain studies</a:t>
                      </a:r>
                      <a:br>
                        <a:rPr lang="en-US" baseline="0" dirty="0" smtClean="0"/>
                      </a:br>
                      <a:r>
                        <a:rPr lang="en-US" sz="1400" b="0" i="1" baseline="0" dirty="0" smtClean="0"/>
                        <a:t>(RUQ, Scrotal, Renal)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In-house </a:t>
                      </a:r>
                      <a:r>
                        <a:rPr lang="en-US" dirty="0" err="1" smtClean="0"/>
                        <a:t>Sonographer</a:t>
                      </a:r>
                      <a:r>
                        <a:rPr lang="en-US" dirty="0" smtClean="0"/>
                        <a:t> depending on time, hospital,</a:t>
                      </a:r>
                      <a:r>
                        <a:rPr lang="en-US" baseline="0" dirty="0" smtClean="0"/>
                        <a:t> and day of the week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349725"/>
              </p:ext>
            </p:extLst>
          </p:nvPr>
        </p:nvGraphicFramePr>
        <p:xfrm>
          <a:off x="410197" y="1004152"/>
          <a:ext cx="8414112" cy="377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MRI Coverage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0197" y="5055963"/>
          <a:ext cx="4104347" cy="15798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4347"/>
              </a:tblGrid>
              <a:tr h="2338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Specific</a:t>
                      </a:r>
                      <a:r>
                        <a:rPr lang="en-US" sz="2400" baseline="0" dirty="0" smtClean="0"/>
                        <a:t> Situations</a:t>
                      </a:r>
                      <a:endParaRPr lang="en-US" sz="2400" b="1" i="0" dirty="0"/>
                    </a:p>
                  </a:txBody>
                  <a:tcPr/>
                </a:tc>
              </a:tr>
              <a:tr h="1122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Emergent MR Examinations only</a:t>
                      </a:r>
                    </a:p>
                    <a:p>
                      <a:pPr algn="ctr"/>
                      <a:r>
                        <a:rPr lang="en-US" dirty="0" smtClean="0"/>
                        <a:t>“STAT” Examinations only</a:t>
                      </a:r>
                    </a:p>
                    <a:p>
                      <a:pPr algn="ctr"/>
                      <a:r>
                        <a:rPr lang="en-US" dirty="0" smtClean="0"/>
                        <a:t>ER or Inpatient</a:t>
                      </a:r>
                      <a:r>
                        <a:rPr lang="en-US" baseline="0" dirty="0" smtClean="0"/>
                        <a:t> MR Exams only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953204" y="4529273"/>
          <a:ext cx="4104347" cy="209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4347"/>
              </a:tblGrid>
              <a:tr h="3845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Specific</a:t>
                      </a:r>
                      <a:r>
                        <a:rPr lang="en-US" sz="2400" baseline="0" dirty="0" smtClean="0"/>
                        <a:t> Situations</a:t>
                      </a:r>
                      <a:endParaRPr lang="en-US" sz="2400" b="1" i="0" dirty="0"/>
                    </a:p>
                  </a:txBody>
                  <a:tcPr/>
                </a:tc>
              </a:tr>
              <a:tr h="1637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Residents provide Prelim Reports</a:t>
                      </a:r>
                    </a:p>
                    <a:p>
                      <a:pPr algn="ctr"/>
                      <a:r>
                        <a:rPr lang="en-US" dirty="0" err="1" smtClean="0"/>
                        <a:t>Telerad</a:t>
                      </a:r>
                      <a:r>
                        <a:rPr lang="en-US" baseline="0" dirty="0" smtClean="0"/>
                        <a:t> service reads MR exams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Read only by request </a:t>
                      </a:r>
                      <a:r>
                        <a:rPr lang="en-US" sz="1200" dirty="0" smtClean="0"/>
                        <a:t>(i.e. if clinician</a:t>
                      </a:r>
                      <a:r>
                        <a:rPr lang="en-US" sz="1200" baseline="0" dirty="0" smtClean="0"/>
                        <a:t> calls)</a:t>
                      </a:r>
                    </a:p>
                    <a:p>
                      <a:pPr algn="ctr"/>
                      <a:r>
                        <a:rPr lang="en-US" baseline="0" dirty="0" smtClean="0"/>
                        <a:t>Complex cases read by attending only</a:t>
                      </a:r>
                    </a:p>
                    <a:p>
                      <a:pPr algn="ctr"/>
                      <a:r>
                        <a:rPr lang="en-US" baseline="0" dirty="0" smtClean="0"/>
                        <a:t>Depends on study </a:t>
                      </a:r>
                      <a:r>
                        <a:rPr lang="en-US" sz="1200" baseline="0" dirty="0" smtClean="0"/>
                        <a:t>(i.e. Cardiac read only by fellows)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724400" y="1371600"/>
            <a:ext cx="0" cy="526420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807673"/>
              </p:ext>
            </p:extLst>
          </p:nvPr>
        </p:nvGraphicFramePr>
        <p:xfrm>
          <a:off x="76955" y="1082260"/>
          <a:ext cx="4572000" cy="349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588401"/>
              </p:ext>
            </p:extLst>
          </p:nvPr>
        </p:nvGraphicFramePr>
        <p:xfrm>
          <a:off x="4712887" y="1367073"/>
          <a:ext cx="44311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850" y="4638675"/>
            <a:ext cx="337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*No significant change from 2012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Weekend Coverage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307506"/>
              </p:ext>
            </p:extLst>
          </p:nvPr>
        </p:nvGraphicFramePr>
        <p:xfrm>
          <a:off x="407406" y="896293"/>
          <a:ext cx="8302028" cy="556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Readout Format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65837"/>
              </p:ext>
            </p:extLst>
          </p:nvPr>
        </p:nvGraphicFramePr>
        <p:xfrm>
          <a:off x="542658" y="5258598"/>
          <a:ext cx="8058685" cy="13772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58685"/>
              </a:tblGrid>
              <a:tr h="374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Specific</a:t>
                      </a:r>
                      <a:r>
                        <a:rPr lang="en-US" sz="2400" baseline="0" dirty="0" smtClean="0"/>
                        <a:t> Situations</a:t>
                      </a:r>
                      <a:endParaRPr lang="en-US" sz="2400" b="1" i="0" dirty="0"/>
                    </a:p>
                  </a:txBody>
                  <a:tcPr/>
                </a:tc>
              </a:tr>
              <a:tr h="9200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Face-to-face</a:t>
                      </a:r>
                      <a:r>
                        <a:rPr lang="en-US" baseline="0" dirty="0" smtClean="0"/>
                        <a:t> readout for </a:t>
                      </a:r>
                      <a:r>
                        <a:rPr lang="en-US" baseline="0" dirty="0" err="1" smtClean="0"/>
                        <a:t>Neuro</a:t>
                      </a:r>
                      <a:r>
                        <a:rPr lang="en-US" baseline="0" dirty="0" smtClean="0"/>
                        <a:t> Studies only</a:t>
                      </a:r>
                    </a:p>
                    <a:p>
                      <a:pPr algn="ctr"/>
                      <a:r>
                        <a:rPr lang="en-US" baseline="0" dirty="0" smtClean="0"/>
                        <a:t>Face-to-face readout for junior residents only</a:t>
                      </a:r>
                    </a:p>
                    <a:p>
                      <a:pPr algn="ctr"/>
                      <a:r>
                        <a:rPr lang="en-US" baseline="0" dirty="0" smtClean="0"/>
                        <a:t>Face-to-face readout only if there is a question on the study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02732"/>
              </p:ext>
            </p:extLst>
          </p:nvPr>
        </p:nvGraphicFramePr>
        <p:xfrm>
          <a:off x="244444" y="878186"/>
          <a:ext cx="8664166" cy="392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err="1" smtClean="0">
                <a:solidFill>
                  <a:schemeClr val="bg1"/>
                </a:solidFill>
              </a:rPr>
              <a:t>Overread</a:t>
            </a:r>
            <a:r>
              <a:rPr lang="en-US" sz="4200" dirty="0" smtClean="0">
                <a:solidFill>
                  <a:schemeClr val="bg1"/>
                </a:solidFill>
              </a:rPr>
              <a:t> Procedure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32691"/>
              </p:ext>
            </p:extLst>
          </p:nvPr>
        </p:nvGraphicFramePr>
        <p:xfrm>
          <a:off x="542658" y="5475870"/>
          <a:ext cx="8058685" cy="1117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58685"/>
              </a:tblGrid>
              <a:tr h="328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Specific</a:t>
                      </a:r>
                      <a:r>
                        <a:rPr lang="en-US" sz="2400" baseline="0" dirty="0" smtClean="0"/>
                        <a:t> Situations</a:t>
                      </a:r>
                      <a:endParaRPr lang="en-US" sz="2400" b="1" i="0" dirty="0"/>
                    </a:p>
                  </a:txBody>
                  <a:tcPr/>
                </a:tc>
              </a:tr>
              <a:tr h="6602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applicable to programs</a:t>
                      </a:r>
                      <a:r>
                        <a:rPr lang="en-US" baseline="0" dirty="0" smtClean="0"/>
                        <a:t> with overnight in-house </a:t>
                      </a:r>
                      <a:r>
                        <a:rPr lang="en-US" baseline="0" dirty="0" err="1" smtClean="0"/>
                        <a:t>attendings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304019"/>
              </p:ext>
            </p:extLst>
          </p:nvPr>
        </p:nvGraphicFramePr>
        <p:xfrm>
          <a:off x="330451" y="853289"/>
          <a:ext cx="8497236" cy="435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3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After Hour Attending Coverage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5171" y="6159682"/>
            <a:ext cx="27939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 smtClean="0"/>
              <a:t> Frequently section-dependent</a:t>
            </a:r>
          </a:p>
          <a:p>
            <a:pPr>
              <a:buFont typeface="Arial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ER-specific coverage 24 </a:t>
            </a:r>
            <a:r>
              <a:rPr lang="en-US" sz="1400" dirty="0" err="1" smtClean="0"/>
              <a:t>hrs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76115" y="1881051"/>
            <a:ext cx="2990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programs plan to implement </a:t>
            </a:r>
            <a:r>
              <a:rPr lang="en-US" u="sng" dirty="0" smtClean="0">
                <a:solidFill>
                  <a:schemeClr val="bg1"/>
                </a:solidFill>
              </a:rPr>
              <a:t>extended in-house </a:t>
            </a:r>
            <a:r>
              <a:rPr lang="en-US" dirty="0" smtClean="0">
                <a:solidFill>
                  <a:schemeClr val="bg1"/>
                </a:solidFill>
              </a:rPr>
              <a:t>attending coverage (5-10pm) within the next year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7% </a:t>
            </a:r>
            <a:r>
              <a:rPr lang="en-US" dirty="0" smtClean="0">
                <a:solidFill>
                  <a:schemeClr val="bg1"/>
                </a:solidFill>
              </a:rPr>
              <a:t>programs plan to implement </a:t>
            </a:r>
            <a:r>
              <a:rPr lang="en-US" u="sng" dirty="0" smtClean="0">
                <a:solidFill>
                  <a:schemeClr val="bg1"/>
                </a:solidFill>
              </a:rPr>
              <a:t>overnight in-house</a:t>
            </a:r>
            <a:r>
              <a:rPr lang="en-US" dirty="0" smtClean="0">
                <a:solidFill>
                  <a:schemeClr val="bg1"/>
                </a:solidFill>
              </a:rPr>
              <a:t> attending coverage within the next year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29%</a:t>
            </a:r>
            <a:r>
              <a:rPr lang="en-US" dirty="0" smtClean="0">
                <a:solidFill>
                  <a:schemeClr val="bg1"/>
                </a:solidFill>
              </a:rPr>
              <a:t> programs </a:t>
            </a:r>
            <a:r>
              <a:rPr lang="en-US" u="sng" dirty="0" smtClean="0">
                <a:solidFill>
                  <a:schemeClr val="bg1"/>
                </a:solidFill>
              </a:rPr>
              <a:t>do not plan to implement</a:t>
            </a:r>
            <a:r>
              <a:rPr lang="en-US" dirty="0" smtClean="0">
                <a:solidFill>
                  <a:schemeClr val="bg1"/>
                </a:solidFill>
              </a:rPr>
              <a:t> extended in-house attending coverage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411165"/>
              </p:ext>
            </p:extLst>
          </p:nvPr>
        </p:nvGraphicFramePr>
        <p:xfrm>
          <a:off x="257175" y="965676"/>
          <a:ext cx="5718940" cy="52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St. Louis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AKA The Lou, Mound City, Gateway to the West</a:t>
            </a:r>
            <a:endParaRPr lang="en-US" sz="30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up\Dropbox\A3CR2 Survey 2013\615429_10100212570448924_193707747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59" y="1367569"/>
            <a:ext cx="3482324" cy="52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up\Dropbox\A3CR2 Survey 2013\259445_10100168214054494_18791939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" y="4136876"/>
            <a:ext cx="3762495" cy="24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up\Dropbox\A3CR2 Survey 2013\456280_10100188169304014_1810258564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3" y="1367569"/>
            <a:ext cx="3764597" cy="24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Sick Resident Coverage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945134"/>
              </p:ext>
            </p:extLst>
          </p:nvPr>
        </p:nvGraphicFramePr>
        <p:xfrm>
          <a:off x="0" y="1209673"/>
          <a:ext cx="4572000" cy="346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948122"/>
              </p:ext>
            </p:extLst>
          </p:nvPr>
        </p:nvGraphicFramePr>
        <p:xfrm>
          <a:off x="4550962" y="1209674"/>
          <a:ext cx="45720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71733"/>
              </p:ext>
            </p:extLst>
          </p:nvPr>
        </p:nvGraphicFramePr>
        <p:xfrm>
          <a:off x="76201" y="4934748"/>
          <a:ext cx="4162424" cy="13772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2424"/>
              </a:tblGrid>
              <a:tr h="374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Specific</a:t>
                      </a:r>
                      <a:r>
                        <a:rPr lang="en-US" sz="2400" baseline="0" dirty="0" smtClean="0"/>
                        <a:t> Situations</a:t>
                      </a:r>
                      <a:endParaRPr lang="en-US" sz="2400" b="1" i="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200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 frequently pulled for procedural</a:t>
                      </a:r>
                      <a:r>
                        <a:rPr lang="en-US" baseline="0" dirty="0" smtClean="0"/>
                        <a:t> services (IR, US)</a:t>
                      </a:r>
                    </a:p>
                    <a:p>
                      <a:pPr algn="ctr"/>
                      <a:r>
                        <a:rPr lang="en-US" baseline="0" dirty="0" smtClean="0"/>
                        <a:t>Service dependent</a:t>
                      </a:r>
                      <a:endParaRPr lang="en-US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62955"/>
              </p:ext>
            </p:extLst>
          </p:nvPr>
        </p:nvGraphicFramePr>
        <p:xfrm>
          <a:off x="4867276" y="4934748"/>
          <a:ext cx="4162424" cy="13772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2424"/>
              </a:tblGrid>
              <a:tr h="374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Specific</a:t>
                      </a:r>
                      <a:r>
                        <a:rPr lang="en-US" sz="2400" baseline="0" dirty="0" smtClean="0"/>
                        <a:t> Situations</a:t>
                      </a:r>
                      <a:endParaRPr lang="en-US" sz="2400" b="1" i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200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Resident</a:t>
                      </a:r>
                      <a:r>
                        <a:rPr lang="en-US" baseline="0" dirty="0" smtClean="0"/>
                        <a:t> scheduled for next shift covers</a:t>
                      </a:r>
                    </a:p>
                    <a:p>
                      <a:pPr algn="ctr"/>
                      <a:r>
                        <a:rPr lang="en-US" baseline="0" dirty="0" smtClean="0"/>
                        <a:t>Staff may cover if no other alternative</a:t>
                      </a:r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EXAM</a:t>
            </a:r>
            <a:r>
              <a:rPr kumimoji="0" lang="en-US" sz="5400" b="1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OF THE (VERY NEAR) FUTURE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ABR Core Exam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72075"/>
              </p:ext>
            </p:extLst>
          </p:nvPr>
        </p:nvGraphicFramePr>
        <p:xfrm>
          <a:off x="5185862" y="3571875"/>
          <a:ext cx="3745689" cy="2846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5689"/>
              </a:tblGrid>
              <a:tr h="560676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 Expressed</a:t>
                      </a:r>
                      <a:endParaRPr lang="en-US" dirty="0"/>
                    </a:p>
                  </a:txBody>
                  <a:tcPr/>
                </a:tc>
              </a:tr>
              <a:tr h="221197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Loss of focused period of consolidating knowledge, not just for exam but for future</a:t>
                      </a:r>
                      <a:r>
                        <a:rPr lang="en-US" baseline="0" dirty="0" smtClean="0"/>
                        <a:t> career</a:t>
                      </a:r>
                      <a:endParaRPr lang="en-US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/>
                        <a:t> 15 month wait period post-graduation to be board-certified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/>
                        <a:t> No testing of interpersonal skills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Studying for MCE,</a:t>
                      </a:r>
                      <a:r>
                        <a:rPr lang="en-US" baseline="0" dirty="0" smtClean="0"/>
                        <a:t> less real-world application of knowledge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55460"/>
              </p:ext>
            </p:extLst>
          </p:nvPr>
        </p:nvGraphicFramePr>
        <p:xfrm>
          <a:off x="5185862" y="1328097"/>
          <a:ext cx="3745689" cy="216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689"/>
              </a:tblGrid>
              <a:tr h="305714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 Expressed</a:t>
                      </a:r>
                      <a:endParaRPr lang="en-US" dirty="0"/>
                    </a:p>
                  </a:txBody>
                  <a:tcPr/>
                </a:tc>
              </a:tr>
              <a:tr h="17951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 Incorporates</a:t>
                      </a:r>
                      <a:r>
                        <a:rPr lang="en-US" baseline="0" dirty="0" smtClean="0"/>
                        <a:t> physics into clinical knowledge</a:t>
                      </a:r>
                      <a:endParaRPr lang="en-US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/>
                        <a:t>  Synthesizes knowledge earlier in training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 Fairness</a:t>
                      </a:r>
                      <a:r>
                        <a:rPr lang="en-US" baseline="0" dirty="0" smtClean="0"/>
                        <a:t> of testing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24480"/>
              </p:ext>
            </p:extLst>
          </p:nvPr>
        </p:nvGraphicFramePr>
        <p:xfrm>
          <a:off x="304800" y="965675"/>
          <a:ext cx="4572000" cy="537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Changing Board Examination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406894"/>
              </p:ext>
            </p:extLst>
          </p:nvPr>
        </p:nvGraphicFramePr>
        <p:xfrm>
          <a:off x="238124" y="885825"/>
          <a:ext cx="8734425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41426"/>
              </p:ext>
            </p:extLst>
          </p:nvPr>
        </p:nvGraphicFramePr>
        <p:xfrm>
          <a:off x="176999" y="965675"/>
          <a:ext cx="8824126" cy="57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Changing Board Examination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27125"/>
              </p:ext>
            </p:extLst>
          </p:nvPr>
        </p:nvGraphicFramePr>
        <p:xfrm>
          <a:off x="5334000" y="4749554"/>
          <a:ext cx="3410505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0505"/>
              </a:tblGrid>
              <a:tr h="3117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Plans</a:t>
                      </a:r>
                      <a:endParaRPr lang="en-US" dirty="0"/>
                    </a:p>
                  </a:txBody>
                  <a:tcPr/>
                </a:tc>
              </a:tr>
              <a:tr h="12684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Continue fulfilling </a:t>
                      </a:r>
                      <a:r>
                        <a:rPr lang="en-US" sz="1600" dirty="0" err="1" smtClean="0"/>
                        <a:t>Mamms</a:t>
                      </a:r>
                      <a:r>
                        <a:rPr lang="en-US" sz="1600" dirty="0" smtClean="0"/>
                        <a:t> and </a:t>
                      </a:r>
                      <a:r>
                        <a:rPr lang="en-US" sz="1600" dirty="0" err="1" smtClean="0"/>
                        <a:t>Nucs</a:t>
                      </a:r>
                      <a:r>
                        <a:rPr lang="en-US" sz="1600" dirty="0" smtClean="0"/>
                        <a:t> requirements</a:t>
                      </a:r>
                    </a:p>
                    <a:p>
                      <a:pPr algn="ctr"/>
                      <a:r>
                        <a:rPr lang="en-US" sz="1600" dirty="0" smtClean="0"/>
                        <a:t>Remediation in</a:t>
                      </a:r>
                      <a:r>
                        <a:rPr lang="en-US" sz="1600" baseline="0" dirty="0" smtClean="0"/>
                        <a:t> sections of poor performance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“Mini-fellowships” are optional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046549"/>
              </p:ext>
            </p:extLst>
          </p:nvPr>
        </p:nvGraphicFramePr>
        <p:xfrm>
          <a:off x="140886" y="857250"/>
          <a:ext cx="8907863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Changing Board Examination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Changing Board Examination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676414"/>
              </p:ext>
            </p:extLst>
          </p:nvPr>
        </p:nvGraphicFramePr>
        <p:xfrm>
          <a:off x="228599" y="885825"/>
          <a:ext cx="8734425" cy="390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92123"/>
              </p:ext>
            </p:extLst>
          </p:nvPr>
        </p:nvGraphicFramePr>
        <p:xfrm>
          <a:off x="410197" y="5055963"/>
          <a:ext cx="8414112" cy="15798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7056"/>
                <a:gridCol w="4207056"/>
              </a:tblGrid>
              <a:tr h="2338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Weeks Out of Call Pool / Off Service (If Given)</a:t>
                      </a:r>
                      <a:endParaRPr lang="en-US" sz="24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122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Call</a:t>
                      </a:r>
                      <a:r>
                        <a:rPr lang="en-US" sz="1800" baseline="0" dirty="0" smtClean="0"/>
                        <a:t> Pool</a:t>
                      </a:r>
                    </a:p>
                    <a:p>
                      <a:pPr algn="ctr"/>
                      <a:endParaRPr lang="en-US" sz="1800" baseline="0" dirty="0" smtClean="0"/>
                    </a:p>
                    <a:p>
                      <a:pPr algn="ctr"/>
                      <a:r>
                        <a:rPr lang="en-US" sz="2400" dirty="0" smtClean="0"/>
                        <a:t>10.2</a:t>
                      </a:r>
                      <a:r>
                        <a:rPr lang="en-US" sz="2400" baseline="0" dirty="0" smtClean="0"/>
                        <a:t> weeks (2-52)</a:t>
                      </a:r>
                      <a:endParaRPr lang="en-US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 Service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5.7 weeks (1-12)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Changing Board Examination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537" y="1035981"/>
            <a:ext cx="767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Plans for board reviews for the new board exam structure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197171"/>
              </p:ext>
            </p:extLst>
          </p:nvPr>
        </p:nvGraphicFramePr>
        <p:xfrm>
          <a:off x="34681" y="1497646"/>
          <a:ext cx="4572000" cy="509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641060"/>
              </p:ext>
            </p:extLst>
          </p:nvPr>
        </p:nvGraphicFramePr>
        <p:xfrm>
          <a:off x="4467225" y="1611946"/>
          <a:ext cx="4572000" cy="497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5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Changing Board Examination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581093"/>
              </p:ext>
            </p:extLst>
          </p:nvPr>
        </p:nvGraphicFramePr>
        <p:xfrm>
          <a:off x="314325" y="965674"/>
          <a:ext cx="8513362" cy="41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91481"/>
              </p:ext>
            </p:extLst>
          </p:nvPr>
        </p:nvGraphicFramePr>
        <p:xfrm>
          <a:off x="831261" y="5273040"/>
          <a:ext cx="7481477" cy="119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77"/>
              </a:tblGrid>
              <a:tr h="258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Schemes</a:t>
                      </a:r>
                      <a:endParaRPr lang="en-US" dirty="0"/>
                    </a:p>
                  </a:txBody>
                  <a:tcPr/>
                </a:tc>
              </a:tr>
              <a:tr h="82741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Funding for external</a:t>
                      </a:r>
                      <a:r>
                        <a:rPr lang="en-US" baseline="0" dirty="0" smtClean="0"/>
                        <a:t> physics review course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Physics problem-based learning in lieu of traditional lectures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err="1" smtClean="0">
                <a:solidFill>
                  <a:schemeClr val="bg1"/>
                </a:solidFill>
              </a:rPr>
              <a:t>Selectives</a:t>
            </a:r>
            <a:r>
              <a:rPr lang="en-US" sz="4200" dirty="0" smtClean="0">
                <a:solidFill>
                  <a:schemeClr val="bg1"/>
                </a:solidFill>
              </a:rPr>
              <a:t>/”Mini-Fellowships”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493972"/>
              </p:ext>
            </p:extLst>
          </p:nvPr>
        </p:nvGraphicFramePr>
        <p:xfrm>
          <a:off x="257175" y="965675"/>
          <a:ext cx="8570512" cy="261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55169"/>
              </p:ext>
            </p:extLst>
          </p:nvPr>
        </p:nvGraphicFramePr>
        <p:xfrm>
          <a:off x="171450" y="4672965"/>
          <a:ext cx="4114800" cy="1193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</a:tblGrid>
              <a:tr h="258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Weeks Allotted</a:t>
                      </a:r>
                      <a:r>
                        <a:rPr lang="en-US" baseline="0" dirty="0" smtClean="0"/>
                        <a:t> in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</a:tr>
              <a:tr h="827410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24.4 weeks average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(8-52 weeks)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17753"/>
              </p:ext>
            </p:extLst>
          </p:nvPr>
        </p:nvGraphicFramePr>
        <p:xfrm>
          <a:off x="4448175" y="3743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Survey Format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16" y="1763869"/>
            <a:ext cx="4429957" cy="33977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Confidential online survey (surveymonkey.com)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Multiple choice questions (single and multiple answer), free text for additional comments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81" y="1582186"/>
            <a:ext cx="364511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err="1" smtClean="0">
                <a:solidFill>
                  <a:schemeClr val="bg1"/>
                </a:solidFill>
              </a:rPr>
              <a:t>Selectives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494614"/>
              </p:ext>
            </p:extLst>
          </p:nvPr>
        </p:nvGraphicFramePr>
        <p:xfrm>
          <a:off x="190500" y="895350"/>
          <a:ext cx="8743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62174"/>
              </p:ext>
            </p:extLst>
          </p:nvPr>
        </p:nvGraphicFramePr>
        <p:xfrm>
          <a:off x="745536" y="4082415"/>
          <a:ext cx="7481477" cy="1193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81477"/>
              </a:tblGrid>
              <a:tr h="258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82741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Space limitations on high demand mini-fellowships (e.g. Breast, MSK)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Research track mini-fellowship a possibility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1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FellowShips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Fellowships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573559"/>
              </p:ext>
            </p:extLst>
          </p:nvPr>
        </p:nvGraphicFramePr>
        <p:xfrm>
          <a:off x="213360" y="965675"/>
          <a:ext cx="8686196" cy="562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1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Fellowships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339093"/>
              </p:ext>
            </p:extLst>
          </p:nvPr>
        </p:nvGraphicFramePr>
        <p:xfrm>
          <a:off x="199176" y="896293"/>
          <a:ext cx="8745648" cy="574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6905624" y="6229350"/>
            <a:ext cx="619125" cy="3905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1424" y="6245194"/>
            <a:ext cx="619125" cy="3905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319928"/>
              </p:ext>
            </p:extLst>
          </p:nvPr>
        </p:nvGraphicFramePr>
        <p:xfrm>
          <a:off x="604520" y="887240"/>
          <a:ext cx="7934960" cy="572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98087" y="147638"/>
            <a:ext cx="8229600" cy="81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Fellowships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132" y="4467349"/>
            <a:ext cx="117282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ED</a:t>
            </a:r>
          </a:p>
          <a:p>
            <a:pPr algn="ctr"/>
            <a:r>
              <a:rPr lang="en-US" sz="1200" b="1" dirty="0" err="1" smtClean="0"/>
              <a:t>Onc</a:t>
            </a:r>
            <a:r>
              <a:rPr lang="en-US" sz="1200" b="1" dirty="0" smtClean="0"/>
              <a:t> Imaging</a:t>
            </a:r>
          </a:p>
          <a:p>
            <a:pPr algn="ctr"/>
            <a:r>
              <a:rPr lang="en-US" sz="1200" b="1" dirty="0" smtClean="0"/>
              <a:t>Private practice</a:t>
            </a:r>
            <a:endParaRPr lang="en-US" sz="1200" b="1" dirty="0"/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 flipV="1">
            <a:off x="8229600" y="5113680"/>
            <a:ext cx="221943" cy="59149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4166" y="1932379"/>
            <a:ext cx="2555406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7% of Residents Planning on Doing Two Fellowships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Healthcare Economics</a:t>
            </a:r>
            <a:r>
              <a:rPr kumimoji="0" lang="en-US" sz="5400" b="1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and the Job Market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Healthcare Economics and the Job Market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213783"/>
              </p:ext>
            </p:extLst>
          </p:nvPr>
        </p:nvGraphicFramePr>
        <p:xfrm>
          <a:off x="4533899" y="1670110"/>
          <a:ext cx="4533901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754019"/>
              </p:ext>
            </p:extLst>
          </p:nvPr>
        </p:nvGraphicFramePr>
        <p:xfrm>
          <a:off x="44450" y="856476"/>
          <a:ext cx="4572000" cy="548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843398"/>
              </p:ext>
            </p:extLst>
          </p:nvPr>
        </p:nvGraphicFramePr>
        <p:xfrm>
          <a:off x="4495800" y="1670110"/>
          <a:ext cx="4572000" cy="391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87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027085"/>
              </p:ext>
            </p:extLst>
          </p:nvPr>
        </p:nvGraphicFramePr>
        <p:xfrm>
          <a:off x="247396" y="1460500"/>
          <a:ext cx="4457700" cy="539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Healthcare Economics and the Job Market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230323"/>
              </p:ext>
            </p:extLst>
          </p:nvPr>
        </p:nvGraphicFramePr>
        <p:xfrm>
          <a:off x="247396" y="860079"/>
          <a:ext cx="4572000" cy="583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06948"/>
              </p:ext>
            </p:extLst>
          </p:nvPr>
        </p:nvGraphicFramePr>
        <p:xfrm>
          <a:off x="4572000" y="860079"/>
          <a:ext cx="4572000" cy="583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51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Healthcare Economics and the Job Market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96" y="87081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How the Current Economic Environment and Current Job Market Influences Career Plans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683" y="870815"/>
            <a:ext cx="381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What are you willing to compromise to obtain a job?</a:t>
            </a:r>
            <a:endParaRPr lang="en-US" b="1" u="sng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528373"/>
              </p:ext>
            </p:extLst>
          </p:nvPr>
        </p:nvGraphicFramePr>
        <p:xfrm>
          <a:off x="150796" y="1517145"/>
          <a:ext cx="4572000" cy="459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080772"/>
              </p:ext>
            </p:extLst>
          </p:nvPr>
        </p:nvGraphicFramePr>
        <p:xfrm>
          <a:off x="4789282" y="1659047"/>
          <a:ext cx="4241549" cy="479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7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49136"/>
            <a:ext cx="4807027" cy="46601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92% (</a:t>
            </a:r>
            <a:r>
              <a:rPr lang="en-US" dirty="0" err="1" smtClean="0">
                <a:solidFill>
                  <a:schemeClr val="bg1"/>
                </a:solidFill>
              </a:rPr>
              <a:t>prev</a:t>
            </a:r>
            <a:r>
              <a:rPr lang="en-US" dirty="0" smtClean="0">
                <a:solidFill>
                  <a:schemeClr val="bg1"/>
                </a:solidFill>
              </a:rPr>
              <a:t> 86%) feel practices will try to increase their volume to maintain a similar salary despite the lower reimbursement rates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70% (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rev</a:t>
            </a:r>
            <a:r>
              <a:rPr lang="en-US" dirty="0" smtClean="0">
                <a:solidFill>
                  <a:schemeClr val="bg1"/>
                </a:solidFill>
              </a:rPr>
              <a:t> 65%) feel it will discourage top-tier medical students from choosing radiology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% feel it will encourage top-tier medical students to choose radiology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40% (</a:t>
            </a:r>
            <a:r>
              <a:rPr lang="en-US" dirty="0" err="1" smtClean="0">
                <a:solidFill>
                  <a:schemeClr val="bg1"/>
                </a:solidFill>
              </a:rPr>
              <a:t>prev</a:t>
            </a:r>
            <a:r>
              <a:rPr lang="en-US" dirty="0" smtClean="0">
                <a:solidFill>
                  <a:schemeClr val="bg1"/>
                </a:solidFill>
              </a:rPr>
              <a:t> 36%) feel that practices are going to be looking for radiologists trained in more than one fellowship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Healthcare Economics and the Job Market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992832"/>
            <a:ext cx="52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What effects do you think healthcare reform will have on radiology?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6451" y="1414979"/>
            <a:ext cx="3041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Does your program offer some training in healthcare economics and radiology business?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061731"/>
              </p:ext>
            </p:extLst>
          </p:nvPr>
        </p:nvGraphicFramePr>
        <p:xfrm>
          <a:off x="5111827" y="2750523"/>
          <a:ext cx="3964272" cy="365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1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Survey Purpose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1852"/>
            <a:ext cx="8475785" cy="395709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Share facts and information about the structure of training programs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Use information about resident benefits to address shortfalls at individual programs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Share opinions of fellow chief residents about important issues facing radiology training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Share ideas for how to deal with these important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Healthcare Economics and the Job Market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75252" y="2562130"/>
            <a:ext cx="6282395" cy="39292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chemeClr val="bg1"/>
                </a:solidFill>
              </a:rPr>
              <a:t>6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1% programs with # trainees = training “cap”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12% programs with # trainees &gt; training “cap”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13% programs planning on increasing # trainees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en-US" sz="2200" u="sng" dirty="0" smtClean="0">
                <a:solidFill>
                  <a:schemeClr val="bg1"/>
                </a:solidFill>
              </a:rPr>
              <a:t>7</a:t>
            </a:r>
            <a:r>
              <a:rPr kumimoji="0" lang="en-US" sz="220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</a:t>
            </a:r>
            <a:r>
              <a:rPr kumimoji="0" lang="en-US" sz="220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programs planning on decreasing # trainees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chemeClr val="bg1"/>
                </a:solidFill>
              </a:rPr>
              <a:t>3</a:t>
            </a:r>
            <a:r>
              <a:rPr lang="en-US" sz="2200" baseline="0" dirty="0" smtClean="0">
                <a:solidFill>
                  <a:schemeClr val="bg1"/>
                </a:solidFill>
              </a:rPr>
              <a:t>4%</a:t>
            </a:r>
            <a:r>
              <a:rPr lang="en-US" sz="2200" dirty="0" smtClean="0">
                <a:solidFill>
                  <a:schemeClr val="bg1"/>
                </a:solidFill>
              </a:rPr>
              <a:t> programs not planning on changing # trainees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  2% programs planning on increasing # fellows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12% programs planning</a:t>
            </a:r>
            <a:r>
              <a:rPr kumimoji="0" lang="en-US" sz="220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decreasing # fellows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aseline="0" dirty="0" smtClean="0">
                <a:solidFill>
                  <a:schemeClr val="bg1"/>
                </a:solidFill>
              </a:rPr>
              <a:t>23%</a:t>
            </a:r>
            <a:r>
              <a:rPr lang="en-US" sz="2200" dirty="0" smtClean="0">
                <a:solidFill>
                  <a:schemeClr val="bg1"/>
                </a:solidFill>
              </a:rPr>
              <a:t> programs not planning on changing # fellows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650" y="88197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Poor economic climate has lead to budget issues at some programs, esp. programs that have more trainees than its training “cap,” paying for a certain # trainees out of pocket.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 such programs may need to downsize # trainees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1172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MISCELLANEOUS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Quality Improvement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71" y="1194456"/>
            <a:ext cx="481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How well does your training program prepare you for ABR’s PQI requirements?*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981" y="1846218"/>
            <a:ext cx="481584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/>
              <a:t>ABR requires radiologists to document participation in 3 successful PQI projects every 10 years to maintain board certification</a:t>
            </a:r>
            <a:endParaRPr lang="en-US" sz="1300" i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936811"/>
              </p:ext>
            </p:extLst>
          </p:nvPr>
        </p:nvGraphicFramePr>
        <p:xfrm>
          <a:off x="5748386" y="513267"/>
          <a:ext cx="28071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008948"/>
              </p:ext>
            </p:extLst>
          </p:nvPr>
        </p:nvGraphicFramePr>
        <p:xfrm>
          <a:off x="44450" y="3256467"/>
          <a:ext cx="4210679" cy="311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72756"/>
              </p:ext>
            </p:extLst>
          </p:nvPr>
        </p:nvGraphicFramePr>
        <p:xfrm>
          <a:off x="4255129" y="3256467"/>
          <a:ext cx="4572000" cy="343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19300" y="2705100"/>
            <a:ext cx="337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*No significant change from 2012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Resident Feedback and Requirements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618853"/>
              </p:ext>
            </p:extLst>
          </p:nvPr>
        </p:nvGraphicFramePr>
        <p:xfrm>
          <a:off x="932099" y="880450"/>
          <a:ext cx="72798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79771"/>
              </p:ext>
            </p:extLst>
          </p:nvPr>
        </p:nvGraphicFramePr>
        <p:xfrm>
          <a:off x="304799" y="3623650"/>
          <a:ext cx="8422741" cy="311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84626" y="4467349"/>
            <a:ext cx="1133837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Simulation Lab</a:t>
            </a:r>
            <a:endParaRPr lang="en-US" sz="1200" b="1" dirty="0"/>
          </a:p>
        </p:txBody>
      </p:sp>
      <p:cxnSp>
        <p:nvCxnSpPr>
          <p:cNvPr id="12" name="Straight Connector 11"/>
          <p:cNvCxnSpPr>
            <a:endCxn id="10" idx="2"/>
          </p:cNvCxnSpPr>
          <p:nvPr/>
        </p:nvCxnSpPr>
        <p:spPr>
          <a:xfrm flipV="1">
            <a:off x="7342360" y="4744348"/>
            <a:ext cx="1109185" cy="1113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01600"/>
            <a:ext cx="8623300" cy="6481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Resident Feedback and Requirements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630929"/>
              </p:ext>
            </p:extLst>
          </p:nvPr>
        </p:nvGraphicFramePr>
        <p:xfrm>
          <a:off x="1120366" y="880450"/>
          <a:ext cx="69032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8556"/>
              </p:ext>
            </p:extLst>
          </p:nvPr>
        </p:nvGraphicFramePr>
        <p:xfrm>
          <a:off x="517714" y="3958905"/>
          <a:ext cx="8197472" cy="209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97472"/>
              </a:tblGrid>
              <a:tr h="3845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Procedure</a:t>
                      </a:r>
                      <a:r>
                        <a:rPr lang="en-US" sz="2400" baseline="0" dirty="0" smtClean="0"/>
                        <a:t> Competency </a:t>
                      </a:r>
                      <a:r>
                        <a:rPr lang="en-US" sz="2400" dirty="0" smtClean="0"/>
                        <a:t>Notes</a:t>
                      </a:r>
                      <a:endParaRPr lang="en-US" sz="2400" b="1" i="0" dirty="0"/>
                    </a:p>
                  </a:txBody>
                  <a:tcPr/>
                </a:tc>
              </a:tr>
              <a:tr h="1637000"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About 50</a:t>
                      </a:r>
                      <a:r>
                        <a:rPr lang="en-US" sz="1600" baseline="0" dirty="0" smtClean="0"/>
                        <a:t> % of programs have minimum procedure requirements</a:t>
                      </a:r>
                      <a:r>
                        <a:rPr lang="en-US" sz="1600" baseline="0" smtClean="0"/>
                        <a:t>, apart </a:t>
                      </a:r>
                      <a:r>
                        <a:rPr lang="en-US" sz="1600" baseline="0" dirty="0" smtClean="0"/>
                        <a:t>from I-131 mandated by NRC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In IR, competency</a:t>
                      </a:r>
                      <a:r>
                        <a:rPr lang="en-US" sz="1600" baseline="0" dirty="0" smtClean="0"/>
                        <a:t> may need to be demonstrated prior to performing procedure independently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Competency requirements can be by individual procedure such as knee MRI, LP or PICC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1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discussion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Discussion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67435"/>
            <a:ext cx="8413652" cy="519056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Total # residents increased 29% from 2003 to 2013, with greater proportional increase of female residents (47%)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Resident salaries have increased at roughly the same pace as U.S. inflation since 2009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E-Anatomy (3% -&gt; 16%) and </a:t>
            </a:r>
            <a:r>
              <a:rPr lang="en-US" dirty="0" err="1" smtClean="0">
                <a:solidFill>
                  <a:schemeClr val="bg1"/>
                </a:solidFill>
              </a:rPr>
              <a:t>RadPrimer</a:t>
            </a:r>
            <a:r>
              <a:rPr lang="en-US" dirty="0" smtClean="0">
                <a:solidFill>
                  <a:schemeClr val="bg1"/>
                </a:solidFill>
              </a:rPr>
              <a:t> (16% -&gt; 56%) have increasingly been provided as resources to residents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About 96% of residents attend AIRP, with an average stipend of $1800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Slightly more programs offering full-day Saturday/Sunday services</a:t>
            </a:r>
          </a:p>
        </p:txBody>
      </p:sp>
    </p:spTree>
    <p:extLst>
      <p:ext uri="{BB962C8B-B14F-4D97-AF65-F5344CB8AC3E}">
        <p14:creationId xmlns:p14="http://schemas.microsoft.com/office/powerpoint/2010/main" val="4241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Discussion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67435"/>
            <a:ext cx="8413652" cy="5190566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Fewer programs consistently read-out post-call residents face to face (49% -&gt; 35%), with more programs not having post-call readout (21% -&gt; 28%)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Only ~50% of programs document </a:t>
            </a:r>
            <a:r>
              <a:rPr lang="en-US" dirty="0" err="1" smtClean="0">
                <a:solidFill>
                  <a:schemeClr val="bg1"/>
                </a:solidFill>
              </a:rPr>
              <a:t>overreads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24 hour attending coverage has doubled from 2009 (12%) to 2013 (24%)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Chiefs are concerned about the Core Exam format not testing the skills that will be valuable in practice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82% of programs plan to offer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year mini-fellowships; average of 24 weeks allotted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Discussion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67435"/>
            <a:ext cx="8413652" cy="5190566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Programs giving 3rd years study time plan to offer 10 weeks of time off call and 5.5 weeks off of service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73% of residents are worried or very worried about their job prospects now, compared with only 47% in 2011, and are willing to make more compromises to secure a job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70% feel health care reform efforts will discourage top-tier medical students from a career in radiology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Future Directions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6068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How successful were our board preparations for the core exam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How senior </a:t>
            </a:r>
            <a:r>
              <a:rPr lang="en-US" dirty="0" err="1" smtClean="0">
                <a:solidFill>
                  <a:schemeClr val="bg1"/>
                </a:solidFill>
              </a:rPr>
              <a:t>selectives</a:t>
            </a:r>
            <a:r>
              <a:rPr lang="en-US" dirty="0" smtClean="0">
                <a:solidFill>
                  <a:schemeClr val="bg1"/>
                </a:solidFill>
              </a:rPr>
              <a:t> were received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ACGME residency milestones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Informatics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1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Survey Topics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781278" cy="454815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Recurring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Basic Program Information and Resident Benefits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Chief Resident Responsibilities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Call and Outside Hospital Studies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Board Exam Format and its Impact On: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Curriculum, Call System, Fellowships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Ultrasound and MR interpretations on call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Healthcare Reform and its Economic Impact on Residency Programs, Fellowships, and the Job Market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Practice Quality Improvement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in 2013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Overreads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Sick Resident Coverage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Senior </a:t>
            </a:r>
            <a:r>
              <a:rPr lang="en-US" dirty="0" err="1" smtClean="0">
                <a:solidFill>
                  <a:schemeClr val="bg1"/>
                </a:solidFill>
              </a:rPr>
              <a:t>Selectives</a:t>
            </a:r>
            <a:r>
              <a:rPr lang="en-US" dirty="0" smtClean="0">
                <a:solidFill>
                  <a:schemeClr val="bg1"/>
                </a:solidFill>
              </a:rPr>
              <a:t>/Mini-Fellowships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Core Exam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oard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eview Format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Feedback/Safety Training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Thanks!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01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Chief Resident Participants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Laurie May at RSNA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Gautham</a:t>
            </a:r>
            <a:r>
              <a:rPr lang="en-US" dirty="0" smtClean="0">
                <a:solidFill>
                  <a:schemeClr val="bg1"/>
                </a:solidFill>
              </a:rPr>
              <a:t> Reddy and the A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CR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Leadership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Jennifer Gould and Ron Evens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Steve Sauk, Elizabeth </a:t>
            </a:r>
            <a:r>
              <a:rPr lang="en-US" dirty="0" err="1" smtClean="0">
                <a:solidFill>
                  <a:schemeClr val="bg1"/>
                </a:solidFill>
              </a:rPr>
              <a:t>Sheybani</a:t>
            </a:r>
            <a:r>
              <a:rPr lang="en-US" dirty="0" smtClean="0">
                <a:solidFill>
                  <a:schemeClr val="bg1"/>
                </a:solidFill>
              </a:rPr>
              <a:t>, Colin Thompson, David Slat and Taylor Stone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To Request Data from this Survey: </a:t>
            </a:r>
            <a:r>
              <a:rPr lang="en-US" u="sng" dirty="0" smtClean="0">
                <a:solidFill>
                  <a:schemeClr val="bg1"/>
                </a:solidFill>
              </a:rPr>
              <a:t>shettya@mir.wustl.edu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1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Limitations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3167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Opinions and estimations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Sampling bias (only chief residents included)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Duplicate responses from programs with multiple chief residents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 attempted to exclude them from the relevant data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615013"/>
            <a:ext cx="7772400" cy="23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Program</a:t>
            </a:r>
            <a:r>
              <a:rPr kumimoji="0" lang="en-US" sz="5400" b="1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details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531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Participation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20" y="4905870"/>
            <a:ext cx="8305060" cy="1648831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200" dirty="0" smtClean="0">
                <a:solidFill>
                  <a:schemeClr val="bg1"/>
                </a:solidFill>
              </a:rPr>
              <a:t>Results will be available to A</a:t>
            </a:r>
            <a:r>
              <a:rPr lang="en-US" sz="4200" baseline="30000" dirty="0" smtClean="0">
                <a:solidFill>
                  <a:schemeClr val="bg1"/>
                </a:solidFill>
              </a:rPr>
              <a:t>3</a:t>
            </a:r>
            <a:r>
              <a:rPr lang="en-US" sz="4200" dirty="0" smtClean="0">
                <a:solidFill>
                  <a:schemeClr val="bg1"/>
                </a:solidFill>
              </a:rPr>
              <a:t>CR</a:t>
            </a:r>
            <a:r>
              <a:rPr lang="en-US" sz="4200" baseline="30000" dirty="0" smtClean="0">
                <a:solidFill>
                  <a:schemeClr val="bg1"/>
                </a:solidFill>
              </a:rPr>
              <a:t>2</a:t>
            </a:r>
            <a:r>
              <a:rPr lang="en-US" sz="4200" dirty="0" smtClean="0">
                <a:solidFill>
                  <a:schemeClr val="bg1"/>
                </a:solidFill>
              </a:rPr>
              <a:t> members by e-mail on request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>
                <a:solidFill>
                  <a:schemeClr val="bg1"/>
                </a:solidFill>
              </a:rPr>
              <a:t>Results will also be available to A</a:t>
            </a:r>
            <a:r>
              <a:rPr lang="en-US" sz="4200" baseline="30000" dirty="0" smtClean="0">
                <a:solidFill>
                  <a:schemeClr val="bg1"/>
                </a:solidFill>
              </a:rPr>
              <a:t>3</a:t>
            </a:r>
            <a:r>
              <a:rPr lang="en-US" sz="4200" dirty="0" smtClean="0">
                <a:solidFill>
                  <a:schemeClr val="bg1"/>
                </a:solidFill>
              </a:rPr>
              <a:t>CR</a:t>
            </a:r>
            <a:r>
              <a:rPr lang="en-US" sz="4200" baseline="30000" dirty="0" smtClean="0">
                <a:solidFill>
                  <a:schemeClr val="bg1"/>
                </a:solidFill>
              </a:rPr>
              <a:t>2 </a:t>
            </a:r>
            <a:r>
              <a:rPr lang="en-US" sz="4200" dirty="0" smtClean="0">
                <a:solidFill>
                  <a:schemeClr val="bg1"/>
                </a:solidFill>
              </a:rPr>
              <a:t>members in the newsletter and on the website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4200" dirty="0" smtClea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200" i="1" dirty="0" smtClean="0">
                <a:solidFill>
                  <a:schemeClr val="bg1"/>
                </a:solidFill>
              </a:rPr>
              <a:t>THANK YOU FOR PARTICIPATING!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0220"/>
              </p:ext>
            </p:extLst>
          </p:nvPr>
        </p:nvGraphicFramePr>
        <p:xfrm>
          <a:off x="225957" y="1573985"/>
          <a:ext cx="4088166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3845"/>
                <a:gridCol w="1371599"/>
                <a:gridCol w="1362722"/>
              </a:tblGrid>
              <a:tr h="44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Individual Responses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Unique</a:t>
                      </a:r>
                      <a:r>
                        <a:rPr lang="en-US" sz="1400" baseline="0" dirty="0" smtClean="0"/>
                        <a:t> Programs</a:t>
                      </a:r>
                      <a:endParaRPr lang="en-US" sz="1400" dirty="0"/>
                    </a:p>
                  </a:txBody>
                  <a:tcPr anchor="ctr"/>
                </a:tc>
              </a:tr>
              <a:tr h="2553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99</a:t>
                      </a:r>
                      <a:endParaRPr lang="en-US" sz="2400" b="1" dirty="0"/>
                    </a:p>
                  </a:txBody>
                  <a:tcPr/>
                </a:tc>
              </a:tr>
              <a:tr h="2553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185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135</a:t>
                      </a:r>
                      <a:endParaRPr lang="en-US" sz="1800" b="1" dirty="0"/>
                    </a:p>
                  </a:txBody>
                  <a:tcPr/>
                </a:tc>
              </a:tr>
              <a:tr h="2553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259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148</a:t>
                      </a:r>
                      <a:endParaRPr lang="en-US" sz="1800" b="1" dirty="0"/>
                    </a:p>
                  </a:txBody>
                  <a:tcPr/>
                </a:tc>
              </a:tr>
              <a:tr h="2553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228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140</a:t>
                      </a:r>
                      <a:endParaRPr lang="en-US" sz="1800" b="1" dirty="0"/>
                    </a:p>
                  </a:txBody>
                  <a:tcPr/>
                </a:tc>
              </a:tr>
              <a:tr h="2553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2009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112</a:t>
                      </a:r>
                      <a:endParaRPr lang="en-US" sz="1800" b="1" dirty="0"/>
                    </a:p>
                  </a:txBody>
                  <a:tcPr/>
                </a:tc>
              </a:tr>
              <a:tr h="2553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2008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---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5192" y="1277203"/>
            <a:ext cx="286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of Responses 2008-2013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888583"/>
              </p:ext>
            </p:extLst>
          </p:nvPr>
        </p:nvGraphicFramePr>
        <p:xfrm>
          <a:off x="4541520" y="1057964"/>
          <a:ext cx="4277360" cy="30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3820" y="4465917"/>
            <a:ext cx="3588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Out of approximately 187 programs in the US</a:t>
            </a:r>
            <a:endParaRPr lang="en-U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32249"/>
              </p:ext>
            </p:extLst>
          </p:nvPr>
        </p:nvGraphicFramePr>
        <p:xfrm>
          <a:off x="4449779" y="13751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531803"/>
              </p:ext>
            </p:extLst>
          </p:nvPr>
        </p:nvGraphicFramePr>
        <p:xfrm>
          <a:off x="4449779" y="1508226"/>
          <a:ext cx="4480560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</TotalTime>
  <Words>1908</Words>
  <Application>Microsoft Office PowerPoint</Application>
  <PresentationFormat>On-screen Show (4:3)</PresentationFormat>
  <Paragraphs>320</Paragraphs>
  <Slides>60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2013 A3CR2 Annual Chief Resident Survey</vt:lpstr>
      <vt:lpstr>PowerPoint Presentation</vt:lpstr>
      <vt:lpstr>Survey Format</vt:lpstr>
      <vt:lpstr>Survey Purpose</vt:lpstr>
      <vt:lpstr>Survey Topics</vt:lpstr>
      <vt:lpstr>Limitations</vt:lpstr>
      <vt:lpstr>PowerPoint Presentation</vt:lpstr>
      <vt:lpstr>Participation</vt:lpstr>
      <vt:lpstr>Program Size</vt:lpstr>
      <vt:lpstr>Hospital Coverage</vt:lpstr>
      <vt:lpstr>Volume</vt:lpstr>
      <vt:lpstr>Medical Student Recruitment</vt:lpstr>
      <vt:lpstr>PowerPoint Presentation</vt:lpstr>
      <vt:lpstr>Resident Benefits</vt:lpstr>
      <vt:lpstr>Vacation and Salary</vt:lpstr>
      <vt:lpstr>Family Leave</vt:lpstr>
      <vt:lpstr>PowerPoint Presentation</vt:lpstr>
      <vt:lpstr>Chief Resident Selection</vt:lpstr>
      <vt:lpstr>Chief Resident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</vt:lpstr>
      <vt:lpstr>Discussion</vt:lpstr>
      <vt:lpstr>Future Directions</vt:lpstr>
      <vt:lpstr>Thanks!</vt:lpstr>
    </vt:vector>
  </TitlesOfParts>
  <Company>UW Radiology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Gautham Reddy</dc:creator>
  <cp:lastModifiedBy>Admin</cp:lastModifiedBy>
  <cp:revision>395</cp:revision>
  <dcterms:created xsi:type="dcterms:W3CDTF">2011-04-05T05:38:13Z</dcterms:created>
  <dcterms:modified xsi:type="dcterms:W3CDTF">2013-05-17T18:20:09Z</dcterms:modified>
</cp:coreProperties>
</file>