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7" r:id="rId2"/>
    <p:sldId id="323" r:id="rId3"/>
    <p:sldId id="404" r:id="rId4"/>
    <p:sldId id="341" r:id="rId5"/>
    <p:sldId id="387" r:id="rId6"/>
    <p:sldId id="474" r:id="rId7"/>
    <p:sldId id="345" r:id="rId8"/>
    <p:sldId id="403" r:id="rId9"/>
    <p:sldId id="405" r:id="rId10"/>
    <p:sldId id="422" r:id="rId11"/>
    <p:sldId id="358" r:id="rId12"/>
    <p:sldId id="359" r:id="rId13"/>
    <p:sldId id="360" r:id="rId14"/>
    <p:sldId id="361" r:id="rId15"/>
    <p:sldId id="407" r:id="rId16"/>
    <p:sldId id="363" r:id="rId17"/>
    <p:sldId id="366" r:id="rId18"/>
    <p:sldId id="525" r:id="rId19"/>
    <p:sldId id="411" r:id="rId20"/>
    <p:sldId id="379" r:id="rId21"/>
    <p:sldId id="397" r:id="rId22"/>
    <p:sldId id="426" r:id="rId23"/>
    <p:sldId id="378" r:id="rId24"/>
    <p:sldId id="441" r:id="rId25"/>
    <p:sldId id="52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 Caroline Carrico, M.D." initials="DCCM" lastIdx="1" clrIdx="0">
    <p:extLst>
      <p:ext uri="{19B8F6BF-5375-455C-9EA6-DF929625EA0E}">
        <p15:presenceInfo xmlns:p15="http://schemas.microsoft.com/office/powerpoint/2012/main" userId="S-1-5-21-2053149899-1891010372-398732264-67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8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22T08:30:24.201"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47C49-413F-407A-9F23-7E348171703C}"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77613-36AD-4EBF-845C-EF7F659DC708}" type="slidenum">
              <a:rPr lang="en-US" smtClean="0"/>
              <a:t>‹#›</a:t>
            </a:fld>
            <a:endParaRPr lang="en-US"/>
          </a:p>
        </p:txBody>
      </p:sp>
    </p:spTree>
    <p:extLst>
      <p:ext uri="{BB962C8B-B14F-4D97-AF65-F5344CB8AC3E}">
        <p14:creationId xmlns:p14="http://schemas.microsoft.com/office/powerpoint/2010/main" val="1195690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not exaggerate or be vague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9AD48-01D2-4748-80E1-20C9314235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667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9AD48-01D2-4748-80E1-20C9314235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30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9AD48-01D2-4748-80E1-20C9314235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43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09AD48-01D2-4748-80E1-20C9314235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859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5C3C5-0465-4EE2-B610-0A61C4C12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34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dirty="0"/>
          </a:p>
          <a:p>
            <a:r>
              <a:rPr lang="en-US" dirty="0"/>
              <a:t>CC:  What do you all think about asking a student at the beginning of the month if they will be looking for a LOR by the end of the month, then helping them direct their time and energy to one or two faculty that will be there most or are best at involving medical students.  Many that want letters rotate in summer when a lot of people are on vacation.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5C3C5-0465-4EE2-B610-0A61C4C12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80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10A342-EDB8-4F59-8C7E-499C9185EE3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275613506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0A342-EDB8-4F59-8C7E-499C9185EE3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109613817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ark blue gradient Carrico 2020 ">
    <p:bg>
      <p:bgRef idx="1003">
        <a:schemeClr val="bg2"/>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0A342-EDB8-4F59-8C7E-499C9185EE3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192067164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0A342-EDB8-4F59-8C7E-499C9185EE3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244226158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10A342-EDB8-4F59-8C7E-499C9185EE3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55695476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10A342-EDB8-4F59-8C7E-499C9185EE3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168479571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10A342-EDB8-4F59-8C7E-499C9185EE3C}"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250192575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10A342-EDB8-4F59-8C7E-499C9185EE3C}"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351607293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3">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0A342-EDB8-4F59-8C7E-499C9185EE3C}"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333395881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10A342-EDB8-4F59-8C7E-499C9185EE3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144820852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10A342-EDB8-4F59-8C7E-499C9185EE3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71CFD4-00C1-43DC-A5D5-18795661D357}" type="slidenum">
              <a:rPr lang="en-US" smtClean="0"/>
              <a:t>‹#›</a:t>
            </a:fld>
            <a:endParaRPr lang="en-US"/>
          </a:p>
        </p:txBody>
      </p:sp>
    </p:spTree>
    <p:extLst>
      <p:ext uri="{BB962C8B-B14F-4D97-AF65-F5344CB8AC3E}">
        <p14:creationId xmlns:p14="http://schemas.microsoft.com/office/powerpoint/2010/main" val="390697384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3000"/>
                <a:satMod val="150000"/>
                <a:shade val="98000"/>
                <a:lumMod val="102000"/>
              </a:schemeClr>
            </a:gs>
            <a:gs pos="22000">
              <a:schemeClr val="bg2">
                <a:tint val="98000"/>
                <a:satMod val="130000"/>
                <a:shade val="90000"/>
                <a:lumMod val="103000"/>
              </a:schemeClr>
            </a:gs>
            <a:gs pos="100000">
              <a:schemeClr val="bg2">
                <a:shade val="63000"/>
                <a:satMod val="120000"/>
              </a:schemeClr>
            </a:gs>
          </a:gsLst>
          <a:lin ang="6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0A342-EDB8-4F59-8C7E-499C9185EE3C}" type="datetimeFigureOut">
              <a:rPr lang="en-US" smtClean="0"/>
              <a:t>3/30/2023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1CFD4-00C1-43DC-A5D5-18795661D357}" type="slidenum">
              <a:rPr lang="en-US" smtClean="0"/>
              <a:t>‹#›</a:t>
            </a:fld>
            <a:endParaRPr lang="en-US"/>
          </a:p>
        </p:txBody>
      </p:sp>
    </p:spTree>
    <p:extLst>
      <p:ext uri="{BB962C8B-B14F-4D97-AF65-F5344CB8AC3E}">
        <p14:creationId xmlns:p14="http://schemas.microsoft.com/office/powerpoint/2010/main" val="1553405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hyperlink" Target="mailto:eraslorportal@aamc.org" TargetMode="Externa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8.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9.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comments" Target="../comments/comment1.xm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242" y="292802"/>
            <a:ext cx="11802359" cy="2387600"/>
          </a:xfrm>
        </p:spPr>
        <p:txBody>
          <a:bodyPr>
            <a:normAutofit fontScale="90000"/>
          </a:bodyPr>
          <a:lstStyle/>
          <a:p>
            <a:br>
              <a:rPr lang="en-US" dirty="0"/>
            </a:br>
            <a:r>
              <a:rPr lang="en-US" dirty="0"/>
              <a:t>Standardized Letter of Recommendation for use in the Radiology Residency Match</a:t>
            </a:r>
          </a:p>
        </p:txBody>
      </p:sp>
      <p:sp>
        <p:nvSpPr>
          <p:cNvPr id="3" name="Subtitle 2"/>
          <p:cNvSpPr>
            <a:spLocks noGrp="1"/>
          </p:cNvSpPr>
          <p:nvPr>
            <p:ph type="subTitle" idx="1"/>
          </p:nvPr>
        </p:nvSpPr>
        <p:spPr>
          <a:xfrm>
            <a:off x="363795" y="3140126"/>
            <a:ext cx="11444748" cy="1655762"/>
          </a:xfrm>
        </p:spPr>
        <p:txBody>
          <a:bodyPr>
            <a:noAutofit/>
          </a:bodyPr>
          <a:lstStyle/>
          <a:p>
            <a:endParaRPr lang="en-US" sz="2800" dirty="0"/>
          </a:p>
          <a:p>
            <a:r>
              <a:rPr lang="en-US" sz="2800" dirty="0"/>
              <a:t>Caroline Carrico, MD, FAUR  </a:t>
            </a:r>
          </a:p>
          <a:p>
            <a:r>
              <a:rPr lang="en-US" sz="2800" dirty="0"/>
              <a:t>Associate Professor of Radiology</a:t>
            </a:r>
          </a:p>
          <a:p>
            <a:r>
              <a:rPr lang="en-US" sz="2800" dirty="0"/>
              <a:t>Duke University School of Medicine</a:t>
            </a:r>
          </a:p>
        </p:txBody>
      </p:sp>
      <p:pic>
        <p:nvPicPr>
          <p:cNvPr id="4" name="Audio 3">
            <a:hlinkClick r:id="" action="ppaction://media"/>
            <a:extLst>
              <a:ext uri="{FF2B5EF4-FFF2-40B4-BE49-F238E27FC236}">
                <a16:creationId xmlns:a16="http://schemas.microsoft.com/office/drawing/2014/main" id="{CEF94B1A-574E-4049-8037-AD9C29404B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E59E6E61-B48A-465A-A7B7-A20001D716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52" y="3004935"/>
            <a:ext cx="2768600" cy="3407833"/>
          </a:xfrm>
          <a:prstGeom prst="rect">
            <a:avLst/>
          </a:prstGeom>
        </p:spPr>
      </p:pic>
      <p:pic>
        <p:nvPicPr>
          <p:cNvPr id="7" name="Picture 6">
            <a:extLst>
              <a:ext uri="{FF2B5EF4-FFF2-40B4-BE49-F238E27FC236}">
                <a16:creationId xmlns:a16="http://schemas.microsoft.com/office/drawing/2014/main" id="{F4429D2B-9BDE-4877-BFA9-56A1375FC69F}"/>
              </a:ext>
            </a:extLst>
          </p:cNvPr>
          <p:cNvPicPr>
            <a:picLocks noChangeAspect="1"/>
          </p:cNvPicPr>
          <p:nvPr/>
        </p:nvPicPr>
        <p:blipFill rotWithShape="1">
          <a:blip r:embed="rId6"/>
          <a:srcRect l="24315" t="9897" r="50983" b="34449"/>
          <a:stretch/>
        </p:blipFill>
        <p:spPr>
          <a:xfrm>
            <a:off x="9107888" y="3255190"/>
            <a:ext cx="2293963" cy="2907322"/>
          </a:xfrm>
          <a:prstGeom prst="rect">
            <a:avLst/>
          </a:prstGeom>
        </p:spPr>
      </p:pic>
      <p:sp>
        <p:nvSpPr>
          <p:cNvPr id="8" name="Rectangle 7">
            <a:extLst>
              <a:ext uri="{FF2B5EF4-FFF2-40B4-BE49-F238E27FC236}">
                <a16:creationId xmlns:a16="http://schemas.microsoft.com/office/drawing/2014/main" id="{F59191A6-06BA-46C7-AD34-80AB6689D71E}"/>
              </a:ext>
            </a:extLst>
          </p:cNvPr>
          <p:cNvSpPr/>
          <p:nvPr/>
        </p:nvSpPr>
        <p:spPr>
          <a:xfrm>
            <a:off x="8748074" y="3004935"/>
            <a:ext cx="2898874" cy="3407833"/>
          </a:xfrm>
          <a:prstGeom prst="rect">
            <a:avLst/>
          </a:prstGeom>
          <a:solidFill>
            <a:srgbClr val="242852">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2443571"/>
      </p:ext>
    </p:extLst>
  </p:cSld>
  <p:clrMapOvr>
    <a:masterClrMapping/>
  </p:clrMapOvr>
  <mc:AlternateContent xmlns:mc="http://schemas.openxmlformats.org/markup-compatibility/2006" xmlns:p14="http://schemas.microsoft.com/office/powerpoint/2010/main">
    <mc:Choice Requires="p14">
      <p:transition spd="slow" p14:dur="2000" advTm="22180"/>
    </mc:Choice>
    <mc:Fallback xmlns="">
      <p:transition spd="slow" advTm="2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20B6220-334F-4590-B9B3-EFE537BE3749}"/>
              </a:ext>
            </a:extLst>
          </p:cNvPr>
          <p:cNvPicPr>
            <a:picLocks noGrp="1" noChangeAspect="1"/>
          </p:cNvPicPr>
          <p:nvPr>
            <p:ph idx="1"/>
          </p:nvPr>
        </p:nvPicPr>
        <p:blipFill>
          <a:blip r:embed="rId5"/>
          <a:stretch>
            <a:fillRect/>
          </a:stretch>
        </p:blipFill>
        <p:spPr>
          <a:xfrm>
            <a:off x="525087" y="1952375"/>
            <a:ext cx="5773412" cy="4346825"/>
          </a:xfrm>
          <a:prstGeom prst="rect">
            <a:avLst/>
          </a:prstGeom>
        </p:spPr>
      </p:pic>
      <p:sp>
        <p:nvSpPr>
          <p:cNvPr id="2" name="Title 1"/>
          <p:cNvSpPr>
            <a:spLocks noGrp="1"/>
          </p:cNvSpPr>
          <p:nvPr>
            <p:ph type="title"/>
          </p:nvPr>
        </p:nvSpPr>
        <p:spPr>
          <a:xfrm>
            <a:off x="599771" y="365125"/>
            <a:ext cx="11438024" cy="1325563"/>
          </a:xfrm>
          <a:solidFill>
            <a:srgbClr val="993300"/>
          </a:solidFill>
        </p:spPr>
        <p:txBody>
          <a:bodyPr/>
          <a:lstStyle/>
          <a:p>
            <a:r>
              <a:rPr lang="en-US" dirty="0"/>
              <a:t>Aur.org   resources tab</a:t>
            </a:r>
            <a:br>
              <a:rPr lang="en-US" dirty="0"/>
            </a:br>
            <a:r>
              <a:rPr lang="en-US" dirty="0"/>
              <a:t>aur.org/</a:t>
            </a:r>
            <a:r>
              <a:rPr lang="en-US" dirty="0" err="1"/>
              <a:t>en</a:t>
            </a:r>
            <a:r>
              <a:rPr lang="en-US" dirty="0"/>
              <a:t>/resources</a:t>
            </a:r>
          </a:p>
        </p:txBody>
      </p:sp>
      <p:sp>
        <p:nvSpPr>
          <p:cNvPr id="5" name="Oval 4"/>
          <p:cNvSpPr/>
          <p:nvPr/>
        </p:nvSpPr>
        <p:spPr>
          <a:xfrm>
            <a:off x="688257" y="4798144"/>
            <a:ext cx="1828800" cy="77674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6"/>
          <a:srcRect l="21673" t="15479" r="38609" b="46886"/>
          <a:stretch/>
        </p:blipFill>
        <p:spPr>
          <a:xfrm>
            <a:off x="6558116" y="1763825"/>
            <a:ext cx="5479679" cy="2920641"/>
          </a:xfrm>
          <a:prstGeom prst="rect">
            <a:avLst/>
          </a:prstGeom>
        </p:spPr>
      </p:pic>
      <p:cxnSp>
        <p:nvCxnSpPr>
          <p:cNvPr id="9" name="Straight Arrow Connector 8">
            <a:extLst>
              <a:ext uri="{FF2B5EF4-FFF2-40B4-BE49-F238E27FC236}">
                <a16:creationId xmlns:a16="http://schemas.microsoft.com/office/drawing/2014/main" id="{A42642BC-6137-4637-A9BD-337E60D905D5}"/>
              </a:ext>
            </a:extLst>
          </p:cNvPr>
          <p:cNvCxnSpPr>
            <a:cxnSpLocks/>
          </p:cNvCxnSpPr>
          <p:nvPr/>
        </p:nvCxnSpPr>
        <p:spPr>
          <a:xfrm flipV="1">
            <a:off x="10303497" y="4176075"/>
            <a:ext cx="0" cy="30165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B9C44FAE-728D-48C9-B98F-D0D2B8183E1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08350489"/>
      </p:ext>
    </p:extLst>
  </p:cSld>
  <p:clrMapOvr>
    <a:masterClrMapping/>
  </p:clrMapOvr>
  <mc:AlternateContent xmlns:mc="http://schemas.openxmlformats.org/markup-compatibility/2006" xmlns:p14="http://schemas.microsoft.com/office/powerpoint/2010/main">
    <mc:Choice Requires="p14">
      <p:transition spd="slow" p14:dur="2000" advTm="27418"/>
    </mc:Choice>
    <mc:Fallback xmlns="">
      <p:transition spd="slow" advTm="27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23597" t="9490" r="24945" b="32547"/>
          <a:stretch/>
        </p:blipFill>
        <p:spPr>
          <a:xfrm>
            <a:off x="345440" y="1381759"/>
            <a:ext cx="7660640" cy="4853808"/>
          </a:xfrm>
          <a:prstGeom prst="rect">
            <a:avLst/>
          </a:prstGeom>
        </p:spPr>
      </p:pic>
      <p:pic>
        <p:nvPicPr>
          <p:cNvPr id="3" name="Picture 2"/>
          <p:cNvPicPr>
            <a:picLocks noChangeAspect="1"/>
          </p:cNvPicPr>
          <p:nvPr/>
        </p:nvPicPr>
        <p:blipFill rotWithShape="1">
          <a:blip r:embed="rId5"/>
          <a:srcRect l="35884" t="33684" r="37150" b="7889"/>
          <a:stretch/>
        </p:blipFill>
        <p:spPr>
          <a:xfrm>
            <a:off x="7843406" y="1381759"/>
            <a:ext cx="3982610" cy="4853808"/>
          </a:xfrm>
          <a:prstGeom prst="rect">
            <a:avLst/>
          </a:prstGeom>
        </p:spPr>
      </p:pic>
      <p:sp>
        <p:nvSpPr>
          <p:cNvPr id="4" name="Title 3"/>
          <p:cNvSpPr>
            <a:spLocks noGrp="1"/>
          </p:cNvSpPr>
          <p:nvPr>
            <p:ph type="title"/>
          </p:nvPr>
        </p:nvSpPr>
        <p:spPr>
          <a:xfrm>
            <a:off x="345440" y="103696"/>
            <a:ext cx="11480576" cy="1219460"/>
          </a:xfrm>
          <a:solidFill>
            <a:schemeClr val="bg2"/>
          </a:solidFill>
        </p:spPr>
        <p:txBody>
          <a:bodyPr/>
          <a:lstStyle/>
          <a:p>
            <a:pPr algn="ctr"/>
            <a:r>
              <a:rPr lang="en-US" dirty="0"/>
              <a:t>Radiology SLOR</a:t>
            </a:r>
          </a:p>
        </p:txBody>
      </p:sp>
      <p:sp>
        <p:nvSpPr>
          <p:cNvPr id="5" name="Content Placeholder 4"/>
          <p:cNvSpPr>
            <a:spLocks noGrp="1"/>
          </p:cNvSpPr>
          <p:nvPr>
            <p:ph idx="1"/>
          </p:nvPr>
        </p:nvSpPr>
        <p:spPr/>
        <p:txBody>
          <a:bodyPr/>
          <a:lstStyle/>
          <a:p>
            <a:endParaRPr lang="en-US" dirty="0"/>
          </a:p>
        </p:txBody>
      </p:sp>
      <p:pic>
        <p:nvPicPr>
          <p:cNvPr id="7" name="Audio 6">
            <a:hlinkClick r:id="" action="ppaction://media"/>
            <a:extLst>
              <a:ext uri="{FF2B5EF4-FFF2-40B4-BE49-F238E27FC236}">
                <a16:creationId xmlns:a16="http://schemas.microsoft.com/office/drawing/2014/main" id="{07E616EC-7357-4301-AA68-077DCA9C19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081099"/>
      </p:ext>
    </p:extLst>
  </p:cSld>
  <p:clrMapOvr>
    <a:masterClrMapping/>
  </p:clrMapOvr>
  <mc:AlternateContent xmlns:mc="http://schemas.openxmlformats.org/markup-compatibility/2006" xmlns:p14="http://schemas.microsoft.com/office/powerpoint/2010/main">
    <mc:Choice Requires="p14">
      <p:transition spd="slow" p14:dur="2000" advTm="9487"/>
    </mc:Choice>
    <mc:Fallback xmlns="">
      <p:transition spd="slow" advTm="9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19847" t="13343" r="21480" b="18305"/>
          <a:stretch/>
        </p:blipFill>
        <p:spPr>
          <a:xfrm>
            <a:off x="1129776" y="147315"/>
            <a:ext cx="9966313" cy="6530887"/>
          </a:xfrm>
          <a:prstGeom prst="rect">
            <a:avLst/>
          </a:prstGeom>
        </p:spPr>
      </p:pic>
      <p:sp>
        <p:nvSpPr>
          <p:cNvPr id="2" name="TextBox 1"/>
          <p:cNvSpPr txBox="1"/>
          <p:nvPr/>
        </p:nvSpPr>
        <p:spPr>
          <a:xfrm>
            <a:off x="1722474" y="1701209"/>
            <a:ext cx="6273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3" name="TextBox 2"/>
          <p:cNvSpPr txBox="1"/>
          <p:nvPr/>
        </p:nvSpPr>
        <p:spPr>
          <a:xfrm>
            <a:off x="2711302" y="4295552"/>
            <a:ext cx="78361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Caroline Carrico</a:t>
            </a:r>
          </a:p>
        </p:txBody>
      </p:sp>
      <p:sp>
        <p:nvSpPr>
          <p:cNvPr id="4" name="TextBox 3"/>
          <p:cNvSpPr txBox="1"/>
          <p:nvPr/>
        </p:nvSpPr>
        <p:spPr>
          <a:xfrm>
            <a:off x="3444949" y="4752749"/>
            <a:ext cx="57309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MD, Associate Professor of  Radiology and Pediatrics</a:t>
            </a:r>
          </a:p>
        </p:txBody>
      </p:sp>
      <p:sp>
        <p:nvSpPr>
          <p:cNvPr id="7" name="TextBox 6"/>
          <p:cNvSpPr txBox="1"/>
          <p:nvPr/>
        </p:nvSpPr>
        <p:spPr>
          <a:xfrm>
            <a:off x="4274288" y="5175246"/>
            <a:ext cx="47208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Pediatric Radiology</a:t>
            </a:r>
          </a:p>
        </p:txBody>
      </p:sp>
      <p:sp>
        <p:nvSpPr>
          <p:cNvPr id="8" name="TextBox 7"/>
          <p:cNvSpPr txBox="1"/>
          <p:nvPr/>
        </p:nvSpPr>
        <p:spPr>
          <a:xfrm>
            <a:off x="3444949" y="5720314"/>
            <a:ext cx="17331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919-684-7514</a:t>
            </a:r>
          </a:p>
        </p:txBody>
      </p:sp>
      <p:sp>
        <p:nvSpPr>
          <p:cNvPr id="9" name="TextBox 8"/>
          <p:cNvSpPr txBox="1"/>
          <p:nvPr/>
        </p:nvSpPr>
        <p:spPr>
          <a:xfrm>
            <a:off x="6060558" y="5677781"/>
            <a:ext cx="43274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caroline.carrico@duke.edu</a:t>
            </a:r>
          </a:p>
        </p:txBody>
      </p:sp>
      <p:sp>
        <p:nvSpPr>
          <p:cNvPr id="10" name="TextBox 9"/>
          <p:cNvSpPr txBox="1"/>
          <p:nvPr/>
        </p:nvSpPr>
        <p:spPr>
          <a:xfrm>
            <a:off x="2902688" y="6150338"/>
            <a:ext cx="54226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Duke University School of Medicine</a:t>
            </a:r>
          </a:p>
        </p:txBody>
      </p:sp>
      <p:pic>
        <p:nvPicPr>
          <p:cNvPr id="6" name="Audio 5">
            <a:hlinkClick r:id="" action="ppaction://media"/>
            <a:extLst>
              <a:ext uri="{FF2B5EF4-FFF2-40B4-BE49-F238E27FC236}">
                <a16:creationId xmlns:a16="http://schemas.microsoft.com/office/drawing/2014/main" id="{631714B6-B6A8-415F-8965-A8B6BB863E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40331936"/>
      </p:ext>
    </p:extLst>
  </p:cSld>
  <p:clrMapOvr>
    <a:masterClrMapping/>
  </p:clrMapOvr>
  <mc:AlternateContent xmlns:mc="http://schemas.openxmlformats.org/markup-compatibility/2006" xmlns:p14="http://schemas.microsoft.com/office/powerpoint/2010/main">
    <mc:Choice Requires="p14">
      <p:transition spd="slow" p14:dur="2000" advTm="60418"/>
    </mc:Choice>
    <mc:Fallback xmlns="">
      <p:transition spd="slow" advTm="60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18399" t="12337" r="21348" b="28150"/>
          <a:stretch/>
        </p:blipFill>
        <p:spPr>
          <a:xfrm>
            <a:off x="1026160" y="558588"/>
            <a:ext cx="10259391" cy="5699971"/>
          </a:xfrm>
          <a:prstGeom prst="rect">
            <a:avLst/>
          </a:prstGeom>
        </p:spPr>
      </p:pic>
      <p:sp>
        <p:nvSpPr>
          <p:cNvPr id="3" name="TextBox 2"/>
          <p:cNvSpPr txBox="1"/>
          <p:nvPr/>
        </p:nvSpPr>
        <p:spPr>
          <a:xfrm>
            <a:off x="6028661" y="776177"/>
            <a:ext cx="33279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17</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18                 18</a:t>
            </a:r>
          </a:p>
        </p:txBody>
      </p:sp>
      <p:sp>
        <p:nvSpPr>
          <p:cNvPr id="5" name="TextBox 4"/>
          <p:cNvSpPr txBox="1"/>
          <p:nvPr/>
        </p:nvSpPr>
        <p:spPr>
          <a:xfrm>
            <a:off x="3540642" y="1541721"/>
            <a:ext cx="2339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7" name="TextBox 6"/>
          <p:cNvSpPr txBox="1"/>
          <p:nvPr/>
        </p:nvSpPr>
        <p:spPr>
          <a:xfrm>
            <a:off x="4625163" y="4210493"/>
            <a:ext cx="6485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13</a:t>
            </a:r>
          </a:p>
        </p:txBody>
      </p:sp>
      <p:sp>
        <p:nvSpPr>
          <p:cNvPr id="8" name="TextBox 7"/>
          <p:cNvSpPr txBox="1"/>
          <p:nvPr/>
        </p:nvSpPr>
        <p:spPr>
          <a:xfrm>
            <a:off x="1988288" y="5167419"/>
            <a:ext cx="8899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Basic Radiology Clerkship, Core Radiology Clerkship, Pediatric Radiology Elective</a:t>
            </a:r>
          </a:p>
        </p:txBody>
      </p:sp>
      <p:sp>
        <p:nvSpPr>
          <p:cNvPr id="9" name="TextBox 8"/>
          <p:cNvSpPr txBox="1"/>
          <p:nvPr/>
        </p:nvSpPr>
        <p:spPr>
          <a:xfrm>
            <a:off x="3115340" y="5667152"/>
            <a:ext cx="7198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Radiology Interest Group Faculty Advisor 13 years</a:t>
            </a:r>
          </a:p>
        </p:txBody>
      </p:sp>
      <p:sp>
        <p:nvSpPr>
          <p:cNvPr id="11" name="Oval 10"/>
          <p:cNvSpPr/>
          <p:nvPr/>
        </p:nvSpPr>
        <p:spPr>
          <a:xfrm>
            <a:off x="1026161" y="1911054"/>
            <a:ext cx="9595766" cy="191666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4625163" y="1285875"/>
            <a:ext cx="1289862" cy="255846"/>
          </a:xfrm>
          <a:prstGeom prst="rect">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315076" y="4667250"/>
            <a:ext cx="495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14</a:t>
            </a:r>
          </a:p>
        </p:txBody>
      </p:sp>
      <p:pic>
        <p:nvPicPr>
          <p:cNvPr id="12" name="Audio 11">
            <a:hlinkClick r:id="" action="ppaction://media"/>
            <a:extLst>
              <a:ext uri="{FF2B5EF4-FFF2-40B4-BE49-F238E27FC236}">
                <a16:creationId xmlns:a16="http://schemas.microsoft.com/office/drawing/2014/main" id="{EC6E03AE-36C9-4EBC-8B01-5C220C6F08A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50287832"/>
      </p:ext>
    </p:extLst>
  </p:cSld>
  <p:clrMapOvr>
    <a:masterClrMapping/>
  </p:clrMapOvr>
  <mc:AlternateContent xmlns:mc="http://schemas.openxmlformats.org/markup-compatibility/2006" xmlns:p14="http://schemas.microsoft.com/office/powerpoint/2010/main">
    <mc:Choice Requires="p14">
      <p:transition spd="slow" p14:dur="2000" advTm="85658"/>
    </mc:Choice>
    <mc:Fallback xmlns="">
      <p:transition spd="slow" advTm="85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11"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102000"/>
                <a:alpha val="95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6833" t="16368" r="28042" b="10743"/>
          <a:stretch/>
        </p:blipFill>
        <p:spPr>
          <a:xfrm>
            <a:off x="2428240" y="211531"/>
            <a:ext cx="7122159" cy="6471104"/>
          </a:xfrm>
          <a:prstGeom prst="rect">
            <a:avLst/>
          </a:prstGeom>
        </p:spPr>
      </p:pic>
      <p:sp>
        <p:nvSpPr>
          <p:cNvPr id="4" name="TextBox 3"/>
          <p:cNvSpPr txBox="1"/>
          <p:nvPr/>
        </p:nvSpPr>
        <p:spPr>
          <a:xfrm>
            <a:off x="1330961" y="1960880"/>
            <a:ext cx="10261600" cy="3785652"/>
          </a:xfrm>
          <a:prstGeom prst="rect">
            <a:avLst/>
          </a:prstGeom>
          <a:solidFill>
            <a:srgbClr val="242852">
              <a:alpha val="80000"/>
            </a:srgb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Communicates effectively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Demonstrates a strong work ethic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Exhibits intellectual curiosity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Possess a strong fund of medical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Shows leadership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Works well with a team</a:t>
            </a:r>
          </a:p>
        </p:txBody>
      </p:sp>
      <p:sp>
        <p:nvSpPr>
          <p:cNvPr id="5" name="TextBox 4"/>
          <p:cNvSpPr txBox="1"/>
          <p:nvPr/>
        </p:nvSpPr>
        <p:spPr>
          <a:xfrm>
            <a:off x="193040" y="467360"/>
            <a:ext cx="11734800" cy="707886"/>
          </a:xfrm>
          <a:prstGeom prst="rect">
            <a:avLst/>
          </a:prstGeom>
          <a:solidFill>
            <a:srgbClr val="242852">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Applicant’s actions and traits demonstrated routinely</a:t>
            </a:r>
          </a:p>
        </p:txBody>
      </p:sp>
      <p:pic>
        <p:nvPicPr>
          <p:cNvPr id="6" name="Audio 5">
            <a:hlinkClick r:id="" action="ppaction://media"/>
            <a:extLst>
              <a:ext uri="{FF2B5EF4-FFF2-40B4-BE49-F238E27FC236}">
                <a16:creationId xmlns:a16="http://schemas.microsoft.com/office/drawing/2014/main" id="{88DE7B43-9F81-4CD7-9BD1-2FA3C74364F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64199696"/>
      </p:ext>
    </p:extLst>
  </p:cSld>
  <p:clrMapOvr>
    <a:masterClrMapping/>
  </p:clrMapOvr>
  <mc:AlternateContent xmlns:mc="http://schemas.openxmlformats.org/markup-compatibility/2006" xmlns:p14="http://schemas.microsoft.com/office/powerpoint/2010/main">
    <mc:Choice Requires="p14">
      <p:transition spd="slow" p14:dur="2000" advTm="46264"/>
    </mc:Choice>
    <mc:Fallback xmlns="">
      <p:transition spd="slow" advTm="46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6834" t="16368" r="28403" b="49561"/>
          <a:stretch/>
        </p:blipFill>
        <p:spPr>
          <a:xfrm>
            <a:off x="203200" y="1085291"/>
            <a:ext cx="11880875" cy="5086653"/>
          </a:xfrm>
          <a:prstGeom prst="rect">
            <a:avLst/>
          </a:prstGeom>
        </p:spPr>
      </p:pic>
      <p:sp>
        <p:nvSpPr>
          <p:cNvPr id="2" name="TextBox 1"/>
          <p:cNvSpPr txBox="1"/>
          <p:nvPr/>
        </p:nvSpPr>
        <p:spPr>
          <a:xfrm>
            <a:off x="8737600" y="4175760"/>
            <a:ext cx="721360" cy="375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89</a:t>
            </a:r>
          </a:p>
        </p:txBody>
      </p:sp>
      <p:sp>
        <p:nvSpPr>
          <p:cNvPr id="4" name="TextBox 3"/>
          <p:cNvSpPr txBox="1"/>
          <p:nvPr/>
        </p:nvSpPr>
        <p:spPr>
          <a:xfrm>
            <a:off x="9276080" y="4114800"/>
            <a:ext cx="213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5" name="Rectangle 4"/>
          <p:cNvSpPr/>
          <p:nvPr/>
        </p:nvSpPr>
        <p:spPr>
          <a:xfrm>
            <a:off x="883920" y="2926080"/>
            <a:ext cx="10647680" cy="325120"/>
          </a:xfrm>
          <a:prstGeom prst="rect">
            <a:avLst/>
          </a:prstGeom>
          <a:solidFill>
            <a:srgbClr val="FFFF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9591040" y="5638800"/>
            <a:ext cx="873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7" name="Rectangle 6"/>
          <p:cNvSpPr/>
          <p:nvPr/>
        </p:nvSpPr>
        <p:spPr>
          <a:xfrm>
            <a:off x="5313680" y="1859280"/>
            <a:ext cx="2296160" cy="254000"/>
          </a:xfrm>
          <a:prstGeom prst="rect">
            <a:avLst/>
          </a:prstGeom>
          <a:solidFill>
            <a:srgbClr val="FFFF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8575040" y="1879600"/>
            <a:ext cx="2753360" cy="264160"/>
          </a:xfrm>
          <a:prstGeom prst="rect">
            <a:avLst/>
          </a:prstGeom>
          <a:solidFill>
            <a:srgbClr val="FFFF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008880" y="1798320"/>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10" name="Rectangle 9">
            <a:extLst>
              <a:ext uri="{FF2B5EF4-FFF2-40B4-BE49-F238E27FC236}">
                <a16:creationId xmlns:a16="http://schemas.microsoft.com/office/drawing/2014/main" id="{50B19A8B-A3CC-4B55-B4AB-3C981512C9F3}"/>
              </a:ext>
            </a:extLst>
          </p:cNvPr>
          <p:cNvSpPr/>
          <p:nvPr/>
        </p:nvSpPr>
        <p:spPr>
          <a:xfrm>
            <a:off x="9591040" y="3685880"/>
            <a:ext cx="873760" cy="772998"/>
          </a:xfrm>
          <a:prstGeom prst="rect">
            <a:avLst/>
          </a:prstGeom>
          <a:solidFill>
            <a:srgbClr val="FFFF00">
              <a:alpha val="3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Audio 12">
            <a:hlinkClick r:id="" action="ppaction://media"/>
            <a:extLst>
              <a:ext uri="{FF2B5EF4-FFF2-40B4-BE49-F238E27FC236}">
                <a16:creationId xmlns:a16="http://schemas.microsoft.com/office/drawing/2014/main" id="{18EBD255-A57F-4532-B8DC-E51A7503CB4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16437537"/>
      </p:ext>
    </p:extLst>
  </p:cSld>
  <p:clrMapOvr>
    <a:masterClrMapping/>
  </p:clrMapOvr>
  <mc:AlternateContent xmlns:mc="http://schemas.openxmlformats.org/markup-compatibility/2006" xmlns:p14="http://schemas.microsoft.com/office/powerpoint/2010/main">
    <mc:Choice Requires="p14">
      <p:transition spd="slow" p14:dur="2000" advTm="151879"/>
    </mc:Choice>
    <mc:Fallback xmlns="">
      <p:transition spd="slow" advTm="15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
                                            <p:txEl>
                                              <p:pRg st="0" end="0"/>
                                            </p:txEl>
                                          </p:spTgt>
                                        </p:tgtEl>
                                      </p:cBhvr>
                                    </p:animEffect>
                                    <p:set>
                                      <p:cBhvr>
                                        <p:cTn id="34"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500"/>
                                        <p:tgtEl>
                                          <p:spTgt spid="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3"/>
                </p:tgtEl>
              </p:cMediaNode>
            </p:audio>
          </p:childTnLst>
        </p:cTn>
      </p:par>
    </p:tnLst>
    <p:bldLst>
      <p:bldP spid="5" grpId="0" animBg="1"/>
      <p:bldP spid="7" grpId="0" animBg="1"/>
      <p:bldP spid="8" grpId="0" animBg="1"/>
      <p:bldP spid="9" grpId="0"/>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24607" t="38399" r="24073" b="26545"/>
          <a:stretch/>
        </p:blipFill>
        <p:spPr>
          <a:xfrm>
            <a:off x="144629" y="1993186"/>
            <a:ext cx="11845448" cy="4551451"/>
          </a:xfrm>
          <a:prstGeom prst="rect">
            <a:avLst/>
          </a:prstGeom>
        </p:spPr>
      </p:pic>
      <p:sp>
        <p:nvSpPr>
          <p:cNvPr id="3" name="Title 2"/>
          <p:cNvSpPr>
            <a:spLocks noGrp="1"/>
          </p:cNvSpPr>
          <p:nvPr>
            <p:ph type="title"/>
          </p:nvPr>
        </p:nvSpPr>
        <p:spPr>
          <a:solidFill>
            <a:schemeClr val="bg2"/>
          </a:solidFill>
        </p:spPr>
        <p:txBody>
          <a:bodyPr/>
          <a:lstStyle/>
          <a:p>
            <a:pPr algn="ctr"/>
            <a:r>
              <a:rPr lang="en-US" dirty="0"/>
              <a:t>Global Assessment</a:t>
            </a:r>
          </a:p>
        </p:txBody>
      </p:sp>
      <p:sp>
        <p:nvSpPr>
          <p:cNvPr id="5" name="TextBox 4"/>
          <p:cNvSpPr txBox="1"/>
          <p:nvPr/>
        </p:nvSpPr>
        <p:spPr>
          <a:xfrm>
            <a:off x="4612640" y="3362960"/>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6" name="TextBox 5"/>
          <p:cNvSpPr txBox="1"/>
          <p:nvPr/>
        </p:nvSpPr>
        <p:spPr>
          <a:xfrm>
            <a:off x="10139680" y="5029200"/>
            <a:ext cx="7721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 name="TextBox 3"/>
          <p:cNvSpPr txBox="1"/>
          <p:nvPr/>
        </p:nvSpPr>
        <p:spPr>
          <a:xfrm>
            <a:off x="9080205" y="5029200"/>
            <a:ext cx="3615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pic>
        <p:nvPicPr>
          <p:cNvPr id="7" name="Audio 6">
            <a:hlinkClick r:id="" action="ppaction://media"/>
            <a:extLst>
              <a:ext uri="{FF2B5EF4-FFF2-40B4-BE49-F238E27FC236}">
                <a16:creationId xmlns:a16="http://schemas.microsoft.com/office/drawing/2014/main" id="{A9B31A02-09B1-4E05-9741-D5EC5ABC1E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06307512"/>
      </p:ext>
    </p:extLst>
  </p:cSld>
  <p:clrMapOvr>
    <a:masterClrMapping/>
  </p:clrMapOvr>
  <mc:AlternateContent xmlns:mc="http://schemas.openxmlformats.org/markup-compatibility/2006" xmlns:p14="http://schemas.microsoft.com/office/powerpoint/2010/main">
    <mc:Choice Requires="p14">
      <p:transition spd="slow" p14:dur="2000" advTm="56047"/>
    </mc:Choice>
    <mc:Fallback xmlns="">
      <p:transition spd="slow" advTm="56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bldLst>
      <p:bldP spid="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5218" t="13568" r="26345" b="12173"/>
          <a:stretch/>
        </p:blipFill>
        <p:spPr>
          <a:xfrm>
            <a:off x="2346961" y="91003"/>
            <a:ext cx="7764546" cy="6695877"/>
          </a:xfrm>
          <a:prstGeom prst="rect">
            <a:avLst/>
          </a:prstGeom>
        </p:spPr>
      </p:pic>
      <p:sp>
        <p:nvSpPr>
          <p:cNvPr id="4" name="Rectangle 3"/>
          <p:cNvSpPr/>
          <p:nvPr/>
        </p:nvSpPr>
        <p:spPr>
          <a:xfrm>
            <a:off x="2448560" y="1996778"/>
            <a:ext cx="7528560" cy="341632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 examples and concisely describe specific events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Insight into unique qualities of the candidate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skill set or strengths that will be useful in residency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Relevant special interest outside of medicine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Supportive information not found elsewhere in the application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300 word limit is suggested but not required, the text box is expandable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2" name="Audio 1">
            <a:hlinkClick r:id="" action="ppaction://media"/>
            <a:extLst>
              <a:ext uri="{FF2B5EF4-FFF2-40B4-BE49-F238E27FC236}">
                <a16:creationId xmlns:a16="http://schemas.microsoft.com/office/drawing/2014/main" id="{39E84F2C-71DD-4A51-BB54-D8C73C1F2DC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81720074"/>
      </p:ext>
    </p:extLst>
  </p:cSld>
  <p:clrMapOvr>
    <a:masterClrMapping/>
  </p:clrMapOvr>
  <mc:AlternateContent xmlns:mc="http://schemas.openxmlformats.org/markup-compatibility/2006" xmlns:p14="http://schemas.microsoft.com/office/powerpoint/2010/main">
    <mc:Choice Requires="p14">
      <p:transition spd="slow" p14:dur="2000" advTm="113802"/>
    </mc:Choice>
    <mc:Fallback xmlns="">
      <p:transition spd="slow" advTm="1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C8D12-E554-4E3D-AFAA-5EE45ADA8B15}"/>
              </a:ext>
            </a:extLst>
          </p:cNvPr>
          <p:cNvSpPr>
            <a:spLocks noGrp="1"/>
          </p:cNvSpPr>
          <p:nvPr>
            <p:ph type="title"/>
          </p:nvPr>
        </p:nvSpPr>
        <p:spPr/>
        <p:txBody>
          <a:bodyPr/>
          <a:lstStyle/>
          <a:p>
            <a:r>
              <a:rPr lang="en-US" dirty="0"/>
              <a:t> Signature</a:t>
            </a:r>
          </a:p>
        </p:txBody>
      </p:sp>
      <p:sp>
        <p:nvSpPr>
          <p:cNvPr id="4" name="Content Placeholder 3">
            <a:extLst>
              <a:ext uri="{FF2B5EF4-FFF2-40B4-BE49-F238E27FC236}">
                <a16:creationId xmlns:a16="http://schemas.microsoft.com/office/drawing/2014/main" id="{A1E17BBD-7A3C-431C-83D0-76BAB6CB0B1C}"/>
              </a:ext>
            </a:extLst>
          </p:cNvPr>
          <p:cNvSpPr>
            <a:spLocks noGrp="1"/>
          </p:cNvSpPr>
          <p:nvPr>
            <p:ph idx="1"/>
          </p:nvPr>
        </p:nvSpPr>
        <p:spPr>
          <a:xfrm>
            <a:off x="838200" y="1318162"/>
            <a:ext cx="10515600" cy="4858802"/>
          </a:xfrm>
        </p:spPr>
        <p:txBody>
          <a:bodyPr>
            <a:normAutofit/>
          </a:bodyPr>
          <a:lstStyle/>
          <a:p>
            <a:endParaRPr lang="en-US" dirty="0"/>
          </a:p>
          <a:p>
            <a:r>
              <a:rPr lang="en-US" dirty="0"/>
              <a:t>The Electronic Residency Application Service (ERAS) prefers a physically hand-written signature. </a:t>
            </a:r>
          </a:p>
          <a:p>
            <a:r>
              <a:rPr lang="en-US" dirty="0"/>
              <a:t>E-signatures that are in the form of an image of your formal signature that is layered onto the word document may be able to be uploaded successfully</a:t>
            </a:r>
          </a:p>
          <a:p>
            <a:r>
              <a:rPr lang="en-US" dirty="0"/>
              <a:t>Per an ERAS advisor, in the past, some program users have received error messages when trying to access documents with electronic signatures attached. It is not clear how often an e-signature causes an error message for the letter recipient.</a:t>
            </a:r>
          </a:p>
          <a:p>
            <a:endParaRPr lang="en-US" dirty="0"/>
          </a:p>
        </p:txBody>
      </p:sp>
      <p:pic>
        <p:nvPicPr>
          <p:cNvPr id="3" name="Audio 2">
            <a:hlinkClick r:id="" action="ppaction://media"/>
            <a:extLst>
              <a:ext uri="{FF2B5EF4-FFF2-40B4-BE49-F238E27FC236}">
                <a16:creationId xmlns:a16="http://schemas.microsoft.com/office/drawing/2014/main" id="{23F51538-7D5C-4303-9753-6425C23646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0614495"/>
      </p:ext>
    </p:extLst>
  </p:cSld>
  <p:clrMapOvr>
    <a:masterClrMapping/>
  </p:clrMapOvr>
  <mc:AlternateContent xmlns:mc="http://schemas.openxmlformats.org/markup-compatibility/2006" xmlns:p14="http://schemas.microsoft.com/office/powerpoint/2010/main">
    <mc:Choice Requires="p14">
      <p:transition spd="slow" p14:dur="2000" advTm="75996"/>
    </mc:Choice>
    <mc:Fallback xmlns="">
      <p:transition spd="slow" advTm="7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060"/>
          </a:solidFill>
        </p:spPr>
        <p:txBody>
          <a:bodyPr/>
          <a:lstStyle/>
          <a:p>
            <a:pPr algn="ctr"/>
            <a:r>
              <a:rPr lang="en-US" dirty="0"/>
              <a:t>Free ERAS support</a:t>
            </a:r>
          </a:p>
        </p:txBody>
      </p:sp>
      <p:sp>
        <p:nvSpPr>
          <p:cNvPr id="3" name="Rectangle 2"/>
          <p:cNvSpPr/>
          <p:nvPr/>
        </p:nvSpPr>
        <p:spPr>
          <a:xfrm>
            <a:off x="2402956" y="3105835"/>
            <a:ext cx="7176977"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eraslorportal@aamc.org</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subject line:  Reformat </a:t>
            </a:r>
            <a:r>
              <a:rPr kumimoji="0" lang="en-US" sz="4400" b="0" i="0" u="none" strike="noStrike" kern="1200" cap="none" spc="0" normalizeH="0" baseline="0" noProof="0" dirty="0" err="1">
                <a:ln>
                  <a:noFill/>
                </a:ln>
                <a:solidFill>
                  <a:prstClr val="white"/>
                </a:solidFill>
                <a:effectLst/>
                <a:uLnTx/>
                <a:uFillTx/>
                <a:latin typeface="Calibri" panose="020F0502020204030204"/>
                <a:ea typeface="+mn-ea"/>
                <a:cs typeface="+mn-cs"/>
              </a:rPr>
              <a:t>LoR</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A9F58559-30B6-44CC-854E-49AC98E7C70F}"/>
              </a:ext>
            </a:extLst>
          </p:cNvPr>
          <p:cNvSpPr txBox="1"/>
          <p:nvPr/>
        </p:nvSpPr>
        <p:spPr>
          <a:xfrm>
            <a:off x="237506" y="1935683"/>
            <a:ext cx="11815949" cy="58477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uploaded letter must be a PDF with file size less than 1 MB</a:t>
            </a:r>
          </a:p>
        </p:txBody>
      </p:sp>
      <p:pic>
        <p:nvPicPr>
          <p:cNvPr id="5" name="Audio 4">
            <a:hlinkClick r:id="" action="ppaction://media"/>
            <a:extLst>
              <a:ext uri="{FF2B5EF4-FFF2-40B4-BE49-F238E27FC236}">
                <a16:creationId xmlns:a16="http://schemas.microsoft.com/office/drawing/2014/main" id="{4F2BE318-750D-4DF7-A96E-27E5E8E27CB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26403031"/>
      </p:ext>
    </p:extLst>
  </p:cSld>
  <p:clrMapOvr>
    <a:masterClrMapping/>
  </p:clrMapOvr>
  <mc:AlternateContent xmlns:mc="http://schemas.openxmlformats.org/markup-compatibility/2006" xmlns:p14="http://schemas.microsoft.com/office/powerpoint/2010/main">
    <mc:Choice Requires="p14">
      <p:transition spd="slow" p14:dur="2000" advTm="35071"/>
    </mc:Choice>
    <mc:Fallback xmlns="">
      <p:transition spd="slow" advTm="3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pPr algn="ctr"/>
            <a:r>
              <a:rPr lang="en-US" dirty="0"/>
              <a:t>Letters of Recommendation (LOR)</a:t>
            </a:r>
            <a:br>
              <a:rPr lang="en-US" dirty="0"/>
            </a:br>
            <a:r>
              <a:rPr lang="en-US" dirty="0"/>
              <a:t> in The Residency Match</a:t>
            </a:r>
          </a:p>
        </p:txBody>
      </p:sp>
      <p:sp>
        <p:nvSpPr>
          <p:cNvPr id="3" name="Content Placeholder 2"/>
          <p:cNvSpPr>
            <a:spLocks noGrp="1"/>
          </p:cNvSpPr>
          <p:nvPr>
            <p:ph type="body" idx="1"/>
          </p:nvPr>
        </p:nvSpPr>
        <p:spPr/>
        <p:txBody>
          <a:bodyPr>
            <a:normAutofit/>
          </a:bodyPr>
          <a:lstStyle/>
          <a:p>
            <a:r>
              <a:rPr lang="en-US" sz="3600" b="0" dirty="0"/>
              <a:t>Narrative</a:t>
            </a:r>
          </a:p>
        </p:txBody>
      </p:sp>
      <p:sp>
        <p:nvSpPr>
          <p:cNvPr id="4" name="Content Placeholder 3"/>
          <p:cNvSpPr>
            <a:spLocks noGrp="1"/>
          </p:cNvSpPr>
          <p:nvPr>
            <p:ph sz="half" idx="2"/>
          </p:nvPr>
        </p:nvSpPr>
        <p:spPr/>
        <p:txBody>
          <a:bodyPr/>
          <a:lstStyle/>
          <a:p>
            <a:endParaRPr lang="en-US" dirty="0"/>
          </a:p>
        </p:txBody>
      </p:sp>
      <p:sp>
        <p:nvSpPr>
          <p:cNvPr id="5" name="Text Placeholder 4"/>
          <p:cNvSpPr>
            <a:spLocks noGrp="1"/>
          </p:cNvSpPr>
          <p:nvPr>
            <p:ph type="body" sz="quarter" idx="3"/>
          </p:nvPr>
        </p:nvSpPr>
        <p:spPr/>
        <p:txBody>
          <a:bodyPr>
            <a:normAutofit/>
          </a:bodyPr>
          <a:lstStyle/>
          <a:p>
            <a:r>
              <a:rPr lang="en-US" sz="3200" b="0" dirty="0"/>
              <a:t>Standardized</a:t>
            </a:r>
          </a:p>
        </p:txBody>
      </p:sp>
      <p:sp>
        <p:nvSpPr>
          <p:cNvPr id="6" name="Content Placeholder 5"/>
          <p:cNvSpPr>
            <a:spLocks noGrp="1"/>
          </p:cNvSpPr>
          <p:nvPr>
            <p:ph sz="quarter" idx="4"/>
          </p:nvPr>
        </p:nvSpPr>
        <p:spPr/>
        <p:txBody>
          <a:bodyPr/>
          <a:lstStyle/>
          <a:p>
            <a:endParaRPr lang="en-US" dirty="0"/>
          </a:p>
        </p:txBody>
      </p:sp>
      <p:pic>
        <p:nvPicPr>
          <p:cNvPr id="7" name="Audio 6">
            <a:hlinkClick r:id="" action="ppaction://media"/>
            <a:extLst>
              <a:ext uri="{FF2B5EF4-FFF2-40B4-BE49-F238E27FC236}">
                <a16:creationId xmlns:a16="http://schemas.microsoft.com/office/drawing/2014/main" id="{AABF142C-B4D5-4525-9237-020374B232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90831980"/>
      </p:ext>
    </p:extLst>
  </p:cSld>
  <p:clrMapOvr>
    <a:masterClrMapping/>
  </p:clrMapOvr>
  <mc:AlternateContent xmlns:mc="http://schemas.openxmlformats.org/markup-compatibility/2006" xmlns:p14="http://schemas.microsoft.com/office/powerpoint/2010/main">
    <mc:Choice Requires="p14">
      <p:transition spd="slow" p14:dur="2000" advTm="36331"/>
    </mc:Choice>
    <mc:Fallback xmlns="">
      <p:transition spd="slow" advTm="3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2"/>
          </a:solidFill>
        </p:spPr>
        <p:txBody>
          <a:bodyPr/>
          <a:lstStyle/>
          <a:p>
            <a:pPr algn="ctr"/>
            <a:r>
              <a:rPr lang="en-US" dirty="0"/>
              <a:t>Perceived Benefits of the Radiology SLOR</a:t>
            </a:r>
          </a:p>
        </p:txBody>
      </p:sp>
      <p:sp>
        <p:nvSpPr>
          <p:cNvPr id="6" name="Content Placeholder 5"/>
          <p:cNvSpPr>
            <a:spLocks noGrp="1"/>
          </p:cNvSpPr>
          <p:nvPr>
            <p:ph sz="half" idx="1"/>
          </p:nvPr>
        </p:nvSpPr>
        <p:spPr/>
        <p:txBody>
          <a:bodyPr>
            <a:normAutofit lnSpcReduction="10000"/>
          </a:bodyPr>
          <a:lstStyle/>
          <a:p>
            <a:r>
              <a:rPr lang="en-US" dirty="0"/>
              <a:t>Easier to read		54%</a:t>
            </a:r>
          </a:p>
          <a:p>
            <a:r>
              <a:rPr lang="en-US" dirty="0"/>
              <a:t>Easier to interpret	49%</a:t>
            </a:r>
          </a:p>
          <a:p>
            <a:r>
              <a:rPr lang="en-US" dirty="0"/>
              <a:t>Save time			43%</a:t>
            </a:r>
          </a:p>
          <a:p>
            <a:r>
              <a:rPr lang="en-US" dirty="0"/>
              <a:t>Easier to write 		42%</a:t>
            </a:r>
          </a:p>
          <a:p>
            <a:r>
              <a:rPr lang="en-US" dirty="0"/>
              <a:t>Facilitates rating </a:t>
            </a:r>
          </a:p>
          <a:p>
            <a:pPr marL="0" indent="0">
              <a:buNone/>
            </a:pPr>
            <a:r>
              <a:rPr lang="en-US" dirty="0"/>
              <a:t>   candidates			38%</a:t>
            </a:r>
          </a:p>
          <a:p>
            <a:r>
              <a:rPr lang="en-US" dirty="0"/>
              <a:t>Greater inter-rater          reliability 			36%</a:t>
            </a:r>
          </a:p>
          <a:p>
            <a:r>
              <a:rPr lang="en-US" dirty="0"/>
              <a:t>More transparent	30%</a:t>
            </a:r>
          </a:p>
          <a:p>
            <a:pPr marL="0" indent="0">
              <a:buNone/>
            </a:pPr>
            <a:endParaRPr lang="en-US" dirty="0"/>
          </a:p>
          <a:p>
            <a:endParaRPr lang="en-US" dirty="0"/>
          </a:p>
        </p:txBody>
      </p:sp>
      <p:sp>
        <p:nvSpPr>
          <p:cNvPr id="7" name="Content Placeholder 6"/>
          <p:cNvSpPr>
            <a:spLocks noGrp="1"/>
          </p:cNvSpPr>
          <p:nvPr>
            <p:ph sz="half" idx="2"/>
          </p:nvPr>
        </p:nvSpPr>
        <p:spPr>
          <a:xfrm>
            <a:off x="5882640" y="1825625"/>
            <a:ext cx="5730240" cy="4351338"/>
          </a:xfrm>
        </p:spPr>
        <p:txBody>
          <a:bodyPr>
            <a:normAutofit lnSpcReduction="10000"/>
          </a:bodyPr>
          <a:lstStyle/>
          <a:p>
            <a:r>
              <a:rPr lang="en-US" dirty="0"/>
              <a:t>More concrete examples of            the candidate’s strengths	24%</a:t>
            </a:r>
          </a:p>
          <a:p>
            <a:r>
              <a:rPr lang="en-US" dirty="0"/>
              <a:t>More concrete examples of            the candidate’s weaknesses	18%</a:t>
            </a:r>
          </a:p>
          <a:p>
            <a:r>
              <a:rPr lang="en-US" dirty="0"/>
              <a:t>More objective			17%</a:t>
            </a:r>
          </a:p>
          <a:p>
            <a:r>
              <a:rPr lang="en-US" dirty="0"/>
              <a:t>Allow less praise inflation	17%</a:t>
            </a:r>
          </a:p>
          <a:p>
            <a:r>
              <a:rPr lang="en-US" dirty="0"/>
              <a:t>Allows less grade inflation	11%</a:t>
            </a:r>
          </a:p>
          <a:p>
            <a:r>
              <a:rPr lang="en-US" dirty="0"/>
              <a:t>Limits gender bias		10%</a:t>
            </a:r>
          </a:p>
          <a:p>
            <a:endParaRPr lang="en-US" dirty="0"/>
          </a:p>
        </p:txBody>
      </p:sp>
      <p:pic>
        <p:nvPicPr>
          <p:cNvPr id="3" name="Audio 2">
            <a:hlinkClick r:id="" action="ppaction://media"/>
            <a:extLst>
              <a:ext uri="{FF2B5EF4-FFF2-40B4-BE49-F238E27FC236}">
                <a16:creationId xmlns:a16="http://schemas.microsoft.com/office/drawing/2014/main" id="{666F423D-4075-4A5C-B096-1DAC16EC971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203127257"/>
      </p:ext>
    </p:extLst>
  </p:cSld>
  <p:clrMapOvr>
    <a:masterClrMapping/>
  </p:clrMapOvr>
  <mc:AlternateContent xmlns:mc="http://schemas.openxmlformats.org/markup-compatibility/2006" xmlns:p14="http://schemas.microsoft.com/office/powerpoint/2010/main">
    <mc:Choice Requires="p14">
      <p:transition spd="slow" p14:dur="2000" advTm="66802"/>
    </mc:Choice>
    <mc:Fallback xmlns="">
      <p:transition spd="slow" advTm="66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animEffect transition="in" filter="fade">
                                      <p:cBhvr>
                                        <p:cTn id="11" dur="500"/>
                                        <p:tgtEl>
                                          <p:spTgt spid="6">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5" end="5"/>
                                            </p:txEl>
                                          </p:spTgt>
                                        </p:tgtEl>
                                        <p:attrNameLst>
                                          <p:attrName>style.visibility</p:attrName>
                                        </p:attrNameLst>
                                      </p:cBhvr>
                                      <p:to>
                                        <p:strVal val="visible"/>
                                      </p:to>
                                    </p:set>
                                    <p:animEffect transition="in" filter="fade">
                                      <p:cBhvr>
                                        <p:cTn id="14" dur="500"/>
                                        <p:tgtEl>
                                          <p:spTgt spid="6">
                                            <p:txEl>
                                              <p:pRg st="5" end="5"/>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7" end="7"/>
                                            </p:txEl>
                                          </p:spTgt>
                                        </p:tgtEl>
                                        <p:attrNameLst>
                                          <p:attrName>style.visibility</p:attrName>
                                        </p:attrNameLst>
                                      </p:cBhvr>
                                      <p:to>
                                        <p:strVal val="visible"/>
                                      </p:to>
                                    </p:set>
                                    <p:animEffect transition="in" filter="fade">
                                      <p:cBhvr>
                                        <p:cTn id="20" dur="500"/>
                                        <p:tgtEl>
                                          <p:spTgt spid="6">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fade">
                                      <p:cBhvr>
                                        <p:cTn id="36" dur="500"/>
                                        <p:tgtEl>
                                          <p:spTgt spid="7">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5" end="5"/>
                                            </p:txEl>
                                          </p:spTgt>
                                        </p:tgtEl>
                                        <p:attrNameLst>
                                          <p:attrName>style.visibility</p:attrName>
                                        </p:attrNameLst>
                                      </p:cBhvr>
                                      <p:to>
                                        <p:strVal val="visible"/>
                                      </p:to>
                                    </p:set>
                                    <p:animEffect transition="in" filter="fade">
                                      <p:cBhvr>
                                        <p:cTn id="4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solidFill>
        </p:spPr>
        <p:txBody>
          <a:bodyPr/>
          <a:lstStyle/>
          <a:p>
            <a:r>
              <a:rPr lang="en-US" dirty="0"/>
              <a:t>Perceived Drawbacks to the Radiology SLOR</a:t>
            </a:r>
          </a:p>
        </p:txBody>
      </p:sp>
      <p:sp>
        <p:nvSpPr>
          <p:cNvPr id="3" name="Content Placeholder 2"/>
          <p:cNvSpPr>
            <a:spLocks noGrp="1"/>
          </p:cNvSpPr>
          <p:nvPr>
            <p:ph sz="half" idx="1"/>
          </p:nvPr>
        </p:nvSpPr>
        <p:spPr>
          <a:xfrm>
            <a:off x="838199" y="1690688"/>
            <a:ext cx="5287298" cy="4486275"/>
          </a:xfrm>
        </p:spPr>
        <p:txBody>
          <a:bodyPr>
            <a:noAutofit/>
          </a:bodyPr>
          <a:lstStyle/>
          <a:p>
            <a:r>
              <a:rPr lang="en-US" dirty="0"/>
              <a:t>Less personal format	     66%</a:t>
            </a:r>
          </a:p>
          <a:p>
            <a:r>
              <a:rPr lang="en-US" dirty="0"/>
              <a:t>Concerns about how it                      is perceived by PD	     38%</a:t>
            </a:r>
          </a:p>
          <a:p>
            <a:r>
              <a:rPr lang="en-US" dirty="0"/>
              <a:t>SLOR is new &amp; untested                 in radiology 	                21%</a:t>
            </a:r>
          </a:p>
          <a:p>
            <a:r>
              <a:rPr lang="en-US" dirty="0">
                <a:solidFill>
                  <a:srgbClr val="FFFF00"/>
                </a:solidFill>
              </a:rPr>
              <a:t>Did not know the candidates       well enough to give                  specific examples of                        the traits			     19%</a:t>
            </a:r>
          </a:p>
        </p:txBody>
      </p:sp>
      <p:sp>
        <p:nvSpPr>
          <p:cNvPr id="4" name="Content Placeholder 3"/>
          <p:cNvSpPr>
            <a:spLocks noGrp="1"/>
          </p:cNvSpPr>
          <p:nvPr>
            <p:ph sz="half" idx="2"/>
          </p:nvPr>
        </p:nvSpPr>
        <p:spPr>
          <a:xfrm>
            <a:off x="6742472" y="1825624"/>
            <a:ext cx="4672781" cy="2246755"/>
          </a:xfrm>
        </p:spPr>
        <p:txBody>
          <a:bodyPr>
            <a:normAutofit/>
          </a:bodyPr>
          <a:lstStyle/>
          <a:p>
            <a:r>
              <a:rPr lang="en-US" dirty="0"/>
              <a:t>Did not know ERAS                         would help reformat 	17%	</a:t>
            </a:r>
          </a:p>
          <a:p>
            <a:r>
              <a:rPr lang="en-US" dirty="0"/>
              <a:t>Did not know how to                   find the letter		14%</a:t>
            </a:r>
          </a:p>
          <a:p>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ACE283E9-9D7F-4CFF-85DE-6F289BC4BD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786992008"/>
      </p:ext>
    </p:extLst>
  </p:cSld>
  <p:clrMapOvr>
    <a:masterClrMapping/>
  </p:clrMapOvr>
  <mc:AlternateContent xmlns:mc="http://schemas.openxmlformats.org/markup-compatibility/2006" xmlns:p14="http://schemas.microsoft.com/office/powerpoint/2010/main">
    <mc:Choice Requires="p14">
      <p:transition spd="slow" p14:dur="2000" advTm="105228"/>
    </mc:Choice>
    <mc:Fallback xmlns="">
      <p:transition spd="slow" advTm="10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5" y="365125"/>
            <a:ext cx="11176934" cy="1325563"/>
          </a:xfrm>
          <a:solidFill>
            <a:schemeClr val="bg2"/>
          </a:solidFill>
        </p:spPr>
        <p:txBody>
          <a:bodyPr/>
          <a:lstStyle/>
          <a:p>
            <a:pPr algn="ctr"/>
            <a:r>
              <a:rPr lang="en-US" dirty="0"/>
              <a:t>Interacting with Medical Students</a:t>
            </a:r>
          </a:p>
        </p:txBody>
      </p:sp>
      <p:sp>
        <p:nvSpPr>
          <p:cNvPr id="3" name="Content Placeholder 2"/>
          <p:cNvSpPr>
            <a:spLocks noGrp="1"/>
          </p:cNvSpPr>
          <p:nvPr>
            <p:ph idx="1"/>
          </p:nvPr>
        </p:nvSpPr>
        <p:spPr>
          <a:xfrm>
            <a:off x="446315" y="1825625"/>
            <a:ext cx="11321142" cy="4351338"/>
          </a:xfrm>
        </p:spPr>
        <p:txBody>
          <a:bodyPr/>
          <a:lstStyle/>
          <a:p>
            <a:r>
              <a:rPr lang="en-US" dirty="0"/>
              <a:t>Tasking, observing, and assessing the top six desired traits</a:t>
            </a:r>
          </a:p>
          <a:p>
            <a:r>
              <a:rPr lang="en-US" dirty="0"/>
              <a:t>Giving constructive feedback is important</a:t>
            </a:r>
          </a:p>
          <a:p>
            <a:pPr marL="0" indent="0">
              <a:buNone/>
            </a:pPr>
            <a:endParaRPr lang="en-US" dirty="0"/>
          </a:p>
          <a:p>
            <a:endParaRPr lang="en-US" dirty="0"/>
          </a:p>
          <a:p>
            <a:pPr marL="0" indent="0">
              <a:buNone/>
            </a:pPr>
            <a:r>
              <a:rPr lang="en-US" dirty="0"/>
              <a:t>Excellent articles regarding teaching, assessing and giving feedback:</a:t>
            </a:r>
          </a:p>
          <a:p>
            <a:pPr marL="0" indent="0">
              <a:buNone/>
            </a:pPr>
            <a:r>
              <a:rPr lang="nn-NO" dirty="0"/>
              <a:t>Jack Ende, M.D.,  JAMA 1983 vol 250 no 6 , 777-781</a:t>
            </a:r>
            <a:endParaRPr lang="en-US" dirty="0"/>
          </a:p>
          <a:p>
            <a:pPr marL="0" indent="0">
              <a:buNone/>
            </a:pPr>
            <a:r>
              <a:rPr lang="en-US" dirty="0" err="1"/>
              <a:t>Kost</a:t>
            </a:r>
            <a:r>
              <a:rPr lang="en-US" dirty="0"/>
              <a:t> and Chen,  </a:t>
            </a:r>
            <a:r>
              <a:rPr lang="en-US" dirty="0" err="1"/>
              <a:t>Acad</a:t>
            </a:r>
            <a:r>
              <a:rPr lang="en-US" dirty="0"/>
              <a:t> Med. 2015; 90:20–24 </a:t>
            </a:r>
          </a:p>
          <a:p>
            <a:pPr marL="0" indent="0">
              <a:buNone/>
            </a:pPr>
            <a:endParaRPr lang="en-US" dirty="0"/>
          </a:p>
        </p:txBody>
      </p:sp>
      <p:pic>
        <p:nvPicPr>
          <p:cNvPr id="4" name="Audio 3">
            <a:hlinkClick r:id="" action="ppaction://media"/>
            <a:extLst>
              <a:ext uri="{FF2B5EF4-FFF2-40B4-BE49-F238E27FC236}">
                <a16:creationId xmlns:a16="http://schemas.microsoft.com/office/drawing/2014/main" id="{5ED02E61-7665-4064-97B4-87CCCBE3C34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60848916"/>
      </p:ext>
    </p:extLst>
  </p:cSld>
  <p:clrMapOvr>
    <a:masterClrMapping/>
  </p:clrMapOvr>
  <mc:AlternateContent xmlns:mc="http://schemas.openxmlformats.org/markup-compatibility/2006" xmlns:p14="http://schemas.microsoft.com/office/powerpoint/2010/main">
    <mc:Choice Requires="p14">
      <p:transition spd="slow" p14:dur="2000" advTm="49837"/>
    </mc:Choice>
    <mc:Fallback xmlns="">
      <p:transition spd="slow" advTm="49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500"/>
                                        <p:tgtEl>
                                          <p:spTgt spid="3">
                                            <p:txEl>
                                              <p:pRg st="5" end="5"/>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981200" y="1219200"/>
            <a:ext cx="2438400" cy="1752600"/>
          </a:xfrm>
          <a:prstGeom prst="ellipse">
            <a:avLst/>
          </a:prstGeom>
          <a:solidFill>
            <a:srgbClr val="FFFF00">
              <a:alpha val="40000"/>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Teach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student</a:t>
            </a:r>
          </a:p>
        </p:txBody>
      </p:sp>
      <p:sp>
        <p:nvSpPr>
          <p:cNvPr id="2" name="Title 1"/>
          <p:cNvSpPr>
            <a:spLocks noGrp="1"/>
          </p:cNvSpPr>
          <p:nvPr>
            <p:ph type="title"/>
          </p:nvPr>
        </p:nvSpPr>
        <p:spPr/>
        <p:txBody>
          <a:bodyPr/>
          <a:lstStyle/>
          <a:p>
            <a:r>
              <a:rPr lang="en-US" dirty="0"/>
              <a:t>Formative Assessment</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W. James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Popham</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2008  Association for Supervision and Curriculum Development</a:t>
            </a:r>
          </a:p>
        </p:txBody>
      </p:sp>
      <p:sp>
        <p:nvSpPr>
          <p:cNvPr id="6" name="Oval 5"/>
          <p:cNvSpPr/>
          <p:nvPr/>
        </p:nvSpPr>
        <p:spPr>
          <a:xfrm>
            <a:off x="5105400" y="1371600"/>
            <a:ext cx="2286000" cy="2209800"/>
          </a:xfrm>
          <a:prstGeom prst="ellipse">
            <a:avLst/>
          </a:pr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7607" y="1828800"/>
            <a:ext cx="2541587"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410200" y="2362200"/>
            <a:ext cx="1676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Elicit evidence regarding student status</a:t>
            </a:r>
          </a:p>
        </p:txBody>
      </p:sp>
      <p:sp>
        <p:nvSpPr>
          <p:cNvPr id="10" name="Oval 9"/>
          <p:cNvSpPr/>
          <p:nvPr/>
        </p:nvSpPr>
        <p:spPr>
          <a:xfrm>
            <a:off x="7696200" y="2255838"/>
            <a:ext cx="2819400" cy="2316163"/>
          </a:xfrm>
          <a:prstGeom prst="ellipse">
            <a:avLst/>
          </a:prstGeom>
          <a:solidFill>
            <a:srgbClr val="92D050">
              <a:alpha val="5019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Assess </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student performance</a:t>
            </a:r>
          </a:p>
        </p:txBody>
      </p:sp>
      <p:sp>
        <p:nvSpPr>
          <p:cNvPr id="7" name="Freeform 6"/>
          <p:cNvSpPr/>
          <p:nvPr/>
        </p:nvSpPr>
        <p:spPr>
          <a:xfrm>
            <a:off x="3505201" y="3048000"/>
            <a:ext cx="4343400" cy="1143001"/>
          </a:xfrm>
          <a:custGeom>
            <a:avLst/>
            <a:gdLst>
              <a:gd name="connsiteX0" fmla="*/ 4757057 w 4757057"/>
              <a:gd name="connsiteY0" fmla="*/ 1349829 h 1829142"/>
              <a:gd name="connsiteX1" fmla="*/ 3755571 w 4757057"/>
              <a:gd name="connsiteY1" fmla="*/ 1807029 h 1829142"/>
              <a:gd name="connsiteX2" fmla="*/ 2841171 w 4757057"/>
              <a:gd name="connsiteY2" fmla="*/ 1719943 h 1829142"/>
              <a:gd name="connsiteX3" fmla="*/ 1687286 w 4757057"/>
              <a:gd name="connsiteY3" fmla="*/ 1393371 h 1829142"/>
              <a:gd name="connsiteX4" fmla="*/ 544286 w 4757057"/>
              <a:gd name="connsiteY4" fmla="*/ 674914 h 1829142"/>
              <a:gd name="connsiteX5" fmla="*/ 0 w 4757057"/>
              <a:gd name="connsiteY5" fmla="*/ 0 h 1829142"/>
              <a:gd name="connsiteX6" fmla="*/ 0 w 4757057"/>
              <a:gd name="connsiteY6" fmla="*/ 0 h 1829142"/>
              <a:gd name="connsiteX0" fmla="*/ 4757057 w 4757057"/>
              <a:gd name="connsiteY0" fmla="*/ 1349829 h 1736873"/>
              <a:gd name="connsiteX1" fmla="*/ 3624942 w 4757057"/>
              <a:gd name="connsiteY1" fmla="*/ 1654629 h 1736873"/>
              <a:gd name="connsiteX2" fmla="*/ 2841171 w 4757057"/>
              <a:gd name="connsiteY2" fmla="*/ 1719943 h 1736873"/>
              <a:gd name="connsiteX3" fmla="*/ 1687286 w 4757057"/>
              <a:gd name="connsiteY3" fmla="*/ 1393371 h 1736873"/>
              <a:gd name="connsiteX4" fmla="*/ 544286 w 4757057"/>
              <a:gd name="connsiteY4" fmla="*/ 674914 h 1736873"/>
              <a:gd name="connsiteX5" fmla="*/ 0 w 4757057"/>
              <a:gd name="connsiteY5" fmla="*/ 0 h 1736873"/>
              <a:gd name="connsiteX6" fmla="*/ 0 w 4757057"/>
              <a:gd name="connsiteY6" fmla="*/ 0 h 1736873"/>
              <a:gd name="connsiteX0" fmla="*/ 4757057 w 4757057"/>
              <a:gd name="connsiteY0" fmla="*/ 1349829 h 1675997"/>
              <a:gd name="connsiteX1" fmla="*/ 3624942 w 4757057"/>
              <a:gd name="connsiteY1" fmla="*/ 1654629 h 1675997"/>
              <a:gd name="connsiteX2" fmla="*/ 2634342 w 4757057"/>
              <a:gd name="connsiteY2" fmla="*/ 1621972 h 1675997"/>
              <a:gd name="connsiteX3" fmla="*/ 1687286 w 4757057"/>
              <a:gd name="connsiteY3" fmla="*/ 1393371 h 1675997"/>
              <a:gd name="connsiteX4" fmla="*/ 544286 w 4757057"/>
              <a:gd name="connsiteY4" fmla="*/ 674914 h 1675997"/>
              <a:gd name="connsiteX5" fmla="*/ 0 w 4757057"/>
              <a:gd name="connsiteY5" fmla="*/ 0 h 1675997"/>
              <a:gd name="connsiteX6" fmla="*/ 0 w 4757057"/>
              <a:gd name="connsiteY6" fmla="*/ 0 h 1675997"/>
              <a:gd name="connsiteX0" fmla="*/ 4757057 w 4757057"/>
              <a:gd name="connsiteY0" fmla="*/ 1349829 h 1678135"/>
              <a:gd name="connsiteX1" fmla="*/ 3624942 w 4757057"/>
              <a:gd name="connsiteY1" fmla="*/ 1654629 h 1678135"/>
              <a:gd name="connsiteX2" fmla="*/ 2634342 w 4757057"/>
              <a:gd name="connsiteY2" fmla="*/ 1621972 h 1678135"/>
              <a:gd name="connsiteX3" fmla="*/ 1654629 w 4757057"/>
              <a:gd name="connsiteY3" fmla="*/ 1338943 h 1678135"/>
              <a:gd name="connsiteX4" fmla="*/ 544286 w 4757057"/>
              <a:gd name="connsiteY4" fmla="*/ 674914 h 1678135"/>
              <a:gd name="connsiteX5" fmla="*/ 0 w 4757057"/>
              <a:gd name="connsiteY5" fmla="*/ 0 h 1678135"/>
              <a:gd name="connsiteX6" fmla="*/ 0 w 4757057"/>
              <a:gd name="connsiteY6" fmla="*/ 0 h 167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7057" h="1678135">
                <a:moveTo>
                  <a:pt x="4757057" y="1349829"/>
                </a:moveTo>
                <a:cubicBezTo>
                  <a:pt x="4415971" y="1547586"/>
                  <a:pt x="3978728" y="1609272"/>
                  <a:pt x="3624942" y="1654629"/>
                </a:cubicBezTo>
                <a:cubicBezTo>
                  <a:pt x="3271156" y="1699986"/>
                  <a:pt x="2962728" y="1674586"/>
                  <a:pt x="2634342" y="1621972"/>
                </a:cubicBezTo>
                <a:cubicBezTo>
                  <a:pt x="2305957" y="1569358"/>
                  <a:pt x="2002972" y="1496786"/>
                  <a:pt x="1654629" y="1338943"/>
                </a:cubicBezTo>
                <a:cubicBezTo>
                  <a:pt x="1306286" y="1181100"/>
                  <a:pt x="820057" y="898071"/>
                  <a:pt x="544286" y="674914"/>
                </a:cubicBezTo>
                <a:cubicBezTo>
                  <a:pt x="268515" y="451757"/>
                  <a:pt x="0" y="0"/>
                  <a:pt x="0" y="0"/>
                </a:cubicBezTo>
                <a:lnTo>
                  <a:pt x="0" y="0"/>
                </a:lnTo>
              </a:path>
            </a:pathLst>
          </a:custGeom>
          <a:noFill/>
          <a:ln w="57150">
            <a:solidFill>
              <a:srgbClr val="FFC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5105400" y="3733800"/>
            <a:ext cx="28568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Teacher adjusts instruction   </a:t>
            </a:r>
          </a:p>
        </p:txBody>
      </p:sp>
      <p:sp>
        <p:nvSpPr>
          <p:cNvPr id="12" name="Freeform 11"/>
          <p:cNvSpPr/>
          <p:nvPr/>
        </p:nvSpPr>
        <p:spPr>
          <a:xfrm>
            <a:off x="2324100" y="2785400"/>
            <a:ext cx="5714372" cy="1678135"/>
          </a:xfrm>
          <a:custGeom>
            <a:avLst/>
            <a:gdLst>
              <a:gd name="connsiteX0" fmla="*/ 4757057 w 4757057"/>
              <a:gd name="connsiteY0" fmla="*/ 1349829 h 1829142"/>
              <a:gd name="connsiteX1" fmla="*/ 3755571 w 4757057"/>
              <a:gd name="connsiteY1" fmla="*/ 1807029 h 1829142"/>
              <a:gd name="connsiteX2" fmla="*/ 2841171 w 4757057"/>
              <a:gd name="connsiteY2" fmla="*/ 1719943 h 1829142"/>
              <a:gd name="connsiteX3" fmla="*/ 1687286 w 4757057"/>
              <a:gd name="connsiteY3" fmla="*/ 1393371 h 1829142"/>
              <a:gd name="connsiteX4" fmla="*/ 544286 w 4757057"/>
              <a:gd name="connsiteY4" fmla="*/ 674914 h 1829142"/>
              <a:gd name="connsiteX5" fmla="*/ 0 w 4757057"/>
              <a:gd name="connsiteY5" fmla="*/ 0 h 1829142"/>
              <a:gd name="connsiteX6" fmla="*/ 0 w 4757057"/>
              <a:gd name="connsiteY6" fmla="*/ 0 h 1829142"/>
              <a:gd name="connsiteX0" fmla="*/ 4757057 w 4757057"/>
              <a:gd name="connsiteY0" fmla="*/ 1349829 h 1736873"/>
              <a:gd name="connsiteX1" fmla="*/ 3624942 w 4757057"/>
              <a:gd name="connsiteY1" fmla="*/ 1654629 h 1736873"/>
              <a:gd name="connsiteX2" fmla="*/ 2841171 w 4757057"/>
              <a:gd name="connsiteY2" fmla="*/ 1719943 h 1736873"/>
              <a:gd name="connsiteX3" fmla="*/ 1687286 w 4757057"/>
              <a:gd name="connsiteY3" fmla="*/ 1393371 h 1736873"/>
              <a:gd name="connsiteX4" fmla="*/ 544286 w 4757057"/>
              <a:gd name="connsiteY4" fmla="*/ 674914 h 1736873"/>
              <a:gd name="connsiteX5" fmla="*/ 0 w 4757057"/>
              <a:gd name="connsiteY5" fmla="*/ 0 h 1736873"/>
              <a:gd name="connsiteX6" fmla="*/ 0 w 4757057"/>
              <a:gd name="connsiteY6" fmla="*/ 0 h 1736873"/>
              <a:gd name="connsiteX0" fmla="*/ 4757057 w 4757057"/>
              <a:gd name="connsiteY0" fmla="*/ 1349829 h 1675997"/>
              <a:gd name="connsiteX1" fmla="*/ 3624942 w 4757057"/>
              <a:gd name="connsiteY1" fmla="*/ 1654629 h 1675997"/>
              <a:gd name="connsiteX2" fmla="*/ 2634342 w 4757057"/>
              <a:gd name="connsiteY2" fmla="*/ 1621972 h 1675997"/>
              <a:gd name="connsiteX3" fmla="*/ 1687286 w 4757057"/>
              <a:gd name="connsiteY3" fmla="*/ 1393371 h 1675997"/>
              <a:gd name="connsiteX4" fmla="*/ 544286 w 4757057"/>
              <a:gd name="connsiteY4" fmla="*/ 674914 h 1675997"/>
              <a:gd name="connsiteX5" fmla="*/ 0 w 4757057"/>
              <a:gd name="connsiteY5" fmla="*/ 0 h 1675997"/>
              <a:gd name="connsiteX6" fmla="*/ 0 w 4757057"/>
              <a:gd name="connsiteY6" fmla="*/ 0 h 1675997"/>
              <a:gd name="connsiteX0" fmla="*/ 4757057 w 4757057"/>
              <a:gd name="connsiteY0" fmla="*/ 1349829 h 1678135"/>
              <a:gd name="connsiteX1" fmla="*/ 3624942 w 4757057"/>
              <a:gd name="connsiteY1" fmla="*/ 1654629 h 1678135"/>
              <a:gd name="connsiteX2" fmla="*/ 2634342 w 4757057"/>
              <a:gd name="connsiteY2" fmla="*/ 1621972 h 1678135"/>
              <a:gd name="connsiteX3" fmla="*/ 1654629 w 4757057"/>
              <a:gd name="connsiteY3" fmla="*/ 1338943 h 1678135"/>
              <a:gd name="connsiteX4" fmla="*/ 544286 w 4757057"/>
              <a:gd name="connsiteY4" fmla="*/ 674914 h 1678135"/>
              <a:gd name="connsiteX5" fmla="*/ 0 w 4757057"/>
              <a:gd name="connsiteY5" fmla="*/ 0 h 1678135"/>
              <a:gd name="connsiteX6" fmla="*/ 0 w 4757057"/>
              <a:gd name="connsiteY6" fmla="*/ 0 h 167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7057" h="1678135">
                <a:moveTo>
                  <a:pt x="4757057" y="1349829"/>
                </a:moveTo>
                <a:cubicBezTo>
                  <a:pt x="4415971" y="1547586"/>
                  <a:pt x="3978728" y="1609272"/>
                  <a:pt x="3624942" y="1654629"/>
                </a:cubicBezTo>
                <a:cubicBezTo>
                  <a:pt x="3271156" y="1699986"/>
                  <a:pt x="2962728" y="1674586"/>
                  <a:pt x="2634342" y="1621972"/>
                </a:cubicBezTo>
                <a:cubicBezTo>
                  <a:pt x="2305957" y="1569358"/>
                  <a:pt x="2002972" y="1496786"/>
                  <a:pt x="1654629" y="1338943"/>
                </a:cubicBezTo>
                <a:cubicBezTo>
                  <a:pt x="1306286" y="1181100"/>
                  <a:pt x="820057" y="898071"/>
                  <a:pt x="544286" y="674914"/>
                </a:cubicBezTo>
                <a:cubicBezTo>
                  <a:pt x="268515" y="451757"/>
                  <a:pt x="0" y="0"/>
                  <a:pt x="0" y="0"/>
                </a:cubicBezTo>
                <a:lnTo>
                  <a:pt x="0" y="0"/>
                </a:ln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956793" y="4431268"/>
            <a:ext cx="4278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Student adjusts learning process or practice</a:t>
            </a:r>
          </a:p>
        </p:txBody>
      </p:sp>
      <p:cxnSp>
        <p:nvCxnSpPr>
          <p:cNvPr id="16" name="Straight Arrow Connector 15"/>
          <p:cNvCxnSpPr>
            <a:stCxn id="5" idx="6"/>
          </p:cNvCxnSpPr>
          <p:nvPr/>
        </p:nvCxnSpPr>
        <p:spPr>
          <a:xfrm>
            <a:off x="4419600" y="2095500"/>
            <a:ext cx="685800" cy="16033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1326D2F-B358-48AB-B470-B1FD0AFA4196}"/>
              </a:ext>
            </a:extLst>
          </p:cNvPr>
          <p:cNvCxnSpPr>
            <a:cxnSpLocks/>
          </p:cNvCxnSpPr>
          <p:nvPr/>
        </p:nvCxnSpPr>
        <p:spPr>
          <a:xfrm>
            <a:off x="7391400" y="2785400"/>
            <a:ext cx="457201" cy="884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4815A4FD-7640-48B3-A6D8-04DD51DAF9B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45013899"/>
      </p:ext>
    </p:extLst>
  </p:cSld>
  <p:clrMapOvr>
    <a:masterClrMapping/>
  </p:clrMapOvr>
  <mc:AlternateContent xmlns:mc="http://schemas.openxmlformats.org/markup-compatibility/2006" xmlns:p14="http://schemas.microsoft.com/office/powerpoint/2010/main">
    <mc:Choice Requires="p14">
      <p:transition spd="slow" p14:dur="2000" advTm="73673"/>
    </mc:Choice>
    <mc:Fallback xmlns="">
      <p:transition spd="slow" advTm="73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Effect transition="in" filter="fade">
                                      <p:cBhvr>
                                        <p:cTn id="43" dur="500"/>
                                        <p:tgtEl>
                                          <p:spTgt spid="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9" grpId="0"/>
      <p:bldP spid="10" grpId="0" animBg="1"/>
      <p:bldP spid="7" grpId="0" animBg="1"/>
      <p:bldP spid="12"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4552"/>
            <a:ext cx="10515600" cy="1325563"/>
          </a:xfrm>
          <a:solidFill>
            <a:schemeClr val="bg2"/>
          </a:solidFill>
        </p:spPr>
        <p:txBody>
          <a:bodyPr/>
          <a:lstStyle/>
          <a:p>
            <a:pPr algn="ctr"/>
            <a:r>
              <a:rPr lang="en-US" dirty="0"/>
              <a:t>Preparing in Advance to Write a Letter</a:t>
            </a:r>
          </a:p>
        </p:txBody>
      </p:sp>
      <p:sp>
        <p:nvSpPr>
          <p:cNvPr id="3" name="Content Placeholder 2"/>
          <p:cNvSpPr>
            <a:spLocks noGrp="1"/>
          </p:cNvSpPr>
          <p:nvPr>
            <p:ph idx="1"/>
          </p:nvPr>
        </p:nvSpPr>
        <p:spPr>
          <a:xfrm>
            <a:off x="838200" y="1883229"/>
            <a:ext cx="6411012" cy="4715534"/>
          </a:xfrm>
        </p:spPr>
        <p:txBody>
          <a:bodyPr>
            <a:normAutofit fontScale="92500" lnSpcReduction="10000"/>
          </a:bodyPr>
          <a:lstStyle/>
          <a:p>
            <a:pPr marL="0" indent="0">
              <a:buNone/>
            </a:pPr>
            <a:r>
              <a:rPr lang="en-US" sz="3200" dirty="0"/>
              <a:t>Task and Assess the Student</a:t>
            </a:r>
          </a:p>
          <a:p>
            <a:endParaRPr lang="en-US" sz="3200" dirty="0"/>
          </a:p>
          <a:p>
            <a:pPr marL="285750" lvl="0" indent="-285750">
              <a:defRPr/>
            </a:pPr>
            <a:r>
              <a:rPr lang="en-US" dirty="0">
                <a:solidFill>
                  <a:prstClr val="white"/>
                </a:solidFill>
              </a:rPr>
              <a:t>Communicates effectively</a:t>
            </a:r>
          </a:p>
          <a:p>
            <a:pPr marL="285750" lvl="0" indent="-285750">
              <a:defRPr/>
            </a:pPr>
            <a:r>
              <a:rPr lang="en-US" dirty="0">
                <a:solidFill>
                  <a:prstClr val="white"/>
                </a:solidFill>
              </a:rPr>
              <a:t>Demonstrates a strong work ethic</a:t>
            </a:r>
          </a:p>
          <a:p>
            <a:pPr marL="285750" lvl="0" indent="-285750">
              <a:defRPr/>
            </a:pPr>
            <a:r>
              <a:rPr lang="en-US" dirty="0">
                <a:solidFill>
                  <a:prstClr val="white"/>
                </a:solidFill>
              </a:rPr>
              <a:t>Exhibits intellectual curiosity</a:t>
            </a:r>
          </a:p>
          <a:p>
            <a:pPr marL="285750" lvl="0" indent="-285750">
              <a:defRPr/>
            </a:pPr>
            <a:r>
              <a:rPr lang="en-US" dirty="0">
                <a:solidFill>
                  <a:prstClr val="white"/>
                </a:solidFill>
              </a:rPr>
              <a:t>Possess a strong fund of medical knowledge</a:t>
            </a:r>
          </a:p>
          <a:p>
            <a:pPr marL="285750" lvl="0" indent="-285750">
              <a:defRPr/>
            </a:pPr>
            <a:r>
              <a:rPr lang="en-US" dirty="0">
                <a:solidFill>
                  <a:prstClr val="white"/>
                </a:solidFill>
              </a:rPr>
              <a:t>Shows leadership</a:t>
            </a:r>
          </a:p>
          <a:p>
            <a:pPr marL="285750" lvl="0" indent="-285750">
              <a:defRPr/>
            </a:pPr>
            <a:r>
              <a:rPr lang="en-US" dirty="0">
                <a:solidFill>
                  <a:prstClr val="white"/>
                </a:solidFill>
              </a:rPr>
              <a:t>Works well with a team</a:t>
            </a:r>
          </a:p>
          <a:p>
            <a:pPr marL="0" indent="0">
              <a:buNone/>
            </a:pPr>
            <a:endParaRPr lang="en-US" dirty="0"/>
          </a:p>
          <a:p>
            <a:pPr marL="0" indent="0">
              <a:buNone/>
            </a:pPr>
            <a:r>
              <a:rPr lang="en-US" dirty="0"/>
              <a:t> </a:t>
            </a:r>
          </a:p>
          <a:p>
            <a:endParaRPr lang="en-US" dirty="0"/>
          </a:p>
        </p:txBody>
      </p:sp>
      <p:sp>
        <p:nvSpPr>
          <p:cNvPr id="6" name="TextBox 5">
            <a:extLst>
              <a:ext uri="{FF2B5EF4-FFF2-40B4-BE49-F238E27FC236}">
                <a16:creationId xmlns:a16="http://schemas.microsoft.com/office/drawing/2014/main" id="{986AE15B-5E6E-4C36-98EF-C1EA3A4C73D4}"/>
              </a:ext>
            </a:extLst>
          </p:cNvPr>
          <p:cNvSpPr txBox="1"/>
          <p:nvPr/>
        </p:nvSpPr>
        <p:spPr>
          <a:xfrm>
            <a:off x="7767687" y="1788959"/>
            <a:ext cx="3949831" cy="5047536"/>
          </a:xfrm>
          <a:prstGeom prst="rect">
            <a:avLst/>
          </a:prstGeom>
          <a:solidFill>
            <a:schemeClr val="tx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istral" panose="03090702030407020403" pitchFamily="66" charset="0"/>
                <a:ea typeface="+mn-ea"/>
                <a:cs typeface="+mn-cs"/>
              </a:rPr>
              <a:t>Student Name</a:t>
            </a:r>
            <a:endParaRPr kumimoji="0" lang="en-US" sz="2400" b="1" i="0" u="none" strike="noStrike" kern="1200" cap="none" spc="0" normalizeH="0" baseline="0" noProof="0" dirty="0">
              <a:ln>
                <a:noFill/>
              </a:ln>
              <a:solidFill>
                <a:prstClr val="black"/>
              </a:solidFill>
              <a:effectLst/>
              <a:uLnTx/>
              <a:uFillTx/>
              <a:latin typeface="Mistral" panose="03090702030407020403"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istral" panose="03090702030407020403"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stral" panose="03090702030407020403" pitchFamily="66" charset="0"/>
                <a:ea typeface="+mn-ea"/>
                <a:cs typeface="+mn-cs"/>
              </a:rPr>
              <a:t>Communicates effectively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istral" panose="03090702030407020403" pitchFamily="66" charset="0"/>
                <a:ea typeface="+mn-ea"/>
                <a:cs typeface="+mn-cs"/>
              </a:rPr>
              <a:t>Called results often, on speaker, clear and well documented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stral" panose="03090702030407020403"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stral" panose="03090702030407020403" pitchFamily="66" charset="0"/>
                <a:ea typeface="+mn-ea"/>
                <a:cs typeface="+mn-cs"/>
              </a:rPr>
              <a:t>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istral" panose="03090702030407020403" pitchFamily="66" charset="0"/>
                <a:ea typeface="+mn-ea"/>
                <a:cs typeface="+mn-cs"/>
              </a:rPr>
              <a:t>Helped junior students and visiting NP, PA students orient to the reading room and procedure room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istral" panose="03090702030407020403"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istral" panose="03090702030407020403" pitchFamily="66" charset="0"/>
                <a:ea typeface="+mn-ea"/>
                <a:cs typeface="+mn-cs"/>
              </a:rPr>
              <a:t>Curiosity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istral" panose="03090702030407020403" pitchFamily="66" charset="0"/>
                <a:ea typeface="+mn-ea"/>
                <a:cs typeface="+mn-cs"/>
              </a:rPr>
              <a:t>Researched and presented the PMH and PSH with prior imaging of the procedure patients every day, and always researched patient’s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Audio 8">
            <a:hlinkClick r:id="" action="ppaction://media"/>
            <a:extLst>
              <a:ext uri="{FF2B5EF4-FFF2-40B4-BE49-F238E27FC236}">
                <a16:creationId xmlns:a16="http://schemas.microsoft.com/office/drawing/2014/main" id="{24EB02DB-432E-49BD-9964-D8841D0E32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54302384"/>
      </p:ext>
    </p:extLst>
  </p:cSld>
  <p:clrMapOvr>
    <a:masterClrMapping/>
  </p:clrMapOvr>
  <mc:AlternateContent xmlns:mc="http://schemas.openxmlformats.org/markup-compatibility/2006" xmlns:p14="http://schemas.microsoft.com/office/powerpoint/2010/main">
    <mc:Choice Requires="p14">
      <p:transition spd="slow" p14:dur="2000" advTm="85868"/>
    </mc:Choice>
    <mc:Fallback xmlns="">
      <p:transition spd="slow" advTm="8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500"/>
                                        <p:tgtEl>
                                          <p:spTgt spid="6">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500"/>
                                        <p:tgtEl>
                                          <p:spTgt spid="6">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9" end="9"/>
                                            </p:txEl>
                                          </p:spTgt>
                                        </p:tgtEl>
                                        <p:attrNameLst>
                                          <p:attrName>style.visibility</p:attrName>
                                        </p:attrNameLst>
                                      </p:cBhvr>
                                      <p:to>
                                        <p:strVal val="visible"/>
                                      </p:to>
                                    </p:set>
                                    <p:animEffect transition="in" filter="fade">
                                      <p:cBhvr>
                                        <p:cTn id="30"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94B41-6990-48E2-8656-E942E9A5C08A}"/>
              </a:ext>
            </a:extLst>
          </p:cNvPr>
          <p:cNvSpPr>
            <a:spLocks noGrp="1"/>
          </p:cNvSpPr>
          <p:nvPr>
            <p:ph type="title"/>
          </p:nvPr>
        </p:nvSpPr>
        <p:spPr>
          <a:xfrm>
            <a:off x="838200" y="365125"/>
            <a:ext cx="10515600" cy="2246100"/>
          </a:xfrm>
          <a:solidFill>
            <a:schemeClr val="bg2"/>
          </a:solidFill>
        </p:spPr>
        <p:txBody>
          <a:bodyPr>
            <a:normAutofit/>
          </a:bodyPr>
          <a:lstStyle/>
          <a:p>
            <a:pPr algn="ctr"/>
            <a:r>
              <a:rPr lang="en-US" dirty="0"/>
              <a:t>Thank You</a:t>
            </a:r>
            <a:br>
              <a:rPr lang="en-US" dirty="0"/>
            </a:br>
            <a:r>
              <a:rPr lang="en-US" dirty="0"/>
              <a:t>caroline.carrico@duke.edu</a:t>
            </a:r>
          </a:p>
        </p:txBody>
      </p:sp>
      <p:sp>
        <p:nvSpPr>
          <p:cNvPr id="3" name="Content Placeholder 2">
            <a:extLst>
              <a:ext uri="{FF2B5EF4-FFF2-40B4-BE49-F238E27FC236}">
                <a16:creationId xmlns:a16="http://schemas.microsoft.com/office/drawing/2014/main" id="{7EDC8037-B4F1-441F-ACDD-E605FAFAB03D}"/>
              </a:ext>
            </a:extLst>
          </p:cNvPr>
          <p:cNvSpPr>
            <a:spLocks noGrp="1"/>
          </p:cNvSpPr>
          <p:nvPr>
            <p:ph sz="half" idx="1"/>
          </p:nvPr>
        </p:nvSpPr>
        <p:spPr>
          <a:xfrm>
            <a:off x="838200" y="2862573"/>
            <a:ext cx="5181600" cy="4351338"/>
          </a:xfrm>
        </p:spPr>
        <p:txBody>
          <a:bodyPr/>
          <a:lstStyle/>
          <a:p>
            <a:r>
              <a:rPr lang="en-US" dirty="0"/>
              <a:t>Please email me any questions or constructive criticisms in advance of the meeting and or after the meeting.</a:t>
            </a:r>
          </a:p>
        </p:txBody>
      </p:sp>
      <p:sp>
        <p:nvSpPr>
          <p:cNvPr id="4" name="Content Placeholder 3">
            <a:extLst>
              <a:ext uri="{FF2B5EF4-FFF2-40B4-BE49-F238E27FC236}">
                <a16:creationId xmlns:a16="http://schemas.microsoft.com/office/drawing/2014/main" id="{262879EE-0D60-441C-A660-E2998BC1A00B}"/>
              </a:ext>
            </a:extLst>
          </p:cNvPr>
          <p:cNvSpPr>
            <a:spLocks noGrp="1"/>
          </p:cNvSpPr>
          <p:nvPr>
            <p:ph sz="half" idx="2"/>
          </p:nvPr>
        </p:nvSpPr>
        <p:spPr>
          <a:xfrm>
            <a:off x="6172200" y="2815439"/>
            <a:ext cx="5181600" cy="4351338"/>
          </a:xfrm>
        </p:spPr>
        <p:txBody>
          <a:bodyPr/>
          <a:lstStyle/>
          <a:p>
            <a:r>
              <a:rPr lang="en-US" dirty="0"/>
              <a:t>In the subject line please put:</a:t>
            </a:r>
          </a:p>
          <a:p>
            <a:pPr marL="0" indent="0">
              <a:buNone/>
            </a:pPr>
            <a:r>
              <a:rPr lang="en-US" dirty="0"/>
              <a:t>    AUR 2023 SLOR</a:t>
            </a:r>
          </a:p>
        </p:txBody>
      </p:sp>
      <p:pic>
        <p:nvPicPr>
          <p:cNvPr id="5" name="Audio 4">
            <a:hlinkClick r:id="" action="ppaction://media"/>
            <a:extLst>
              <a:ext uri="{FF2B5EF4-FFF2-40B4-BE49-F238E27FC236}">
                <a16:creationId xmlns:a16="http://schemas.microsoft.com/office/drawing/2014/main" id="{FC251C90-3C0D-4E5F-9A86-334D625B9B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02701455"/>
      </p:ext>
    </p:extLst>
  </p:cSld>
  <p:clrMapOvr>
    <a:masterClrMapping/>
  </p:clrMapOvr>
  <mc:AlternateContent xmlns:mc="http://schemas.openxmlformats.org/markup-compatibility/2006" xmlns:p14="http://schemas.microsoft.com/office/powerpoint/2010/main">
    <mc:Choice Requires="p14">
      <p:transition spd="slow" p14:dur="2000" advTm="30942"/>
    </mc:Choice>
    <mc:Fallback xmlns="">
      <p:transition spd="slow" advTm="30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69804"/>
            </a:schemeClr>
          </a:solidFill>
        </p:spPr>
        <p:txBody>
          <a:bodyPr>
            <a:normAutofit/>
          </a:bodyPr>
          <a:lstStyle/>
          <a:p>
            <a:pPr algn="ctr"/>
            <a:r>
              <a:rPr lang="en-US" dirty="0"/>
              <a:t>Narrative Letter Elements</a:t>
            </a:r>
          </a:p>
        </p:txBody>
      </p:sp>
      <p:sp>
        <p:nvSpPr>
          <p:cNvPr id="3" name="Content Placeholder 2"/>
          <p:cNvSpPr>
            <a:spLocks noGrp="1"/>
          </p:cNvSpPr>
          <p:nvPr>
            <p:ph idx="1"/>
          </p:nvPr>
        </p:nvSpPr>
        <p:spPr/>
        <p:txBody>
          <a:bodyPr>
            <a:normAutofit/>
          </a:bodyPr>
          <a:lstStyle/>
          <a:p>
            <a:r>
              <a:rPr lang="en-US" dirty="0"/>
              <a:t>Your (Writer’s) background, rank and experience</a:t>
            </a:r>
          </a:p>
          <a:p>
            <a:r>
              <a:rPr lang="en-US" dirty="0"/>
              <a:t>Length and context of your relationship with the student</a:t>
            </a:r>
          </a:p>
          <a:p>
            <a:r>
              <a:rPr lang="en-US" dirty="0"/>
              <a:t>Applicant’s qualification for radiology residency</a:t>
            </a:r>
          </a:p>
          <a:p>
            <a:r>
              <a:rPr lang="en-US" dirty="0"/>
              <a:t>Specific concrete examples of applicant’s personal traits, performance and skills</a:t>
            </a:r>
          </a:p>
          <a:p>
            <a:r>
              <a:rPr lang="en-US" dirty="0"/>
              <a:t>Insight into unique features of candidate</a:t>
            </a:r>
          </a:p>
          <a:p>
            <a:r>
              <a:rPr lang="en-US" dirty="0"/>
              <a:t>Compare applicant to current peers and predecessors </a:t>
            </a:r>
          </a:p>
          <a:p>
            <a:r>
              <a:rPr lang="en-US" dirty="0"/>
              <a:t>Global recommendation with reference range</a:t>
            </a:r>
          </a:p>
          <a:p>
            <a:endParaRPr lang="en-US" dirty="0"/>
          </a:p>
        </p:txBody>
      </p:sp>
      <p:sp>
        <p:nvSpPr>
          <p:cNvPr id="4" name="Footer Placeholder 3"/>
          <p:cNvSpPr>
            <a:spLocks noGrp="1"/>
          </p:cNvSpPr>
          <p:nvPr>
            <p:ph type="ftr" sz="quarter" idx="11"/>
          </p:nvPr>
        </p:nvSpPr>
        <p:spPr>
          <a:xfrm>
            <a:off x="985422" y="6054512"/>
            <a:ext cx="473179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Perkins et al, Laryngoscope  2013  p.123-133</a:t>
            </a:r>
          </a:p>
        </p:txBody>
      </p:sp>
      <p:sp>
        <p:nvSpPr>
          <p:cNvPr id="5" name="Footer Placeholder 3"/>
          <p:cNvSpPr txBox="1">
            <a:spLocks/>
          </p:cNvSpPr>
          <p:nvPr/>
        </p:nvSpPr>
        <p:spPr>
          <a:xfrm>
            <a:off x="4509855" y="6036753"/>
            <a:ext cx="7696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Messner</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Shimahara</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The Laryngoscope 118: Aug 2008</a:t>
            </a:r>
          </a:p>
        </p:txBody>
      </p:sp>
      <p:pic>
        <p:nvPicPr>
          <p:cNvPr id="6" name="Audio 5">
            <a:hlinkClick r:id="" action="ppaction://media"/>
            <a:extLst>
              <a:ext uri="{FF2B5EF4-FFF2-40B4-BE49-F238E27FC236}">
                <a16:creationId xmlns:a16="http://schemas.microsoft.com/office/drawing/2014/main" id="{EF3A1089-8193-4990-A492-463B2A3A5A3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07369386"/>
      </p:ext>
    </p:extLst>
  </p:cSld>
  <p:clrMapOvr>
    <a:masterClrMapping/>
  </p:clrMapOvr>
  <mc:AlternateContent xmlns:mc="http://schemas.openxmlformats.org/markup-compatibility/2006" xmlns:p14="http://schemas.microsoft.com/office/powerpoint/2010/main">
    <mc:Choice Requires="p14">
      <p:transition spd="slow" p14:dur="2000" advTm="59059"/>
    </mc:Choice>
    <mc:Fallback xmlns="">
      <p:transition spd="slow" advTm="59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69804"/>
            </a:schemeClr>
          </a:solidFill>
        </p:spPr>
        <p:txBody>
          <a:bodyPr/>
          <a:lstStyle/>
          <a:p>
            <a:pPr algn="ctr"/>
            <a:r>
              <a:rPr lang="en-US" dirty="0"/>
              <a:t>The Narrative Letter: Negatives</a:t>
            </a:r>
          </a:p>
        </p:txBody>
      </p:sp>
      <p:sp>
        <p:nvSpPr>
          <p:cNvPr id="3" name="Content Placeholder 2"/>
          <p:cNvSpPr>
            <a:spLocks noGrp="1"/>
          </p:cNvSpPr>
          <p:nvPr>
            <p:ph sz="half" idx="1"/>
          </p:nvPr>
        </p:nvSpPr>
        <p:spPr>
          <a:xfrm>
            <a:off x="838200" y="2300747"/>
            <a:ext cx="5181600" cy="3876216"/>
          </a:xfrm>
        </p:spPr>
        <p:txBody>
          <a:bodyPr>
            <a:normAutofit/>
          </a:bodyPr>
          <a:lstStyle/>
          <a:p>
            <a:r>
              <a:rPr lang="en-US" dirty="0"/>
              <a:t>Excessive praise and flattery</a:t>
            </a:r>
          </a:p>
          <a:p>
            <a:r>
              <a:rPr lang="en-US" dirty="0"/>
              <a:t>Hard to interpret</a:t>
            </a:r>
          </a:p>
          <a:p>
            <a:pPr lvl="1"/>
            <a:r>
              <a:rPr lang="en-US" dirty="0"/>
              <a:t>Hierarchy of praise phrasing</a:t>
            </a:r>
          </a:p>
          <a:p>
            <a:pPr lvl="1"/>
            <a:r>
              <a:rPr lang="en-US" dirty="0"/>
              <a:t>Code words or phrases</a:t>
            </a:r>
          </a:p>
          <a:p>
            <a:r>
              <a:rPr lang="en-US" dirty="0"/>
              <a:t>Low inter-reader reliability  </a:t>
            </a:r>
          </a:p>
        </p:txBody>
      </p:sp>
      <p:sp>
        <p:nvSpPr>
          <p:cNvPr id="8" name="Content Placeholder 7"/>
          <p:cNvSpPr>
            <a:spLocks noGrp="1"/>
          </p:cNvSpPr>
          <p:nvPr>
            <p:ph sz="half" idx="2"/>
          </p:nvPr>
        </p:nvSpPr>
        <p:spPr>
          <a:xfrm>
            <a:off x="6172199" y="2300747"/>
            <a:ext cx="5606845" cy="3876215"/>
          </a:xfrm>
        </p:spPr>
        <p:txBody>
          <a:bodyPr/>
          <a:lstStyle/>
          <a:p>
            <a:r>
              <a:rPr lang="en-US" dirty="0"/>
              <a:t>Redundant information</a:t>
            </a:r>
          </a:p>
          <a:p>
            <a:pPr lvl="1"/>
            <a:r>
              <a:rPr lang="en-US" dirty="0"/>
              <a:t>Restates ERAS data</a:t>
            </a:r>
          </a:p>
          <a:p>
            <a:r>
              <a:rPr lang="en-US" dirty="0"/>
              <a:t>Gender bias</a:t>
            </a:r>
          </a:p>
          <a:p>
            <a:r>
              <a:rPr lang="en-US" dirty="0"/>
              <a:t>Reader fatigue</a:t>
            </a:r>
          </a:p>
          <a:p>
            <a:r>
              <a:rPr lang="en-US" dirty="0"/>
              <a:t>Do not predict clinical performance </a:t>
            </a:r>
          </a:p>
          <a:p>
            <a:endParaRPr lang="en-US" dirty="0"/>
          </a:p>
        </p:txBody>
      </p:sp>
      <p:sp>
        <p:nvSpPr>
          <p:cNvPr id="4" name="Footer Placeholder 3"/>
          <p:cNvSpPr>
            <a:spLocks noGrp="1"/>
          </p:cNvSpPr>
          <p:nvPr>
            <p:ph type="ftr" sz="quarter" idx="11"/>
          </p:nvPr>
        </p:nvSpPr>
        <p:spPr>
          <a:xfrm>
            <a:off x="4038600" y="6232058"/>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Kaffenberger et al, J Clin Asth Derm Sept 2016 vol 9 no 21</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29400" y="2667000"/>
            <a:ext cx="3505200" cy="381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TextBox 8"/>
          <p:cNvSpPr txBox="1"/>
          <p:nvPr/>
        </p:nvSpPr>
        <p:spPr>
          <a:xfrm>
            <a:off x="8701548" y="6076335"/>
            <a:ext cx="32348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Perkins et al, Laryngoscope  2013  p.123-133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668594" y="6076335"/>
            <a:ext cx="39796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Messner</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Shimahara</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Laryngoscope 118 2008</a:t>
            </a:r>
          </a:p>
        </p:txBody>
      </p:sp>
      <p:pic>
        <p:nvPicPr>
          <p:cNvPr id="14" name="Audio 13">
            <a:hlinkClick r:id="" action="ppaction://media"/>
            <a:extLst>
              <a:ext uri="{FF2B5EF4-FFF2-40B4-BE49-F238E27FC236}">
                <a16:creationId xmlns:a16="http://schemas.microsoft.com/office/drawing/2014/main" id="{AC45CE71-43E0-45A3-9454-7FB89F92824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98099270"/>
      </p:ext>
    </p:extLst>
  </p:cSld>
  <p:clrMapOvr>
    <a:masterClrMapping/>
  </p:clrMapOvr>
  <mc:AlternateContent xmlns:mc="http://schemas.openxmlformats.org/markup-compatibility/2006" xmlns:p14="http://schemas.microsoft.com/office/powerpoint/2010/main">
    <mc:Choice Requires="p14">
      <p:transition spd="slow" p14:dur="2000" advTm="99200"/>
    </mc:Choice>
    <mc:Fallback xmlns="">
      <p:transition spd="slow" advTm="9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500"/>
                                        <p:tgtEl>
                                          <p:spTgt spid="8">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fade">
                                      <p:cBhvr>
                                        <p:cTn id="35" dur="500"/>
                                        <p:tgtEl>
                                          <p:spTgt spid="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2" end="2"/>
                                            </p:txEl>
                                          </p:spTgt>
                                        </p:tgtEl>
                                        <p:attrNameLst>
                                          <p:attrName>style.visibility</p:attrName>
                                        </p:attrNameLst>
                                      </p:cBhvr>
                                      <p:to>
                                        <p:strVal val="visible"/>
                                      </p:to>
                                    </p:set>
                                    <p:animEffect transition="in" filter="fade">
                                      <p:cBhvr>
                                        <p:cTn id="45" dur="5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Effect transition="in" filter="fade">
                                      <p:cBhvr>
                                        <p:cTn id="50" dur="500"/>
                                        <p:tgtEl>
                                          <p:spTgt spid="8">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xEl>
                                              <p:pRg st="4" end="4"/>
                                            </p:txEl>
                                          </p:spTgt>
                                        </p:tgtEl>
                                        <p:attrNameLst>
                                          <p:attrName>style.visibility</p:attrName>
                                        </p:attrNameLst>
                                      </p:cBhvr>
                                      <p:to>
                                        <p:strVal val="visible"/>
                                      </p:to>
                                    </p:set>
                                    <p:animEffect transition="in" filter="fade">
                                      <p:cBhvr>
                                        <p:cTn id="5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14"/>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8638"/>
          </a:xfrm>
          <a:solidFill>
            <a:schemeClr val="bg2"/>
          </a:solidFill>
        </p:spPr>
        <p:txBody>
          <a:bodyPr>
            <a:normAutofit/>
          </a:bodyPr>
          <a:lstStyle/>
          <a:p>
            <a:pPr algn="ctr"/>
            <a:r>
              <a:rPr lang="en-US" dirty="0"/>
              <a:t>Benefits of Standardized LOR</a:t>
            </a:r>
          </a:p>
        </p:txBody>
      </p:sp>
      <p:sp>
        <p:nvSpPr>
          <p:cNvPr id="3" name="Content Placeholder 2"/>
          <p:cNvSpPr>
            <a:spLocks noGrp="1"/>
          </p:cNvSpPr>
          <p:nvPr>
            <p:ph idx="1"/>
          </p:nvPr>
        </p:nvSpPr>
        <p:spPr>
          <a:xfrm>
            <a:off x="619432" y="1541208"/>
            <a:ext cx="6597445" cy="4724400"/>
          </a:xfrm>
        </p:spPr>
        <p:txBody>
          <a:bodyPr>
            <a:normAutofit/>
          </a:bodyPr>
          <a:lstStyle/>
          <a:p>
            <a:r>
              <a:rPr lang="en-US" dirty="0"/>
              <a:t>Faster to interpret </a:t>
            </a:r>
            <a:r>
              <a:rPr lang="en-US" sz="1400" dirty="0">
                <a:solidFill>
                  <a:schemeClr val="tx1">
                    <a:lumMod val="75000"/>
                  </a:schemeClr>
                </a:solidFill>
              </a:rPr>
              <a:t>(p&lt;0.0001)</a:t>
            </a:r>
          </a:p>
          <a:p>
            <a:pPr lvl="1"/>
            <a:r>
              <a:rPr lang="en-US" dirty="0">
                <a:solidFill>
                  <a:schemeClr val="tx1">
                    <a:lumMod val="75000"/>
                  </a:schemeClr>
                </a:solidFill>
              </a:rPr>
              <a:t>Mean SLOR      68 seconds</a:t>
            </a:r>
          </a:p>
          <a:p>
            <a:pPr lvl="1"/>
            <a:r>
              <a:rPr lang="en-US" dirty="0">
                <a:solidFill>
                  <a:schemeClr val="tx1">
                    <a:lumMod val="75000"/>
                  </a:schemeClr>
                </a:solidFill>
              </a:rPr>
              <a:t>Mean NLOR   128 seconds</a:t>
            </a:r>
          </a:p>
          <a:p>
            <a:r>
              <a:rPr lang="en-US" dirty="0"/>
              <a:t>Higher inter-rater reliability </a:t>
            </a:r>
            <a:r>
              <a:rPr lang="en-US" dirty="0">
                <a:solidFill>
                  <a:schemeClr val="tx1">
                    <a:lumMod val="75000"/>
                  </a:schemeClr>
                </a:solidFill>
              </a:rPr>
              <a:t>for determining applicant’s personality, work ethic and reliability </a:t>
            </a:r>
            <a:r>
              <a:rPr lang="en-US" sz="1400" dirty="0">
                <a:solidFill>
                  <a:schemeClr val="tx1">
                    <a:lumMod val="75000"/>
                  </a:schemeClr>
                </a:solidFill>
              </a:rPr>
              <a:t>(p&lt;0.001)</a:t>
            </a:r>
          </a:p>
          <a:p>
            <a:r>
              <a:rPr lang="en-US" dirty="0"/>
              <a:t>Less exaggeration of positive traits  </a:t>
            </a:r>
            <a:r>
              <a:rPr lang="en-US" sz="1400" dirty="0">
                <a:solidFill>
                  <a:schemeClr val="tx1">
                    <a:lumMod val="75000"/>
                  </a:schemeClr>
                </a:solidFill>
              </a:rPr>
              <a:t>(p&lt;0.0001)</a:t>
            </a:r>
          </a:p>
          <a:p>
            <a:r>
              <a:rPr lang="en-US" dirty="0"/>
              <a:t>Status of author and relationship with student</a:t>
            </a:r>
          </a:p>
          <a:p>
            <a:pPr lvl="1"/>
            <a:r>
              <a:rPr lang="en-US" dirty="0">
                <a:solidFill>
                  <a:schemeClr val="tx1">
                    <a:lumMod val="75000"/>
                  </a:schemeClr>
                </a:solidFill>
              </a:rPr>
              <a:t>SLOR     4.4 pieces      NLOR   2.3 pieces</a:t>
            </a:r>
          </a:p>
        </p:txBody>
      </p:sp>
      <p:sp>
        <p:nvSpPr>
          <p:cNvPr id="4" name="Footer Placeholder 3"/>
          <p:cNvSpPr>
            <a:spLocks noGrp="1"/>
          </p:cNvSpPr>
          <p:nvPr>
            <p:ph type="ftr" sz="quarter" idx="11"/>
          </p:nvPr>
        </p:nvSpPr>
        <p:spPr>
          <a:xfrm>
            <a:off x="1708349" y="6356351"/>
            <a:ext cx="34290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Kaffenberger et al, J Clin Asth Derm Sept 2016 vol 9 no 21</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231626" y="1494506"/>
            <a:ext cx="4055806" cy="40934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Less time to write and to interpret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&lt;5 minutes to write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Higher inter-rater reliability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Applicant’s qualifications for otolaryngology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Global assessment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Summary statement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Overall letter ranking</a:t>
            </a:r>
          </a:p>
        </p:txBody>
      </p:sp>
      <p:sp>
        <p:nvSpPr>
          <p:cNvPr id="8" name="TextBox 7"/>
          <p:cNvSpPr txBox="1"/>
          <p:nvPr/>
        </p:nvSpPr>
        <p:spPr>
          <a:xfrm>
            <a:off x="7315200" y="6265608"/>
            <a:ext cx="4038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Perkins et al Laryngoscope 2013 123-133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Audio 13">
            <a:hlinkClick r:id="" action="ppaction://media"/>
            <a:extLst>
              <a:ext uri="{FF2B5EF4-FFF2-40B4-BE49-F238E27FC236}">
                <a16:creationId xmlns:a16="http://schemas.microsoft.com/office/drawing/2014/main" id="{97644964-EB37-493B-8A07-D9D017DDE96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82924279"/>
      </p:ext>
    </p:extLst>
  </p:cSld>
  <p:clrMapOvr>
    <a:masterClrMapping/>
  </p:clrMapOvr>
  <mc:AlternateContent xmlns:mc="http://schemas.openxmlformats.org/markup-compatibility/2006" xmlns:p14="http://schemas.microsoft.com/office/powerpoint/2010/main">
    <mc:Choice Requires="p14">
      <p:transition spd="slow" p14:dur="2000" advTm="71454"/>
    </mc:Choice>
    <mc:Fallback xmlns="">
      <p:transition spd="slow" advTm="71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500"/>
                                        <p:tgtEl>
                                          <p:spTgt spid="7">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fade">
                                      <p:cBhvr>
                                        <p:cTn id="23" dur="500"/>
                                        <p:tgtEl>
                                          <p:spTgt spid="7">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6" end="6"/>
                                            </p:txEl>
                                          </p:spTgt>
                                        </p:tgtEl>
                                        <p:attrNameLst>
                                          <p:attrName>style.visibility</p:attrName>
                                        </p:attrNameLst>
                                      </p:cBhvr>
                                      <p:to>
                                        <p:strVal val="visible"/>
                                      </p:to>
                                    </p:set>
                                    <p:animEffect transition="in" filter="fade">
                                      <p:cBhvr>
                                        <p:cTn id="26" dur="500"/>
                                        <p:tgtEl>
                                          <p:spTgt spid="7">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77925"/>
          </a:xfrm>
          <a:solidFill>
            <a:schemeClr val="bg2"/>
          </a:solidFill>
          <a:ln>
            <a:solidFill>
              <a:schemeClr val="tx1"/>
            </a:solidFill>
          </a:ln>
        </p:spPr>
        <p:txBody>
          <a:bodyPr/>
          <a:lstStyle/>
          <a:p>
            <a:pPr algn="ctr"/>
            <a:r>
              <a:rPr lang="en-US" dirty="0"/>
              <a:t>EM Program Directors Perspective</a:t>
            </a:r>
          </a:p>
        </p:txBody>
      </p:sp>
      <p:sp>
        <p:nvSpPr>
          <p:cNvPr id="3" name="Content Placeholder 2"/>
          <p:cNvSpPr>
            <a:spLocks noGrp="1"/>
          </p:cNvSpPr>
          <p:nvPr>
            <p:ph idx="1"/>
          </p:nvPr>
        </p:nvSpPr>
        <p:spPr>
          <a:xfrm>
            <a:off x="838199" y="1825625"/>
            <a:ext cx="10852355" cy="4351338"/>
          </a:xfrm>
        </p:spPr>
        <p:txBody>
          <a:bodyPr>
            <a:normAutofit/>
          </a:bodyPr>
          <a:lstStyle/>
          <a:p>
            <a:r>
              <a:rPr lang="en-US" dirty="0"/>
              <a:t>150/159    Council of Emergency Medicine Residency Directors (CORD)  		94.3% of program directors participated </a:t>
            </a:r>
          </a:p>
          <a:p>
            <a:r>
              <a:rPr lang="en-US" dirty="0"/>
              <a:t>99.3% 	Support SLOR as an evaluative tool</a:t>
            </a:r>
          </a:p>
          <a:p>
            <a:r>
              <a:rPr lang="en-US" dirty="0"/>
              <a:t>92.7%  	</a:t>
            </a:r>
            <a:r>
              <a:rPr lang="en-US" i="1" u="sng" dirty="0"/>
              <a:t>SLOR #1 Element in the decision to interview an applicant</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Love et al.  Academic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Med 2014 </a:t>
            </a:r>
          </a:p>
        </p:txBody>
      </p:sp>
      <p:sp>
        <p:nvSpPr>
          <p:cNvPr id="5" name="TextBox 4"/>
          <p:cNvSpPr txBox="1"/>
          <p:nvPr/>
        </p:nvSpPr>
        <p:spPr>
          <a:xfrm>
            <a:off x="2605548" y="4119239"/>
            <a:ext cx="6716005" cy="584775"/>
          </a:xfrm>
          <a:prstGeom prst="rect">
            <a:avLst/>
          </a:prstGeom>
          <a:noFill/>
          <a:ln>
            <a:solidFill>
              <a:schemeClr val="tx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SLOR had been in use 12 years</a:t>
            </a:r>
          </a:p>
        </p:txBody>
      </p:sp>
      <p:pic>
        <p:nvPicPr>
          <p:cNvPr id="6" name="Audio 5">
            <a:hlinkClick r:id="" action="ppaction://media"/>
            <a:extLst>
              <a:ext uri="{FF2B5EF4-FFF2-40B4-BE49-F238E27FC236}">
                <a16:creationId xmlns:a16="http://schemas.microsoft.com/office/drawing/2014/main" id="{1198A3E6-713B-47AA-B314-08E507952C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07718681"/>
      </p:ext>
    </p:extLst>
  </p:cSld>
  <p:clrMapOvr>
    <a:masterClrMapping/>
  </p:clrMapOvr>
  <mc:AlternateContent xmlns:mc="http://schemas.openxmlformats.org/markup-compatibility/2006" xmlns:p14="http://schemas.microsoft.com/office/powerpoint/2010/main">
    <mc:Choice Requires="p14">
      <p:transition spd="slow" p14:dur="2000" advTm="59414"/>
    </mc:Choice>
    <mc:Fallback xmlns="">
      <p:transition spd="slow" advTm="5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8730" y="1825625"/>
            <a:ext cx="10893510" cy="4351338"/>
          </a:xfrm>
        </p:spPr>
        <p:txBody>
          <a:bodyPr>
            <a:normAutofit fontScale="92500" lnSpcReduction="10000"/>
          </a:bodyPr>
          <a:lstStyle/>
          <a:p>
            <a:pPr marL="0" indent="0">
              <a:buNone/>
            </a:pPr>
            <a:r>
              <a:rPr lang="en-US" dirty="0"/>
              <a:t>AUR Venture Fund Grant </a:t>
            </a:r>
          </a:p>
          <a:p>
            <a:r>
              <a:rPr lang="en-US" dirty="0"/>
              <a:t>Caroline Carrico, MD </a:t>
            </a:r>
          </a:p>
          <a:p>
            <a:pPr lvl="1"/>
            <a:r>
              <a:rPr lang="en-US" dirty="0"/>
              <a:t>Duke University</a:t>
            </a:r>
          </a:p>
          <a:p>
            <a:r>
              <a:rPr lang="en-US" dirty="0"/>
              <a:t>Kedar Jambhekar, MD</a:t>
            </a:r>
          </a:p>
          <a:p>
            <a:pPr lvl="1"/>
            <a:r>
              <a:rPr lang="en-US" dirty="0"/>
              <a:t>University of Arkansas</a:t>
            </a:r>
          </a:p>
          <a:p>
            <a:r>
              <a:rPr lang="en-US" dirty="0"/>
              <a:t>Ana Lourenco, MD </a:t>
            </a:r>
          </a:p>
          <a:p>
            <a:pPr lvl="1"/>
            <a:r>
              <a:rPr lang="en-US" dirty="0"/>
              <a:t>Brown University</a:t>
            </a:r>
          </a:p>
          <a:p>
            <a:pPr marL="457200" lvl="1" indent="0">
              <a:buNone/>
            </a:pPr>
            <a:endParaRPr lang="en-US" dirty="0"/>
          </a:p>
          <a:p>
            <a:r>
              <a:rPr lang="en-US" dirty="0"/>
              <a:t>Expected impact:  </a:t>
            </a:r>
          </a:p>
          <a:p>
            <a:pPr marL="457200" lvl="1" indent="0">
              <a:buNone/>
            </a:pPr>
            <a:r>
              <a:rPr lang="en-US" dirty="0"/>
              <a:t>Provide a means for more</a:t>
            </a:r>
            <a:r>
              <a:rPr lang="en-US" i="1" dirty="0"/>
              <a:t> informative, meaningful and efficient</a:t>
            </a:r>
            <a:r>
              <a:rPr lang="en-US" dirty="0"/>
              <a:t> communication between letter writers and readers.</a:t>
            </a:r>
          </a:p>
        </p:txBody>
      </p:sp>
      <p:pic>
        <p:nvPicPr>
          <p:cNvPr id="1027" name="Picture 3" descr="C:\Users\carri026\Downloads\Jambheker_Kedar (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23" t="2476" r="23696" b="37028"/>
          <a:stretch/>
        </p:blipFill>
        <p:spPr bwMode="auto">
          <a:xfrm>
            <a:off x="6935714" y="1805921"/>
            <a:ext cx="2283980" cy="30256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C7A8D9A-977A-4308-A08D-3AE0200CF7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32" t="1091" r="23796" b="60592"/>
          <a:stretch/>
        </p:blipFill>
        <p:spPr>
          <a:xfrm>
            <a:off x="9358748" y="1825625"/>
            <a:ext cx="2513846" cy="3005964"/>
          </a:xfrm>
          <a:prstGeom prst="rect">
            <a:avLst/>
          </a:prstGeom>
        </p:spPr>
      </p:pic>
      <p:pic>
        <p:nvPicPr>
          <p:cNvPr id="6" name="Picture 5">
            <a:extLst>
              <a:ext uri="{FF2B5EF4-FFF2-40B4-BE49-F238E27FC236}">
                <a16:creationId xmlns:a16="http://schemas.microsoft.com/office/drawing/2014/main" id="{48EBBE59-55F6-430F-8314-B62556D01981}"/>
              </a:ext>
            </a:extLst>
          </p:cNvPr>
          <p:cNvPicPr>
            <a:picLocks noChangeAspect="1"/>
          </p:cNvPicPr>
          <p:nvPr/>
        </p:nvPicPr>
        <p:blipFill>
          <a:blip r:embed="rId6"/>
          <a:stretch>
            <a:fillRect/>
          </a:stretch>
        </p:blipFill>
        <p:spPr>
          <a:xfrm>
            <a:off x="4315738" y="1825625"/>
            <a:ext cx="2474256" cy="3005964"/>
          </a:xfrm>
          <a:prstGeom prst="rect">
            <a:avLst/>
          </a:prstGeom>
        </p:spPr>
      </p:pic>
      <p:pic>
        <p:nvPicPr>
          <p:cNvPr id="4" name="Audio 3">
            <a:hlinkClick r:id="" action="ppaction://media"/>
            <a:extLst>
              <a:ext uri="{FF2B5EF4-FFF2-40B4-BE49-F238E27FC236}">
                <a16:creationId xmlns:a16="http://schemas.microsoft.com/office/drawing/2014/main" id="{5D768F8A-6C04-4504-BC04-11ABB7A1FF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
        <p:nvSpPr>
          <p:cNvPr id="2" name="Title 1"/>
          <p:cNvSpPr>
            <a:spLocks noGrp="1"/>
          </p:cNvSpPr>
          <p:nvPr>
            <p:ph type="title"/>
          </p:nvPr>
        </p:nvSpPr>
        <p:spPr>
          <a:xfrm>
            <a:off x="995680" y="246063"/>
            <a:ext cx="10576560" cy="1143000"/>
          </a:xfrm>
          <a:solidFill>
            <a:schemeClr val="bg2">
              <a:alpha val="40000"/>
            </a:schemeClr>
          </a:solidFill>
        </p:spPr>
        <p:txBody>
          <a:bodyPr>
            <a:normAutofit fontScale="90000"/>
          </a:bodyPr>
          <a:lstStyle/>
          <a:p>
            <a:pPr algn="ctr"/>
            <a:r>
              <a:rPr lang="en-US" dirty="0"/>
              <a:t>Developing the Radiology Residency Match       Standardized Letter of Recommendation</a:t>
            </a:r>
          </a:p>
        </p:txBody>
      </p:sp>
    </p:spTree>
    <p:extLst>
      <p:ext uri="{BB962C8B-B14F-4D97-AF65-F5344CB8AC3E}">
        <p14:creationId xmlns:p14="http://schemas.microsoft.com/office/powerpoint/2010/main" val="3844389997"/>
      </p:ext>
    </p:extLst>
  </p:cSld>
  <p:clrMapOvr>
    <a:masterClrMapping/>
  </p:clrMapOvr>
  <mc:AlternateContent xmlns:mc="http://schemas.openxmlformats.org/markup-compatibility/2006" xmlns:p14="http://schemas.microsoft.com/office/powerpoint/2010/main">
    <mc:Choice Requires="p14">
      <p:transition spd="slow" p14:dur="2000" advTm="31925"/>
    </mc:Choice>
    <mc:Fallback xmlns="">
      <p:transition spd="slow" advTm="31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71" y="365125"/>
            <a:ext cx="11438024" cy="1325563"/>
          </a:xfrm>
          <a:solidFill>
            <a:srgbClr val="993300">
              <a:alpha val="89804"/>
            </a:srgbClr>
          </a:solidFill>
        </p:spPr>
        <p:txBody>
          <a:bodyPr/>
          <a:lstStyle/>
          <a:p>
            <a:r>
              <a:rPr lang="en-US" dirty="0"/>
              <a:t>Aur.org   resources tab</a:t>
            </a:r>
            <a:br>
              <a:rPr lang="en-US" dirty="0"/>
            </a:br>
            <a:r>
              <a:rPr lang="en-US" dirty="0"/>
              <a:t>aur.org/</a:t>
            </a:r>
            <a:r>
              <a:rPr lang="en-US" dirty="0" err="1"/>
              <a:t>en</a:t>
            </a:r>
            <a:r>
              <a:rPr lang="en-US" dirty="0"/>
              <a:t>/resources</a:t>
            </a:r>
          </a:p>
        </p:txBody>
      </p:sp>
      <p:pic>
        <p:nvPicPr>
          <p:cNvPr id="6" name="Picture 5"/>
          <p:cNvPicPr>
            <a:picLocks noChangeAspect="1"/>
          </p:cNvPicPr>
          <p:nvPr/>
        </p:nvPicPr>
        <p:blipFill rotWithShape="1">
          <a:blip r:embed="rId5"/>
          <a:srcRect l="21673" t="15479" r="38609" b="46886"/>
          <a:stretch/>
        </p:blipFill>
        <p:spPr>
          <a:xfrm>
            <a:off x="6558116" y="1763825"/>
            <a:ext cx="5479679" cy="2920641"/>
          </a:xfrm>
          <a:prstGeom prst="rect">
            <a:avLst/>
          </a:prstGeom>
        </p:spPr>
      </p:pic>
      <p:sp>
        <p:nvSpPr>
          <p:cNvPr id="3" name="TextBox 2">
            <a:extLst>
              <a:ext uri="{FF2B5EF4-FFF2-40B4-BE49-F238E27FC236}">
                <a16:creationId xmlns:a16="http://schemas.microsoft.com/office/drawing/2014/main" id="{1B2A74BD-43D2-4F9D-8319-DE573D7C40A0}"/>
              </a:ext>
            </a:extLst>
          </p:cNvPr>
          <p:cNvSpPr txBox="1"/>
          <p:nvPr/>
        </p:nvSpPr>
        <p:spPr>
          <a:xfrm>
            <a:off x="6868886" y="4996543"/>
            <a:ext cx="5029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GOOGLE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Radiology SLOR</a:t>
            </a:r>
          </a:p>
        </p:txBody>
      </p:sp>
      <p:pic>
        <p:nvPicPr>
          <p:cNvPr id="7" name="Audio 6">
            <a:hlinkClick r:id="" action="ppaction://media"/>
            <a:extLst>
              <a:ext uri="{FF2B5EF4-FFF2-40B4-BE49-F238E27FC236}">
                <a16:creationId xmlns:a16="http://schemas.microsoft.com/office/drawing/2014/main" id="{6E9A6D13-864E-41FF-8BC2-796B54049B1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pic>
        <p:nvPicPr>
          <p:cNvPr id="9" name="Picture 8">
            <a:extLst>
              <a:ext uri="{FF2B5EF4-FFF2-40B4-BE49-F238E27FC236}">
                <a16:creationId xmlns:a16="http://schemas.microsoft.com/office/drawing/2014/main" id="{718C7DD7-61C8-4479-AD2C-EC679EE0C443}"/>
              </a:ext>
            </a:extLst>
          </p:cNvPr>
          <p:cNvPicPr>
            <a:picLocks noChangeAspect="1"/>
          </p:cNvPicPr>
          <p:nvPr/>
        </p:nvPicPr>
        <p:blipFill rotWithShape="1">
          <a:blip r:embed="rId7"/>
          <a:srcRect l="32706" t="26535" r="23763" b="15189"/>
          <a:stretch/>
        </p:blipFill>
        <p:spPr>
          <a:xfrm>
            <a:off x="523398" y="1949047"/>
            <a:ext cx="5776790" cy="4350153"/>
          </a:xfrm>
          <a:prstGeom prst="rect">
            <a:avLst/>
          </a:prstGeom>
        </p:spPr>
      </p:pic>
      <p:cxnSp>
        <p:nvCxnSpPr>
          <p:cNvPr id="10" name="Straight Arrow Connector 9">
            <a:extLst>
              <a:ext uri="{FF2B5EF4-FFF2-40B4-BE49-F238E27FC236}">
                <a16:creationId xmlns:a16="http://schemas.microsoft.com/office/drawing/2014/main" id="{D1DB80BA-BEB9-46EB-A5EE-AF1652EE1EF4}"/>
              </a:ext>
            </a:extLst>
          </p:cNvPr>
          <p:cNvCxnSpPr/>
          <p:nvPr/>
        </p:nvCxnSpPr>
        <p:spPr>
          <a:xfrm flipV="1">
            <a:off x="11161336" y="3893270"/>
            <a:ext cx="0" cy="39592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99760" y="4798144"/>
            <a:ext cx="1828800" cy="776748"/>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82030407"/>
      </p:ext>
    </p:extLst>
  </p:cSld>
  <p:clrMapOvr>
    <a:masterClrMapping/>
  </p:clrMapOvr>
  <mc:AlternateContent xmlns:mc="http://schemas.openxmlformats.org/markup-compatibility/2006" xmlns:p14="http://schemas.microsoft.com/office/powerpoint/2010/main">
    <mc:Choice Requires="p14">
      <p:transition spd="slow" p14:dur="2000" advTm="45233"/>
    </mc:Choice>
    <mc:Fallback xmlns="">
      <p:transition spd="slow" advTm="45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4"/>
          <a:srcRect l="20128" t="13512" r="4275" b="8051"/>
          <a:stretch/>
        </p:blipFill>
        <p:spPr>
          <a:xfrm>
            <a:off x="1044649" y="480848"/>
            <a:ext cx="10102702" cy="5896303"/>
          </a:xfrm>
          <a:prstGeom prst="rect">
            <a:avLst/>
          </a:prstGeom>
        </p:spPr>
      </p:pic>
      <p:pic>
        <p:nvPicPr>
          <p:cNvPr id="7" name="Audio 6">
            <a:hlinkClick r:id="" action="ppaction://media"/>
            <a:extLst>
              <a:ext uri="{FF2B5EF4-FFF2-40B4-BE49-F238E27FC236}">
                <a16:creationId xmlns:a16="http://schemas.microsoft.com/office/drawing/2014/main" id="{B1B3C494-F87C-4CF1-835D-BA0C5CD62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6428720"/>
      </p:ext>
    </p:extLst>
  </p:cSld>
  <p:clrMapOvr>
    <a:masterClrMapping/>
  </p:clrMapOvr>
  <mc:AlternateContent xmlns:mc="http://schemas.openxmlformats.org/markup-compatibility/2006" xmlns:p14="http://schemas.microsoft.com/office/powerpoint/2010/main">
    <mc:Choice Requires="p14">
      <p:transition spd="slow" p14:dur="2000" advTm="26844"/>
    </mc:Choice>
    <mc:Fallback xmlns="">
      <p:transition spd="slow" advTm="2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3|5.2|19.3"/>
</p:tagLst>
</file>

<file path=ppt/tags/tag10.xml><?xml version="1.0" encoding="utf-8"?>
<p:tagLst xmlns:a="http://schemas.openxmlformats.org/drawingml/2006/main" xmlns:r="http://schemas.openxmlformats.org/officeDocument/2006/relationships" xmlns:p="http://schemas.openxmlformats.org/presentationml/2006/main">
  <p:tag name="TIMING" val="|25.1|0.3|7.4|30.1|34.4|1.2|1.9"/>
</p:tagLst>
</file>

<file path=ppt/tags/tag11.xml><?xml version="1.0" encoding="utf-8"?>
<p:tagLst xmlns:a="http://schemas.openxmlformats.org/drawingml/2006/main" xmlns:r="http://schemas.openxmlformats.org/officeDocument/2006/relationships" xmlns:p="http://schemas.openxmlformats.org/presentationml/2006/main">
  <p:tag name="TIMING" val="|18.3|5.4|14.9"/>
</p:tagLst>
</file>

<file path=ppt/tags/tag12.xml><?xml version="1.0" encoding="utf-8"?>
<p:tagLst xmlns:a="http://schemas.openxmlformats.org/drawingml/2006/main" xmlns:r="http://schemas.openxmlformats.org/officeDocument/2006/relationships" xmlns:p="http://schemas.openxmlformats.org/presentationml/2006/main">
  <p:tag name="TIMING" val="|75.2|29.5"/>
</p:tagLst>
</file>

<file path=ppt/tags/tag13.xml><?xml version="1.0" encoding="utf-8"?>
<p:tagLst xmlns:a="http://schemas.openxmlformats.org/drawingml/2006/main" xmlns:r="http://schemas.openxmlformats.org/officeDocument/2006/relationships" xmlns:p="http://schemas.openxmlformats.org/presentationml/2006/main">
  <p:tag name="TIMING" val="|17.9|26.9"/>
</p:tagLst>
</file>

<file path=ppt/tags/tag14.xml><?xml version="1.0" encoding="utf-8"?>
<p:tagLst xmlns:a="http://schemas.openxmlformats.org/drawingml/2006/main" xmlns:r="http://schemas.openxmlformats.org/officeDocument/2006/relationships" xmlns:p="http://schemas.openxmlformats.org/presentationml/2006/main">
  <p:tag name="TIMING" val="|13.2"/>
</p:tagLst>
</file>

<file path=ppt/tags/tag15.xml><?xml version="1.0" encoding="utf-8"?>
<p:tagLst xmlns:a="http://schemas.openxmlformats.org/drawingml/2006/main" xmlns:r="http://schemas.openxmlformats.org/officeDocument/2006/relationships" xmlns:p="http://schemas.openxmlformats.org/presentationml/2006/main">
  <p:tag name="TIMING" val="|30.1|13.3|11.9|7.2"/>
</p:tagLst>
</file>

<file path=ppt/tags/tag16.xml><?xml version="1.0" encoding="utf-8"?>
<p:tagLst xmlns:a="http://schemas.openxmlformats.org/drawingml/2006/main" xmlns:r="http://schemas.openxmlformats.org/officeDocument/2006/relationships" xmlns:p="http://schemas.openxmlformats.org/presentationml/2006/main">
  <p:tag name="TIMING" val="|15.5|13.7|0.5"/>
</p:tagLst>
</file>

<file path=ppt/tags/tag17.xml><?xml version="1.0" encoding="utf-8"?>
<p:tagLst xmlns:a="http://schemas.openxmlformats.org/drawingml/2006/main" xmlns:r="http://schemas.openxmlformats.org/officeDocument/2006/relationships" xmlns:p="http://schemas.openxmlformats.org/presentationml/2006/main">
  <p:tag name="TIMING" val="|37.9"/>
</p:tagLst>
</file>

<file path=ppt/tags/tag18.xml><?xml version="1.0" encoding="utf-8"?>
<p:tagLst xmlns:a="http://schemas.openxmlformats.org/drawingml/2006/main" xmlns:r="http://schemas.openxmlformats.org/officeDocument/2006/relationships" xmlns:p="http://schemas.openxmlformats.org/presentationml/2006/main">
  <p:tag name="TIMING" val="|20.3|4.3|10.8|0.5|9.7|11.2"/>
</p:tagLst>
</file>

<file path=ppt/tags/tag19.xml><?xml version="1.0" encoding="utf-8"?>
<p:tagLst xmlns:a="http://schemas.openxmlformats.org/drawingml/2006/main" xmlns:r="http://schemas.openxmlformats.org/officeDocument/2006/relationships" xmlns:p="http://schemas.openxmlformats.org/presentationml/2006/main">
  <p:tag name="TIMING" val="|40|6.6|7.6"/>
</p:tagLst>
</file>

<file path=ppt/tags/tag2.xml><?xml version="1.0" encoding="utf-8"?>
<p:tagLst xmlns:a="http://schemas.openxmlformats.org/drawingml/2006/main" xmlns:r="http://schemas.openxmlformats.org/officeDocument/2006/relationships" xmlns:p="http://schemas.openxmlformats.org/presentationml/2006/main">
  <p:tag name="TIMING" val="|16.1|14.6|42.7|4.9|8.7|0.8|2.8|2.8"/>
</p:tagLst>
</file>

<file path=ppt/tags/tag3.xml><?xml version="1.0" encoding="utf-8"?>
<p:tagLst xmlns:a="http://schemas.openxmlformats.org/drawingml/2006/main" xmlns:r="http://schemas.openxmlformats.org/officeDocument/2006/relationships" xmlns:p="http://schemas.openxmlformats.org/presentationml/2006/main">
  <p:tag name="TIMING" val="|47.3|9.3|4.7"/>
</p:tagLst>
</file>

<file path=ppt/tags/tag4.xml><?xml version="1.0" encoding="utf-8"?>
<p:tagLst xmlns:a="http://schemas.openxmlformats.org/drawingml/2006/main" xmlns:r="http://schemas.openxmlformats.org/officeDocument/2006/relationships" xmlns:p="http://schemas.openxmlformats.org/presentationml/2006/main">
  <p:tag name="TIMING" val="|20.3|14.9|8.9"/>
</p:tagLst>
</file>

<file path=ppt/tags/tag5.xml><?xml version="1.0" encoding="utf-8"?>
<p:tagLst xmlns:a="http://schemas.openxmlformats.org/drawingml/2006/main" xmlns:r="http://schemas.openxmlformats.org/officeDocument/2006/relationships" xmlns:p="http://schemas.openxmlformats.org/presentationml/2006/main">
  <p:tag name="TIMING" val="|13.4|15.2"/>
</p:tagLst>
</file>

<file path=ppt/tags/tag6.xml><?xml version="1.0" encoding="utf-8"?>
<p:tagLst xmlns:a="http://schemas.openxmlformats.org/drawingml/2006/main" xmlns:r="http://schemas.openxmlformats.org/officeDocument/2006/relationships" xmlns:p="http://schemas.openxmlformats.org/presentationml/2006/main">
  <p:tag name="TIMING" val="|24.1"/>
</p:tagLst>
</file>

<file path=ppt/tags/tag7.xml><?xml version="1.0" encoding="utf-8"?>
<p:tagLst xmlns:a="http://schemas.openxmlformats.org/drawingml/2006/main" xmlns:r="http://schemas.openxmlformats.org/officeDocument/2006/relationships" xmlns:p="http://schemas.openxmlformats.org/presentationml/2006/main">
  <p:tag name="TIMING" val="|33.1"/>
</p:tagLst>
</file>

<file path=ppt/tags/tag8.xml><?xml version="1.0" encoding="utf-8"?>
<p:tagLst xmlns:a="http://schemas.openxmlformats.org/drawingml/2006/main" xmlns:r="http://schemas.openxmlformats.org/officeDocument/2006/relationships" xmlns:p="http://schemas.openxmlformats.org/presentationml/2006/main">
  <p:tag name="TIMING" val="|23.2|35.5"/>
</p:tagLst>
</file>

<file path=ppt/tags/tag9.xml><?xml version="1.0" encoding="utf-8"?>
<p:tagLst xmlns:a="http://schemas.openxmlformats.org/drawingml/2006/main" xmlns:r="http://schemas.openxmlformats.org/officeDocument/2006/relationships" xmlns:p="http://schemas.openxmlformats.org/presentationml/2006/main">
  <p:tag name="TIMING" val="|26.7|1.6"/>
</p:tagLst>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1178</Words>
  <Application>Microsoft Office PowerPoint</Application>
  <PresentationFormat>Widescreen</PresentationFormat>
  <Paragraphs>187</Paragraphs>
  <Slides>25</Slides>
  <Notes>6</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Mistral</vt:lpstr>
      <vt:lpstr>1_Office Theme</vt:lpstr>
      <vt:lpstr> Standardized Letter of Recommendation for use in the Radiology Residency Match</vt:lpstr>
      <vt:lpstr>Letters of Recommendation (LOR)  in The Residency Match</vt:lpstr>
      <vt:lpstr>Narrative Letter Elements</vt:lpstr>
      <vt:lpstr>The Narrative Letter: Negatives</vt:lpstr>
      <vt:lpstr>Benefits of Standardized LOR</vt:lpstr>
      <vt:lpstr>EM Program Directors Perspective</vt:lpstr>
      <vt:lpstr>Developing the Radiology Residency Match       Standardized Letter of Recommendation</vt:lpstr>
      <vt:lpstr>Aur.org   resources tab aur.org/en/resources</vt:lpstr>
      <vt:lpstr>PowerPoint Presentation</vt:lpstr>
      <vt:lpstr>Aur.org   resources tab aur.org/en/resources</vt:lpstr>
      <vt:lpstr>Radiology SLOR</vt:lpstr>
      <vt:lpstr>PowerPoint Presentation</vt:lpstr>
      <vt:lpstr>PowerPoint Presentation</vt:lpstr>
      <vt:lpstr>PowerPoint Presentation</vt:lpstr>
      <vt:lpstr>PowerPoint Presentation</vt:lpstr>
      <vt:lpstr>Global Assessment</vt:lpstr>
      <vt:lpstr>PowerPoint Presentation</vt:lpstr>
      <vt:lpstr> Signature</vt:lpstr>
      <vt:lpstr>Free ERAS support</vt:lpstr>
      <vt:lpstr>Perceived Benefits of the Radiology SLOR</vt:lpstr>
      <vt:lpstr>Perceived Drawbacks to the Radiology SLOR</vt:lpstr>
      <vt:lpstr>Interacting with Medical Students</vt:lpstr>
      <vt:lpstr>Formative Assessment</vt:lpstr>
      <vt:lpstr>Preparing in Advance to Write a Letter</vt:lpstr>
      <vt:lpstr>Thank You caroline.carrico@duke.edu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Standardized Letter of Recommendation for use in the Radiology Residency Match</dc:title>
  <dc:creator>Dr Caroline Carrico, M.D.</dc:creator>
  <cp:lastModifiedBy>Dr Caroline Carrico, M.D.</cp:lastModifiedBy>
  <cp:revision>12</cp:revision>
  <dcterms:created xsi:type="dcterms:W3CDTF">2023-03-30T18:13:54Z</dcterms:created>
  <dcterms:modified xsi:type="dcterms:W3CDTF">2023-03-30T22:01:17Z</dcterms:modified>
</cp:coreProperties>
</file>