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8" r:id="rId5"/>
    <p:sldId id="283" r:id="rId6"/>
    <p:sldId id="261" r:id="rId7"/>
    <p:sldId id="259" r:id="rId8"/>
    <p:sldId id="260" r:id="rId9"/>
    <p:sldId id="282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99"/>
    <a:srgbClr val="255DAA"/>
    <a:srgbClr val="D4D8DC"/>
    <a:srgbClr val="000080"/>
    <a:srgbClr val="0092D2"/>
    <a:srgbClr val="003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1" autoAdjust="0"/>
    <p:restoredTop sz="82335" autoAdjust="0"/>
  </p:normalViewPr>
  <p:slideViewPr>
    <p:cSldViewPr snapToGrid="0" snapToObjects="1">
      <p:cViewPr varScale="1">
        <p:scale>
          <a:sx n="84" d="100"/>
          <a:sy n="84" d="100"/>
        </p:scale>
        <p:origin x="-14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-167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9.xml"/><Relationship Id="rId20" Type="http://schemas.openxmlformats.org/officeDocument/2006/relationships/slide" Target="slides/slide20.xml"/><Relationship Id="rId21" Type="http://schemas.openxmlformats.org/officeDocument/2006/relationships/slide" Target="slides/slide21.xml"/><Relationship Id="rId22" Type="http://schemas.openxmlformats.org/officeDocument/2006/relationships/slide" Target="slides/slide22.xml"/><Relationship Id="rId10" Type="http://schemas.openxmlformats.org/officeDocument/2006/relationships/slide" Target="slides/slide10.xml"/><Relationship Id="rId11" Type="http://schemas.openxmlformats.org/officeDocument/2006/relationships/slide" Target="slides/slide11.xml"/><Relationship Id="rId12" Type="http://schemas.openxmlformats.org/officeDocument/2006/relationships/slide" Target="slides/slide12.xml"/><Relationship Id="rId13" Type="http://schemas.openxmlformats.org/officeDocument/2006/relationships/slide" Target="slides/slide13.xml"/><Relationship Id="rId14" Type="http://schemas.openxmlformats.org/officeDocument/2006/relationships/slide" Target="slides/slide14.xml"/><Relationship Id="rId15" Type="http://schemas.openxmlformats.org/officeDocument/2006/relationships/slide" Target="slides/slide15.xml"/><Relationship Id="rId16" Type="http://schemas.openxmlformats.org/officeDocument/2006/relationships/slide" Target="slides/slide16.xml"/><Relationship Id="rId17" Type="http://schemas.openxmlformats.org/officeDocument/2006/relationships/slide" Target="slides/slide17.xml"/><Relationship Id="rId18" Type="http://schemas.openxmlformats.org/officeDocument/2006/relationships/slide" Target="slides/slide18.xml"/><Relationship Id="rId19" Type="http://schemas.openxmlformats.org/officeDocument/2006/relationships/slide" Target="slides/slide19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2\InternationalAffairs$\CIRE\2015\PowerPoint\International%20Membership%20Growth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Data'!$B$1</c:f>
              <c:strCache>
                <c:ptCount val="1"/>
                <c:pt idx="0">
                  <c:v>Number of International Members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'Raw Data'!$A$2:$A$14</c:f>
              <c:numCache>
                <c:formatCode>General</c:formatCode>
                <c:ptCount val="13"/>
                <c:pt idx="0">
                  <c:v>1994.0</c:v>
                </c:pt>
                <c:pt idx="1">
                  <c:v>1996.0</c:v>
                </c:pt>
                <c:pt idx="2">
                  <c:v>1998.0</c:v>
                </c:pt>
                <c:pt idx="3">
                  <c:v>2000.0</c:v>
                </c:pt>
                <c:pt idx="4">
                  <c:v>2002.0</c:v>
                </c:pt>
                <c:pt idx="5">
                  <c:v>2004.0</c:v>
                </c:pt>
                <c:pt idx="6">
                  <c:v>2006.0</c:v>
                </c:pt>
                <c:pt idx="7">
                  <c:v>2008.0</c:v>
                </c:pt>
                <c:pt idx="8">
                  <c:v>2010.0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  <c:pt idx="12">
                  <c:v>2015.0</c:v>
                </c:pt>
              </c:numCache>
            </c:numRef>
          </c:cat>
          <c:val>
            <c:numRef>
              <c:f>'Raw Data'!$B$2:$B$14</c:f>
              <c:numCache>
                <c:formatCode>#,##0</c:formatCode>
                <c:ptCount val="13"/>
                <c:pt idx="0">
                  <c:v>2355.0</c:v>
                </c:pt>
                <c:pt idx="1">
                  <c:v>2880.0</c:v>
                </c:pt>
                <c:pt idx="2">
                  <c:v>3424.0</c:v>
                </c:pt>
                <c:pt idx="3">
                  <c:v>4564.0</c:v>
                </c:pt>
                <c:pt idx="4">
                  <c:v>5232.0</c:v>
                </c:pt>
                <c:pt idx="5">
                  <c:v>5980.0</c:v>
                </c:pt>
                <c:pt idx="6">
                  <c:v>7203.0</c:v>
                </c:pt>
                <c:pt idx="7">
                  <c:v>8230.0</c:v>
                </c:pt>
                <c:pt idx="8">
                  <c:v>9630.0</c:v>
                </c:pt>
                <c:pt idx="9">
                  <c:v>12948.0</c:v>
                </c:pt>
                <c:pt idx="10">
                  <c:v>14388.0</c:v>
                </c:pt>
                <c:pt idx="11">
                  <c:v>15711.0</c:v>
                </c:pt>
                <c:pt idx="12">
                  <c:v>15722.0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0300168"/>
        <c:axId val="2070303272"/>
      </c:barChart>
      <c:catAx>
        <c:axId val="2070300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2070303272"/>
        <c:crosses val="autoZero"/>
        <c:auto val="1"/>
        <c:lblAlgn val="ctr"/>
        <c:lblOffset val="100"/>
        <c:noMultiLvlLbl val="0"/>
      </c:catAx>
      <c:valAx>
        <c:axId val="20703032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2070300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CCB9E-0500-4393-B1FB-6BA012ED89AF}" type="datetimeFigureOut">
              <a:rPr lang="en-US" smtClean="0"/>
              <a:t>8/16/16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F254F-B2F9-4782-8CFD-E564BAC50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103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7F0D9-36E9-474D-97C0-4B0E18F0D422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26750-386C-364D-8756-FBF611A4E8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776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RSNA offers free membership to radiology residents and fellows. This includes all of the same benefits available to paying members: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Free registration to the Scientific Assembly and Annual Meeting held in Chicago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Free online subscriptions to two of the top journals: </a:t>
            </a:r>
            <a:r>
              <a:rPr lang="en-US" i="1" dirty="0" smtClean="0"/>
              <a:t>RadioGraphics </a:t>
            </a:r>
            <a:r>
              <a:rPr lang="en-US" dirty="0" smtClean="0"/>
              <a:t>and </a:t>
            </a:r>
            <a:r>
              <a:rPr lang="en-US" i="1" dirty="0" smtClean="0"/>
              <a:t>Radiology 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Free online education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</a:t>
            </a:r>
            <a:r>
              <a:rPr lang="en-US" baseline="0" dirty="0" smtClean="0"/>
              <a:t> Society </a:t>
            </a:r>
            <a:r>
              <a:rPr lang="en-US" dirty="0" smtClean="0"/>
              <a:t>introduced four regional committees</a:t>
            </a:r>
            <a:r>
              <a:rPr lang="en-US" baseline="0" dirty="0" smtClean="0"/>
              <a:t> over the past three years that are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for representing their respective region and its interaction with RSNA.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CIRE and regional committees work together to bring awareness of RSNA’s outreach programs to residents, radiologists and societies in the region.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26750-386C-364D-8756-FBF611A4E84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514D-D68F-7C47-8A20-406F0F8C2770}" type="datetimeFigureOut">
              <a:rPr lang="en-US" smtClean="0"/>
              <a:pPr/>
              <a:t>8/16/16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4782A-D175-1B4D-B18E-843AA0D916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g"/><Relationship Id="rId12" Type="http://schemas.openxmlformats.org/officeDocument/2006/relationships/image" Target="../media/image28.jpg"/><Relationship Id="rId13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emf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20" name="Picture 4" descr="Map.png"/>
          <p:cNvPicPr>
            <a:picLocks noChangeAspect="1"/>
          </p:cNvPicPr>
          <p:nvPr/>
        </p:nvPicPr>
        <p:blipFill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1503074"/>
            <a:ext cx="3224212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4" y="3442999"/>
            <a:ext cx="7162800" cy="796925"/>
          </a:xfrm>
        </p:spPr>
        <p:txBody>
          <a:bodyPr tIns="0" bIns="0"/>
          <a:lstStyle/>
          <a:p>
            <a:pPr algn="r" eaLnBrk="1" hangingPunct="1">
              <a:tabLst>
                <a:tab pos="457200" algn="l"/>
              </a:tabLst>
              <a:defRPr/>
            </a:pPr>
            <a:r>
              <a:rPr lang="en-US" sz="2200" i="0" kern="1200" spc="2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Committee </a:t>
            </a:r>
            <a:r>
              <a:rPr lang="en-US" sz="2200" i="0" kern="1200" spc="2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US" sz="2200" i="0" kern="1200" spc="2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International Radiology Education</a:t>
            </a:r>
            <a:endParaRPr lang="en-US" sz="2200" i="0" kern="1200" spc="2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3609973" y="1628486"/>
            <a:ext cx="534406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0" b="0" kern="0" spc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CIRE</a:t>
            </a:r>
            <a:endParaRPr lang="en-US" sz="13000" b="0" kern="0" spc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6529926" y="5946775"/>
            <a:ext cx="24241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300" b="0" i="1" spc="300" dirty="0" smtClean="0">
                <a:solidFill>
                  <a:srgbClr val="66CCFF"/>
                </a:solidFill>
                <a:latin typeface="Arial" charset="0"/>
                <a:cs typeface="Arial" charset="0"/>
              </a:rPr>
              <a:t>- FOUNDED 1986 -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9973" y="4428128"/>
            <a:ext cx="240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Kristen DeStigter, MD</a:t>
            </a:r>
          </a:p>
          <a:p>
            <a:r>
              <a:rPr lang="en-US" dirty="0" smtClean="0">
                <a:latin typeface="+mj-lt"/>
              </a:rPr>
              <a:t>RSNA CIRE Chair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80868" y="470093"/>
            <a:ext cx="7778750" cy="5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b="0" kern="0" dirty="0" smtClean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2016 Visits</a:t>
            </a:r>
          </a:p>
        </p:txBody>
      </p:sp>
      <p:cxnSp>
        <p:nvCxnSpPr>
          <p:cNvPr id="4" name="Straight Connector 14"/>
          <p:cNvCxnSpPr>
            <a:cxnSpLocks noChangeShapeType="1"/>
          </p:cNvCxnSpPr>
          <p:nvPr/>
        </p:nvCxnSpPr>
        <p:spPr bwMode="auto">
          <a:xfrm>
            <a:off x="582328" y="1064919"/>
            <a:ext cx="794668" cy="0"/>
          </a:xfrm>
          <a:prstGeom prst="line">
            <a:avLst/>
          </a:prstGeom>
          <a:noFill/>
          <a:ln w="666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91582" y="1271539"/>
            <a:ext cx="5282219" cy="5891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Philippine College of Radiology </a:t>
            </a:r>
            <a:endParaRPr lang="en-US" sz="1800" kern="0" dirty="0" smtClean="0">
              <a:solidFill>
                <a:srgbClr val="FFFFFF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53" y="3853773"/>
            <a:ext cx="5282219" cy="5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Ghana Association of Radiologists</a:t>
            </a:r>
            <a:endParaRPr lang="en-US" sz="1800" kern="0" dirty="0" smtClean="0">
              <a:solidFill>
                <a:srgbClr val="FFFFFF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4" y="1978140"/>
            <a:ext cx="3376923" cy="164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57" y="1829431"/>
            <a:ext cx="2595887" cy="1946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77" y="4581942"/>
            <a:ext cx="2797823" cy="1866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43" y="4579488"/>
            <a:ext cx="2801501" cy="18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778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79425" y="727710"/>
            <a:ext cx="6310313" cy="997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Derek Harwood-Nash </a:t>
            </a:r>
            <a:br>
              <a:rPr lang="en-US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International Fellowship Program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7838" y="1972557"/>
            <a:ext cx="8056562" cy="4629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3212" indent="-285750" algn="l">
              <a:spcBef>
                <a:spcPct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Established 1998</a:t>
            </a:r>
          </a:p>
          <a:p>
            <a:pPr marL="303212" indent="-285750" algn="l">
              <a:spcBef>
                <a:spcPct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Three participants per year are selected to spend 6–12 weeks at a North American institution</a:t>
            </a:r>
          </a:p>
          <a:p>
            <a:pPr marL="303212" indent="-285750" algn="l">
              <a:spcBef>
                <a:spcPct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RSNA pays travel, modest accommodations and a per diem allowance</a:t>
            </a:r>
          </a:p>
          <a:p>
            <a:pPr marL="303212" indent="-285750" algn="l">
              <a:spcBef>
                <a:spcPct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Eligible applicants must hold a faculty position in a radiology department and be 3–10 years beyond training</a:t>
            </a:r>
          </a:p>
          <a:p>
            <a:pPr marL="303212" indent="-285750" algn="l">
              <a:spcBef>
                <a:spcPct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36 fellows from 24 countries</a:t>
            </a:r>
          </a:p>
          <a:p>
            <a:pPr marL="303212" indent="-285750" algn="l">
              <a:spcBef>
                <a:spcPct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Application deadline: July 1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3" descr="Flags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315"/>
            <a:ext cx="9144000" cy="3194685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582328" y="692043"/>
            <a:ext cx="794668" cy="0"/>
          </a:xfrm>
          <a:prstGeom prst="line">
            <a:avLst/>
          </a:prstGeom>
          <a:noFill/>
          <a:ln w="666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027793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371362" y="692043"/>
            <a:ext cx="7778750" cy="589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Recent and Upcoming Program Participants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80789" y="1425200"/>
            <a:ext cx="2221961" cy="476250"/>
            <a:chOff x="5985507" y="1582157"/>
            <a:chExt cx="2221961" cy="476250"/>
          </a:xfrm>
        </p:grpSpPr>
        <p:sp>
          <p:nvSpPr>
            <p:cNvPr id="64" name="Text Box 20"/>
            <p:cNvSpPr txBox="1">
              <a:spLocks noChangeArrowheads="1"/>
            </p:cNvSpPr>
            <p:nvPr/>
          </p:nvSpPr>
          <p:spPr bwMode="auto">
            <a:xfrm>
              <a:off x="5985507" y="1582157"/>
              <a:ext cx="896937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500" dirty="0" smtClean="0">
                  <a:solidFill>
                    <a:srgbClr val="66CCFF"/>
                  </a:solidFill>
                  <a:latin typeface="Arial"/>
                </a:rPr>
                <a:t>2014</a:t>
              </a:r>
            </a:p>
          </p:txBody>
        </p:sp>
        <p:cxnSp>
          <p:nvCxnSpPr>
            <p:cNvPr id="65" name="Straight Connector 4"/>
            <p:cNvCxnSpPr>
              <a:cxnSpLocks noChangeShapeType="1"/>
            </p:cNvCxnSpPr>
            <p:nvPr/>
          </p:nvCxnSpPr>
          <p:spPr bwMode="auto">
            <a:xfrm>
              <a:off x="6061707" y="2052057"/>
              <a:ext cx="2145761" cy="0"/>
            </a:xfrm>
            <a:prstGeom prst="line">
              <a:avLst/>
            </a:prstGeom>
            <a:noFill/>
            <a:ln w="12700" cmpd="sng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1" name="Group 80"/>
          <p:cNvGrpSpPr/>
          <p:nvPr/>
        </p:nvGrpSpPr>
        <p:grpSpPr>
          <a:xfrm>
            <a:off x="587607" y="2768812"/>
            <a:ext cx="2572327" cy="840629"/>
            <a:chOff x="3435083" y="2782273"/>
            <a:chExt cx="2572327" cy="840629"/>
          </a:xfrm>
        </p:grpSpPr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3435083" y="2782273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Sri Lanka</a:t>
              </a:r>
            </a:p>
          </p:txBody>
        </p:sp>
        <p:sp>
          <p:nvSpPr>
            <p:cNvPr id="83" name="Text Box 24"/>
            <p:cNvSpPr txBox="1">
              <a:spLocks noChangeArrowheads="1"/>
            </p:cNvSpPr>
            <p:nvPr/>
          </p:nvSpPr>
          <p:spPr bwMode="auto">
            <a:xfrm>
              <a:off x="3438258" y="3068904"/>
              <a:ext cx="256915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Aruna Pallewatte, MBBS, MD, FRCR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Neuroradiology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Mount Sinai School of Medicine </a:t>
              </a:r>
            </a:p>
          </p:txBody>
        </p:sp>
        <p:pic>
          <p:nvPicPr>
            <p:cNvPr id="84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325" y="2842092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84"/>
          <p:cNvGrpSpPr/>
          <p:nvPr/>
        </p:nvGrpSpPr>
        <p:grpSpPr>
          <a:xfrm>
            <a:off x="592369" y="4293875"/>
            <a:ext cx="2572327" cy="840629"/>
            <a:chOff x="3435083" y="2782273"/>
            <a:chExt cx="2572327" cy="840629"/>
          </a:xfrm>
        </p:grpSpPr>
        <p:sp>
          <p:nvSpPr>
            <p:cNvPr id="86" name="Text Box 22"/>
            <p:cNvSpPr txBox="1">
              <a:spLocks noChangeArrowheads="1"/>
            </p:cNvSpPr>
            <p:nvPr/>
          </p:nvSpPr>
          <p:spPr bwMode="auto">
            <a:xfrm>
              <a:off x="3435083" y="2782273"/>
              <a:ext cx="8386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Kenya</a:t>
              </a:r>
            </a:p>
          </p:txBody>
        </p:sp>
        <p:sp>
          <p:nvSpPr>
            <p:cNvPr id="87" name="Text Box 24"/>
            <p:cNvSpPr txBox="1">
              <a:spLocks noChangeArrowheads="1"/>
            </p:cNvSpPr>
            <p:nvPr/>
          </p:nvSpPr>
          <p:spPr bwMode="auto">
            <a:xfrm>
              <a:off x="3438258" y="3068904"/>
              <a:ext cx="256915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Callen Onyambu, MBChB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MSK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University of Maryland Medical Center</a:t>
              </a:r>
            </a:p>
          </p:txBody>
        </p:sp>
        <p:pic>
          <p:nvPicPr>
            <p:cNvPr id="88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325" y="2842092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9" name="Group 88"/>
          <p:cNvGrpSpPr/>
          <p:nvPr/>
        </p:nvGrpSpPr>
        <p:grpSpPr>
          <a:xfrm>
            <a:off x="606765" y="5909645"/>
            <a:ext cx="2775786" cy="840629"/>
            <a:chOff x="3435083" y="2782273"/>
            <a:chExt cx="2572327" cy="840629"/>
          </a:xfrm>
        </p:grpSpPr>
        <p:sp>
          <p:nvSpPr>
            <p:cNvPr id="90" name="Text Box 22"/>
            <p:cNvSpPr txBox="1">
              <a:spLocks noChangeArrowheads="1"/>
            </p:cNvSpPr>
            <p:nvPr/>
          </p:nvSpPr>
          <p:spPr bwMode="auto">
            <a:xfrm>
              <a:off x="3435083" y="2782273"/>
              <a:ext cx="10148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Malaysia</a:t>
              </a:r>
            </a:p>
          </p:txBody>
        </p:sp>
        <p:sp>
          <p:nvSpPr>
            <p:cNvPr id="91" name="Text Box 24"/>
            <p:cNvSpPr txBox="1">
              <a:spLocks noChangeArrowheads="1"/>
            </p:cNvSpPr>
            <p:nvPr/>
          </p:nvSpPr>
          <p:spPr bwMode="auto">
            <a:xfrm>
              <a:off x="3438258" y="3068904"/>
              <a:ext cx="256915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Radhika Sridharan, MBBS, FRCR, RAD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MSK/Breast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Univ </a:t>
              </a:r>
              <a:r>
                <a:rPr lang="en-US" sz="1000" b="0" dirty="0">
                  <a:solidFill>
                    <a:prstClr val="white"/>
                  </a:solidFill>
                  <a:latin typeface="Arial"/>
                </a:rPr>
                <a:t>of Texas MD Anderson Cancer Center</a:t>
              </a:r>
              <a:endParaRPr lang="en-US" sz="1000" b="0" dirty="0" smtClea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92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325" y="2842092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3" name="Picture 92" descr="C:\Users\mblanchard\AppData\Local\Microsoft\Windows\Temporary Internet Files\Content.Word\Aruna_photo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2" y="2074265"/>
            <a:ext cx="704088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Picture 2" descr="C:\Users\Dr Onyambu\Desktop\DSC01110.JPG"/>
          <p:cNvPicPr>
            <a:picLocks noChangeArrowheads="1"/>
          </p:cNvPicPr>
          <p:nvPr/>
        </p:nvPicPr>
        <p:blipFill rotWithShape="1">
          <a:blip r:embed="rId6"/>
          <a:srcRect l="13314" r="48295" b="48567"/>
          <a:stretch/>
        </p:blipFill>
        <p:spPr bwMode="auto">
          <a:xfrm>
            <a:off x="654282" y="3615766"/>
            <a:ext cx="704088" cy="704088"/>
          </a:xfrm>
          <a:prstGeom prst="rect">
            <a:avLst/>
          </a:prstGeom>
          <a:noFill/>
        </p:spPr>
      </p:pic>
      <p:pic>
        <p:nvPicPr>
          <p:cNvPr id="95" name="Picture 9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9" y="5134503"/>
            <a:ext cx="704088" cy="7593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roup 95"/>
          <p:cNvGrpSpPr/>
          <p:nvPr/>
        </p:nvGrpSpPr>
        <p:grpSpPr>
          <a:xfrm>
            <a:off x="3445166" y="1423516"/>
            <a:ext cx="2221961" cy="477054"/>
            <a:chOff x="3224381" y="1589292"/>
            <a:chExt cx="2221961" cy="477054"/>
          </a:xfrm>
        </p:grpSpPr>
        <p:sp>
          <p:nvSpPr>
            <p:cNvPr id="97" name="Text Box 20"/>
            <p:cNvSpPr txBox="1">
              <a:spLocks noChangeArrowheads="1"/>
            </p:cNvSpPr>
            <p:nvPr/>
          </p:nvSpPr>
          <p:spPr bwMode="auto">
            <a:xfrm>
              <a:off x="3224381" y="1589292"/>
              <a:ext cx="89639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500" dirty="0" smtClean="0">
                  <a:solidFill>
                    <a:srgbClr val="66CCFF"/>
                  </a:solidFill>
                  <a:latin typeface="Arial"/>
                </a:rPr>
                <a:t>2015</a:t>
              </a:r>
            </a:p>
          </p:txBody>
        </p:sp>
        <p:cxnSp>
          <p:nvCxnSpPr>
            <p:cNvPr id="98" name="Straight Connector 4"/>
            <p:cNvCxnSpPr>
              <a:cxnSpLocks noChangeShapeType="1"/>
            </p:cNvCxnSpPr>
            <p:nvPr/>
          </p:nvCxnSpPr>
          <p:spPr bwMode="auto">
            <a:xfrm>
              <a:off x="3300581" y="2059192"/>
              <a:ext cx="2145761" cy="0"/>
            </a:xfrm>
            <a:prstGeom prst="line">
              <a:avLst/>
            </a:prstGeom>
            <a:noFill/>
            <a:ln w="12700" cmpd="sng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9" name="Group 98"/>
          <p:cNvGrpSpPr/>
          <p:nvPr/>
        </p:nvGrpSpPr>
        <p:grpSpPr>
          <a:xfrm>
            <a:off x="3432870" y="5898454"/>
            <a:ext cx="2258952" cy="996889"/>
            <a:chOff x="521016" y="5900139"/>
            <a:chExt cx="2258952" cy="996889"/>
          </a:xfrm>
        </p:grpSpPr>
        <p:sp>
          <p:nvSpPr>
            <p:cNvPr id="100" name="Text Box 22"/>
            <p:cNvSpPr txBox="1">
              <a:spLocks noChangeArrowheads="1"/>
            </p:cNvSpPr>
            <p:nvPr/>
          </p:nvSpPr>
          <p:spPr bwMode="auto">
            <a:xfrm>
              <a:off x="521016" y="5900139"/>
              <a:ext cx="7873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Nepal</a:t>
              </a:r>
            </a:p>
          </p:txBody>
        </p:sp>
        <p:sp>
          <p:nvSpPr>
            <p:cNvPr id="101" name="Text Box 24"/>
            <p:cNvSpPr txBox="1">
              <a:spLocks noChangeArrowheads="1"/>
            </p:cNvSpPr>
            <p:nvPr/>
          </p:nvSpPr>
          <p:spPr bwMode="auto">
            <a:xfrm>
              <a:off x="521016" y="6189142"/>
              <a:ext cx="225895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Kamal Subedi, MBBS, MD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MSK &amp; MRI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Case Western Reserve University &amp; 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Univ Hospitals</a:t>
              </a:r>
            </a:p>
          </p:txBody>
        </p:sp>
        <p:pic>
          <p:nvPicPr>
            <p:cNvPr id="102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333" y="5952716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" name="Group 102"/>
          <p:cNvGrpSpPr/>
          <p:nvPr/>
        </p:nvGrpSpPr>
        <p:grpSpPr>
          <a:xfrm>
            <a:off x="3457386" y="2773454"/>
            <a:ext cx="2572327" cy="840629"/>
            <a:chOff x="3435083" y="2782273"/>
            <a:chExt cx="2572327" cy="840629"/>
          </a:xfrm>
        </p:grpSpPr>
        <p:sp>
          <p:nvSpPr>
            <p:cNvPr id="104" name="Text Box 22"/>
            <p:cNvSpPr txBox="1">
              <a:spLocks noChangeArrowheads="1"/>
            </p:cNvSpPr>
            <p:nvPr/>
          </p:nvSpPr>
          <p:spPr bwMode="auto">
            <a:xfrm>
              <a:off x="3435083" y="2782273"/>
              <a:ext cx="992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Uganda</a:t>
              </a:r>
            </a:p>
          </p:txBody>
        </p:sp>
        <p:sp>
          <p:nvSpPr>
            <p:cNvPr id="105" name="Text Box 24"/>
            <p:cNvSpPr txBox="1">
              <a:spLocks noChangeArrowheads="1"/>
            </p:cNvSpPr>
            <p:nvPr/>
          </p:nvSpPr>
          <p:spPr bwMode="auto">
            <a:xfrm>
              <a:off x="3438258" y="3068904"/>
              <a:ext cx="256915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Jimmy Okello, MBCHB, MMED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Breast Imaging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John Hopkins Hospital</a:t>
              </a:r>
            </a:p>
          </p:txBody>
        </p:sp>
        <p:pic>
          <p:nvPicPr>
            <p:cNvPr id="106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325" y="2842092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" name="Group 106"/>
          <p:cNvGrpSpPr/>
          <p:nvPr/>
        </p:nvGrpSpPr>
        <p:grpSpPr>
          <a:xfrm>
            <a:off x="3419354" y="4331938"/>
            <a:ext cx="2710786" cy="843001"/>
            <a:chOff x="3397051" y="4340757"/>
            <a:chExt cx="2500312" cy="843001"/>
          </a:xfrm>
        </p:grpSpPr>
        <p:sp>
          <p:nvSpPr>
            <p:cNvPr id="108" name="Text Box 22"/>
            <p:cNvSpPr txBox="1">
              <a:spLocks noChangeArrowheads="1"/>
            </p:cNvSpPr>
            <p:nvPr/>
          </p:nvSpPr>
          <p:spPr bwMode="auto">
            <a:xfrm>
              <a:off x="3397051" y="4340757"/>
              <a:ext cx="6316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India</a:t>
              </a:r>
            </a:p>
          </p:txBody>
        </p:sp>
        <p:sp>
          <p:nvSpPr>
            <p:cNvPr id="109" name="Text Box 24"/>
            <p:cNvSpPr txBox="1">
              <a:spLocks noChangeArrowheads="1"/>
            </p:cNvSpPr>
            <p:nvPr/>
          </p:nvSpPr>
          <p:spPr bwMode="auto">
            <a:xfrm>
              <a:off x="3398638" y="4629760"/>
              <a:ext cx="249872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Aruna R. Patil, MD, DNB, FRCR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Abdominal Imaging &amp; MSK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University of Wisconsin School of Medicine</a:t>
              </a:r>
            </a:p>
          </p:txBody>
        </p:sp>
        <p:pic>
          <p:nvPicPr>
            <p:cNvPr id="110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513" y="4380354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53" y="3584822"/>
            <a:ext cx="662068" cy="82662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03" y="2022318"/>
            <a:ext cx="1093031" cy="81977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62" y="5163922"/>
            <a:ext cx="854147" cy="781185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6287320" y="1425200"/>
            <a:ext cx="2221961" cy="477054"/>
            <a:chOff x="3224381" y="1589292"/>
            <a:chExt cx="2221961" cy="477054"/>
          </a:xfrm>
        </p:grpSpPr>
        <p:sp>
          <p:nvSpPr>
            <p:cNvPr id="132" name="Text Box 20"/>
            <p:cNvSpPr txBox="1">
              <a:spLocks noChangeArrowheads="1"/>
            </p:cNvSpPr>
            <p:nvPr/>
          </p:nvSpPr>
          <p:spPr bwMode="auto">
            <a:xfrm>
              <a:off x="3224381" y="1589292"/>
              <a:ext cx="89639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500" dirty="0" smtClean="0">
                  <a:solidFill>
                    <a:srgbClr val="66CCFF"/>
                  </a:solidFill>
                  <a:latin typeface="Arial"/>
                </a:rPr>
                <a:t>2016</a:t>
              </a:r>
            </a:p>
          </p:txBody>
        </p:sp>
        <p:cxnSp>
          <p:nvCxnSpPr>
            <p:cNvPr id="133" name="Straight Connector 4"/>
            <p:cNvCxnSpPr>
              <a:cxnSpLocks noChangeShapeType="1"/>
            </p:cNvCxnSpPr>
            <p:nvPr/>
          </p:nvCxnSpPr>
          <p:spPr bwMode="auto">
            <a:xfrm>
              <a:off x="3300581" y="2059192"/>
              <a:ext cx="2145761" cy="0"/>
            </a:xfrm>
            <a:prstGeom prst="line">
              <a:avLst/>
            </a:prstGeom>
            <a:noFill/>
            <a:ln w="12700" cmpd="sng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4" name="Group 133"/>
          <p:cNvGrpSpPr/>
          <p:nvPr/>
        </p:nvGrpSpPr>
        <p:grpSpPr>
          <a:xfrm>
            <a:off x="6349455" y="5900138"/>
            <a:ext cx="2042547" cy="843001"/>
            <a:chOff x="521016" y="5900139"/>
            <a:chExt cx="2042547" cy="843001"/>
          </a:xfrm>
        </p:grpSpPr>
        <p:sp>
          <p:nvSpPr>
            <p:cNvPr id="135" name="Text Box 22"/>
            <p:cNvSpPr txBox="1">
              <a:spLocks noChangeArrowheads="1"/>
            </p:cNvSpPr>
            <p:nvPr/>
          </p:nvSpPr>
          <p:spPr bwMode="auto">
            <a:xfrm>
              <a:off x="521016" y="5900139"/>
              <a:ext cx="1146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>
                  <a:solidFill>
                    <a:prstClr val="white"/>
                  </a:solidFill>
                  <a:latin typeface="Arial"/>
                </a:rPr>
                <a:t>Myanmar</a:t>
              </a:r>
              <a:endParaRPr lang="en-US" sz="1800" b="0" dirty="0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6" name="Text Box 24"/>
            <p:cNvSpPr txBox="1">
              <a:spLocks noChangeArrowheads="1"/>
            </p:cNvSpPr>
            <p:nvPr/>
          </p:nvSpPr>
          <p:spPr bwMode="auto">
            <a:xfrm>
              <a:off x="521016" y="6189142"/>
              <a:ext cx="204254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>
                  <a:solidFill>
                    <a:prstClr val="white"/>
                  </a:solidFill>
                  <a:latin typeface="Arial"/>
                </a:rPr>
                <a:t>Wai Wai Htun, MBBS, </a:t>
              </a: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MMedSc</a:t>
              </a: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CT &amp; MRI</a:t>
              </a:r>
            </a:p>
            <a:p>
              <a:pPr eaLnBrk="1" hangingPunct="1">
                <a:defRPr/>
              </a:pPr>
              <a:r>
                <a:rPr lang="en-US" sz="1000" b="0" dirty="0">
                  <a:solidFill>
                    <a:prstClr val="white"/>
                  </a:solidFill>
                  <a:latin typeface="Arial"/>
                </a:rPr>
                <a:t>Lahey Hospital &amp; Medical Center</a:t>
              </a:r>
              <a:endParaRPr lang="en-US" sz="1000" b="0" dirty="0" smtClea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37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333" y="5952716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8" name="Group 137"/>
          <p:cNvGrpSpPr/>
          <p:nvPr/>
        </p:nvGrpSpPr>
        <p:grpSpPr>
          <a:xfrm>
            <a:off x="6327508" y="4330487"/>
            <a:ext cx="2572327" cy="840629"/>
            <a:chOff x="3435083" y="2782273"/>
            <a:chExt cx="2572327" cy="840629"/>
          </a:xfrm>
        </p:grpSpPr>
        <p:sp>
          <p:nvSpPr>
            <p:cNvPr id="139" name="Text Box 22"/>
            <p:cNvSpPr txBox="1">
              <a:spLocks noChangeArrowheads="1"/>
            </p:cNvSpPr>
            <p:nvPr/>
          </p:nvSpPr>
          <p:spPr bwMode="auto">
            <a:xfrm>
              <a:off x="3435083" y="2782273"/>
              <a:ext cx="9156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Nigeria</a:t>
              </a:r>
            </a:p>
          </p:txBody>
        </p:sp>
        <p:sp>
          <p:nvSpPr>
            <p:cNvPr id="140" name="Text Box 24"/>
            <p:cNvSpPr txBox="1">
              <a:spLocks noChangeArrowheads="1"/>
            </p:cNvSpPr>
            <p:nvPr/>
          </p:nvSpPr>
          <p:spPr bwMode="auto">
            <a:xfrm>
              <a:off x="3438258" y="3068904"/>
              <a:ext cx="256915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b="0" dirty="0">
                  <a:solidFill>
                    <a:prstClr val="white"/>
                  </a:solidFill>
                  <a:latin typeface="Arial"/>
                </a:rPr>
                <a:t>Abraham Inikori, MD</a:t>
              </a:r>
              <a:endParaRPr lang="en-US" sz="1000" b="0" dirty="0" smtClean="0">
                <a:solidFill>
                  <a:prstClr val="white"/>
                </a:solidFill>
                <a:latin typeface="Arial"/>
              </a:endParaRPr>
            </a:p>
            <a:p>
              <a:pPr eaLnBrk="1" hangingPunct="1">
                <a:defRPr/>
              </a:pP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Body Imaging</a:t>
              </a:r>
            </a:p>
            <a:p>
              <a:pPr eaLnBrk="1" hangingPunct="1">
                <a:defRPr/>
              </a:pPr>
              <a:r>
                <a:rPr lang="en-US" sz="1000" b="0" dirty="0">
                  <a:solidFill>
                    <a:prstClr val="white"/>
                  </a:solidFill>
                  <a:latin typeface="Arial"/>
                </a:rPr>
                <a:t>University of Virginia</a:t>
              </a:r>
              <a:endParaRPr lang="en-US" sz="1000" b="0" dirty="0" smtClea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41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325" y="2842092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2" name="Group 141"/>
          <p:cNvGrpSpPr/>
          <p:nvPr/>
        </p:nvGrpSpPr>
        <p:grpSpPr>
          <a:xfrm>
            <a:off x="6291765" y="2741286"/>
            <a:ext cx="2710786" cy="843001"/>
            <a:chOff x="3397051" y="4340757"/>
            <a:chExt cx="2500312" cy="843001"/>
          </a:xfrm>
        </p:grpSpPr>
        <p:sp>
          <p:nvSpPr>
            <p:cNvPr id="143" name="Text Box 22"/>
            <p:cNvSpPr txBox="1">
              <a:spLocks noChangeArrowheads="1"/>
            </p:cNvSpPr>
            <p:nvPr/>
          </p:nvSpPr>
          <p:spPr bwMode="auto">
            <a:xfrm>
              <a:off x="3397051" y="4340757"/>
              <a:ext cx="6316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0" dirty="0" smtClean="0">
                  <a:solidFill>
                    <a:prstClr val="white"/>
                  </a:solidFill>
                  <a:latin typeface="Arial"/>
                </a:rPr>
                <a:t>India</a:t>
              </a:r>
            </a:p>
          </p:txBody>
        </p:sp>
        <p:sp>
          <p:nvSpPr>
            <p:cNvPr id="144" name="Text Box 24"/>
            <p:cNvSpPr txBox="1">
              <a:spLocks noChangeArrowheads="1"/>
            </p:cNvSpPr>
            <p:nvPr/>
          </p:nvSpPr>
          <p:spPr bwMode="auto">
            <a:xfrm>
              <a:off x="3398638" y="4629760"/>
              <a:ext cx="249872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sv-SE" sz="1000" b="0" dirty="0">
                  <a:solidFill>
                    <a:prstClr val="white"/>
                  </a:solidFill>
                  <a:latin typeface="Arial"/>
                </a:rPr>
                <a:t>Sniya V. Sudhakar, MD, </a:t>
              </a:r>
              <a:r>
                <a:rPr lang="sv-SE" sz="1000" b="0" dirty="0" smtClean="0">
                  <a:solidFill>
                    <a:prstClr val="white"/>
                  </a:solidFill>
                  <a:latin typeface="Arial"/>
                </a:rPr>
                <a:t>MBBS</a:t>
              </a:r>
            </a:p>
            <a:p>
              <a:pPr eaLnBrk="1" hangingPunct="1">
                <a:defRPr/>
              </a:pPr>
              <a:r>
                <a:rPr lang="en-US" sz="1000" b="0" dirty="0">
                  <a:solidFill>
                    <a:prstClr val="white"/>
                  </a:solidFill>
                  <a:latin typeface="Arial"/>
                </a:rPr>
                <a:t>Pediatric </a:t>
              </a:r>
              <a:r>
                <a:rPr lang="en-US" sz="1000" b="0" dirty="0" smtClean="0">
                  <a:solidFill>
                    <a:prstClr val="white"/>
                  </a:solidFill>
                  <a:latin typeface="Arial"/>
                </a:rPr>
                <a:t>Neuroradiology</a:t>
              </a:r>
            </a:p>
            <a:p>
              <a:pPr eaLnBrk="1" hangingPunct="1">
                <a:defRPr/>
              </a:pPr>
              <a:r>
                <a:rPr lang="en-US" sz="1000" b="0" dirty="0">
                  <a:solidFill>
                    <a:prstClr val="white"/>
                  </a:solidFill>
                  <a:latin typeface="Arial"/>
                </a:rPr>
                <a:t>University of Toronto</a:t>
              </a:r>
              <a:endParaRPr lang="en-US" sz="1000" b="0" dirty="0" smtClean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45" name="Picture 30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513" y="4380354"/>
              <a:ext cx="252448" cy="25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6" name="Picture 1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7" y="2059854"/>
            <a:ext cx="662068" cy="73459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39" y="3558569"/>
            <a:ext cx="631028" cy="81977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79" y="5165606"/>
            <a:ext cx="585888" cy="7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512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3" name="Picture 2" descr="Flags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315"/>
            <a:ext cx="9144000" cy="319468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3988" y="784783"/>
            <a:ext cx="8140700" cy="8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 to Research for </a:t>
            </a:r>
            <a:b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International Young Academics Program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10389" y="1948648"/>
            <a:ext cx="7987029" cy="3116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3212" indent="-285750" algn="l">
              <a:spcBef>
                <a:spcPct val="0"/>
              </a:spcBef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Established 2000</a:t>
            </a:r>
          </a:p>
          <a:p>
            <a:pPr marL="303212" indent="-285750" algn="l">
              <a:spcBef>
                <a:spcPct val="0"/>
              </a:spcBef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Encourages young academics (residents or fellows up to 2 years beyond training) to pursue careers in academic radiology</a:t>
            </a:r>
          </a:p>
          <a:p>
            <a:pPr marL="303212" indent="-285750" algn="l">
              <a:spcBef>
                <a:spcPct val="0"/>
              </a:spcBef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17 participants per year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303212" indent="-285750" algn="l">
              <a:spcBef>
                <a:spcPct val="0"/>
              </a:spcBef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Work with 5 day North American Resident Research program </a:t>
            </a:r>
          </a:p>
          <a:p>
            <a:pPr marL="303212" indent="-285750" algn="l">
              <a:spcBef>
                <a:spcPct val="0"/>
              </a:spcBef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234 attendees representing 55 countries</a:t>
            </a:r>
          </a:p>
          <a:p>
            <a:pPr marL="303212" indent="-285750" algn="l">
              <a:spcBef>
                <a:spcPct val="0"/>
              </a:spcBef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Shared hotel accommodation, stipend awarded </a:t>
            </a:r>
          </a:p>
          <a:p>
            <a:pPr marL="303212" indent="-285750" algn="l">
              <a:spcBef>
                <a:spcPct val="0"/>
              </a:spcBef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Application deadline: April 15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582328" y="692043"/>
            <a:ext cx="794668" cy="0"/>
          </a:xfrm>
          <a:prstGeom prst="line">
            <a:avLst/>
          </a:prstGeom>
          <a:noFill/>
          <a:ln w="666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935121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8" name="Picture 7" descr="Flags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315"/>
            <a:ext cx="9144000" cy="319468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77783" y="751351"/>
            <a:ext cx="5399088" cy="87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Education Materials </a:t>
            </a:r>
            <a:r>
              <a:rPr lang="en-US" sz="2800" b="0" dirty="0">
                <a:solidFill>
                  <a:srgbClr val="FFFFFF"/>
                </a:solidFill>
                <a:latin typeface="+mj-lt"/>
              </a:rPr>
              <a:t/>
            </a:r>
            <a:br>
              <a:rPr lang="en-US" sz="2800" b="0" dirty="0">
                <a:solidFill>
                  <a:srgbClr val="FFFFFF"/>
                </a:solidFill>
                <a:latin typeface="+mj-lt"/>
              </a:rPr>
            </a:b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and Journal Award Program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7014" y="1849173"/>
            <a:ext cx="8250746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marL="192024" indent="-192024" eaLnBrk="1" hangingPunct="1">
              <a:spcBef>
                <a:spcPts val="156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Established 2000</a:t>
            </a:r>
          </a:p>
          <a:p>
            <a:pPr marL="192024" indent="-192024" eaLnBrk="1" hangingPunct="1">
              <a:spcBef>
                <a:spcPts val="156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Radiology teaching institutions, hospitals and medical libraries in under-resourced nations may apply to receive gratis subscriptions to </a:t>
            </a:r>
            <a:r>
              <a:rPr lang="en-US" sz="1800" b="0" i="1" dirty="0" smtClean="0">
                <a:solidFill>
                  <a:srgbClr val="FFFFFF"/>
                </a:solidFill>
                <a:latin typeface="+mn-lt"/>
              </a:rPr>
              <a:t>RadioGraphics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 and </a:t>
            </a:r>
            <a:r>
              <a:rPr lang="en-US" sz="1800" b="0" i="1" dirty="0" smtClean="0">
                <a:solidFill>
                  <a:srgbClr val="FFFFFF"/>
                </a:solidFill>
                <a:latin typeface="+mn-lt"/>
              </a:rPr>
              <a:t>Radiology</a:t>
            </a:r>
            <a:endParaRPr lang="en-US" sz="1800" b="0" dirty="0" smtClean="0">
              <a:solidFill>
                <a:srgbClr val="FFFFFF"/>
              </a:solidFill>
              <a:latin typeface="+mn-lt"/>
            </a:endParaRPr>
          </a:p>
          <a:p>
            <a:pPr marL="192024" indent="-192024" eaLnBrk="1" hangingPunct="1">
              <a:spcBef>
                <a:spcPts val="156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Radiology teaching institutions are also eligible to receive materials from the RSNA Education Center Store that support their teaching programs</a:t>
            </a:r>
          </a:p>
          <a:p>
            <a:pPr marL="192024" indent="-192024" eaLnBrk="1" hangingPunct="1">
              <a:spcBef>
                <a:spcPts val="156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Provided education to 175 institutions from 62 countries</a:t>
            </a:r>
          </a:p>
        </p:txBody>
      </p:sp>
      <p:cxnSp>
        <p:nvCxnSpPr>
          <p:cNvPr id="11" name="Straight Connector 14"/>
          <p:cNvCxnSpPr>
            <a:cxnSpLocks noChangeShapeType="1"/>
          </p:cNvCxnSpPr>
          <p:nvPr/>
        </p:nvCxnSpPr>
        <p:spPr bwMode="auto">
          <a:xfrm>
            <a:off x="582328" y="692043"/>
            <a:ext cx="794668" cy="0"/>
          </a:xfrm>
          <a:prstGeom prst="line">
            <a:avLst/>
          </a:prstGeom>
          <a:noFill/>
          <a:ln w="666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3" y="4772025"/>
            <a:ext cx="1354217" cy="1785925"/>
          </a:xfrm>
          <a:prstGeom prst="rect">
            <a:avLst/>
          </a:prstGeom>
          <a:effectLst>
            <a:reflection stA="40000" endPos="20000" dist="12700" dir="5400000" sy="-100000" algn="bl" rotWithShape="0"/>
          </a:effec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88" y="4773807"/>
            <a:ext cx="1354632" cy="1785925"/>
          </a:xfrm>
          <a:prstGeom prst="rect">
            <a:avLst/>
          </a:prstGeom>
          <a:effectLst>
            <a:reflection stA="40000" endPos="20000" dist="127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37" y="4772024"/>
            <a:ext cx="1857362" cy="17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668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0777" y="493652"/>
            <a:ext cx="3657345" cy="4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300" i="1" dirty="0" smtClean="0">
                <a:solidFill>
                  <a:srgbClr val="FFFFFF"/>
                </a:solidFill>
                <a:latin typeface="Arial" charset="0"/>
              </a:rPr>
              <a:t>RSNA.or</a:t>
            </a:r>
            <a:r>
              <a:rPr lang="en-US" sz="2300" i="1" spc="500" dirty="0" smtClean="0">
                <a:solidFill>
                  <a:srgbClr val="FFFFFF"/>
                </a:solidFill>
                <a:latin typeface="Arial" charset="0"/>
              </a:rPr>
              <a:t>g</a:t>
            </a:r>
            <a:r>
              <a:rPr lang="en-US" sz="2300" b="0" i="1" kern="1300" spc="500" dirty="0" smtClean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2300" i="1" dirty="0" smtClean="0">
                <a:solidFill>
                  <a:srgbClr val="FFFFFF"/>
                </a:solidFill>
                <a:latin typeface="Arial" charset="0"/>
              </a:rPr>
              <a:t>International</a:t>
            </a:r>
          </a:p>
        </p:txBody>
      </p:sp>
      <p:pic>
        <p:nvPicPr>
          <p:cNvPr id="4" name="Picture 3" descr="pointe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4" y="770522"/>
            <a:ext cx="673485" cy="759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19" y="1130300"/>
            <a:ext cx="5738617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404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3" name="Picture 4" descr="Map.pn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5759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92052" y="687146"/>
            <a:ext cx="620742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CIRE Programs</a:t>
            </a:r>
            <a:endParaRPr lang="en-US" sz="2200" b="0" dirty="0" smtClean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85759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7" name="Picture 4" descr="Map.pn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5759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4280431" y="4512464"/>
            <a:ext cx="267127" cy="267127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948519" y="4097746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984695" y="4274834"/>
            <a:ext cx="217664" cy="191891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93006" y="5704889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337484" y="4020813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00389" y="5085911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558402" y="3551764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229719" y="4445150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182161" y="4568272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196601" y="3629520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259917" y="3942233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525140" y="4370780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182160" y="4779593"/>
            <a:ext cx="169954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181971" y="4098569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32574" y="4006745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853386" y="3502196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389194" y="2919486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008899" y="3708101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770940" y="4576218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558402" y="4687887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104214" y="4619584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047518" y="4701836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547558" y="1731534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92052" y="687146"/>
            <a:ext cx="6207423" cy="8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Derek Harwood-Nash Fellows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b="0" dirty="0" smtClean="0">
                <a:solidFill>
                  <a:srgbClr val="66CCFF"/>
                </a:solidFill>
                <a:latin typeface="+mj-lt"/>
              </a:rPr>
              <a:t>Countries of Origin, 199</a:t>
            </a:r>
            <a:r>
              <a:rPr lang="en-US" sz="2200" b="0" spc="120" dirty="0" smtClean="0">
                <a:solidFill>
                  <a:srgbClr val="66CCFF"/>
                </a:solidFill>
                <a:latin typeface="+mj-lt"/>
              </a:rPr>
              <a:t>8</a:t>
            </a:r>
            <a:r>
              <a:rPr lang="en-US" sz="2200" b="0" dirty="0" smtClean="0">
                <a:solidFill>
                  <a:srgbClr val="66CCFF"/>
                </a:solidFill>
                <a:latin typeface="+mj-lt"/>
              </a:rPr>
              <a:t>–2016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6415240" y="4253259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268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3" name="Picture 4" descr="Map.pn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5759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793992" y="4025360"/>
            <a:ext cx="401151" cy="356110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958425" y="4170151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672017" y="4650740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399299" y="4785591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115557" y="4730607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178903" y="5052718"/>
            <a:ext cx="233270" cy="208655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61903" y="3117259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666426" y="5789062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455105" y="430371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579888" y="445922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858262" y="5593470"/>
            <a:ext cx="183671" cy="205351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897922" y="5339130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485937" y="363034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217956" y="445234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808005" y="515257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148777" y="4014638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782194" y="4036290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147795" y="469973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067724" y="342295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759890" y="442916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413727" y="3849049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661683" y="4712518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851272" y="3010542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037800" y="448818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140200" y="437458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364119" y="4352232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761902" y="3448673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125309" y="401333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684145" y="319501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915403" y="462198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6408180" y="421907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112436" y="448818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337735" y="462198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610618" y="518361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070916" y="445234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851271" y="347483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6304290" y="290629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029244" y="449522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5072393" y="380302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258214" y="3947603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960043" y="3647508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960042" y="4777493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023389" y="572472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4747823" y="5674719"/>
            <a:ext cx="183671" cy="205351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6252667" y="414131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492052" y="687146"/>
            <a:ext cx="6207423" cy="8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International Visiting Professor Visits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b="0" dirty="0" smtClean="0">
                <a:solidFill>
                  <a:srgbClr val="66CCFF"/>
                </a:solidFill>
                <a:latin typeface="+mj-lt"/>
              </a:rPr>
              <a:t>198</a:t>
            </a:r>
            <a:r>
              <a:rPr lang="en-US" sz="2200" b="0" spc="200" dirty="0" smtClean="0">
                <a:solidFill>
                  <a:srgbClr val="66CCFF"/>
                </a:solidFill>
                <a:latin typeface="+mj-lt"/>
              </a:rPr>
              <a:t>6</a:t>
            </a:r>
            <a:r>
              <a:rPr lang="en-US" sz="2200" b="0" dirty="0" smtClean="0">
                <a:solidFill>
                  <a:srgbClr val="66CCFF"/>
                </a:solidFill>
                <a:latin typeface="+mj-lt"/>
              </a:rPr>
              <a:t>–2016</a:t>
            </a:r>
          </a:p>
        </p:txBody>
      </p:sp>
    </p:spTree>
    <p:extLst>
      <p:ext uri="{BB962C8B-B14F-4D97-AF65-F5344CB8AC3E}">
        <p14:creationId xmlns:p14="http://schemas.microsoft.com/office/powerpoint/2010/main" val="30795429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3" name="Picture 4" descr="Map.pn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20999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610766" y="4078403"/>
            <a:ext cx="597042" cy="514010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118671" y="4954969"/>
            <a:ext cx="474304" cy="425235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867047" y="4122790"/>
            <a:ext cx="474304" cy="425235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004916" y="3722293"/>
            <a:ext cx="401151" cy="356110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451136" y="3595663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06067" y="3636424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51135" y="3188989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121764" y="3080581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931253" y="3188988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780636" y="3455166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718940" y="5663614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255328" y="3197569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851544" y="5663613"/>
            <a:ext cx="267127" cy="267127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176499" y="3331132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019356" y="4180719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506943" y="3455011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96031" y="5508100"/>
            <a:ext cx="186750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540518" y="4731489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640505" y="3503221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240577" y="3573713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18940" y="3167039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388891" y="4640182"/>
            <a:ext cx="195809" cy="246819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5041792" y="3692230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4655411" y="3386939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328310" y="5585856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762649" y="3056249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696990" y="361447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699848" y="4750090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575287" y="3473122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152217" y="6098785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6635724" y="467436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162059" y="365873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351430" y="346317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786842" y="3347708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540517" y="4122790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130051" y="323830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6466913" y="3768465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207808" y="4392512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5097149" y="4590258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904864" y="274598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233378" y="3554692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448490" y="395853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023090" y="3904949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263594" y="4078402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491964" y="2906854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042867" y="3707277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6466913" y="2977668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227424" y="2970711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6764306" y="4309911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2882781" y="4484670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466647" y="3929335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2694455" y="4596607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122503" y="4619416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865189" y="4830542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492052" y="687146"/>
            <a:ext cx="6207423" cy="8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Resident Researchers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b="0" dirty="0" smtClean="0">
                <a:solidFill>
                  <a:srgbClr val="66CCFF"/>
                </a:solidFill>
                <a:latin typeface="+mj-lt"/>
              </a:rPr>
              <a:t>Countries of Origin, 2000–2015</a:t>
            </a:r>
            <a:endParaRPr lang="en-US" sz="2200" b="0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622160" y="2977667"/>
            <a:ext cx="155513" cy="155513"/>
          </a:xfrm>
          <a:prstGeom prst="ellipse">
            <a:avLst/>
          </a:prstGeom>
          <a:solidFill>
            <a:srgbClr val="FF00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189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7" name="Picture 4" descr="Map.png"/>
          <p:cNvPicPr>
            <a:picLocks noChangeAspect="1"/>
          </p:cNvPicPr>
          <p:nvPr/>
        </p:nvPicPr>
        <p:blipFill>
          <a:blip r:embed="rId4" cstate="email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4238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1066800" y="2565400"/>
            <a:ext cx="2227263" cy="2227263"/>
          </a:xfrm>
          <a:prstGeom prst="ellipse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2063" y="3360738"/>
            <a:ext cx="1819275" cy="754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  <a:latin typeface="+mn-lt"/>
              </a:rPr>
              <a:t>North America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  <a:latin typeface="+mn-lt"/>
              </a:rPr>
              <a:t>38,592</a:t>
            </a:r>
            <a:endParaRPr lang="en-US" sz="2800" dirty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  <a:latin typeface="+mn-lt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303463" y="4749800"/>
            <a:ext cx="1701800" cy="1701800"/>
          </a:xfrm>
          <a:prstGeom prst="ellipse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79663" y="5265738"/>
            <a:ext cx="1565275" cy="7540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South America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3,235</a:t>
            </a:r>
            <a:endParaRPr lang="en-US" sz="2800" dirty="0">
              <a:effectLst>
                <a:outerShdw blurRad="50800" dist="38100" dir="2700000" algn="tl" rotWithShape="0">
                  <a:schemeClr val="accent1">
                    <a:lumMod val="50000"/>
                    <a:alpha val="43000"/>
                  </a:schemeClr>
                </a:outerShdw>
              </a:effectLst>
              <a:latin typeface="+mn-lt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300538" y="4732338"/>
            <a:ext cx="1109662" cy="1109662"/>
          </a:xfrm>
          <a:prstGeom prst="ellipse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62463" y="4927600"/>
            <a:ext cx="795337" cy="7540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 smtClean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Africa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</a:rPr>
              <a:t>890</a:t>
            </a:r>
            <a:endParaRPr lang="en-US" sz="2800" dirty="0">
              <a:effectLst>
                <a:outerShdw blurRad="50800" dist="38100" dir="2700000" algn="tl" rotWithShape="0">
                  <a:schemeClr val="accent1">
                    <a:lumMod val="50000"/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75556" y="656370"/>
            <a:ext cx="6488112" cy="68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RSNA Membership: 54,314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5715000" y="3690938"/>
            <a:ext cx="1227138" cy="1228725"/>
          </a:xfrm>
          <a:prstGeom prst="ellipse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46738" y="3919538"/>
            <a:ext cx="1363662" cy="7540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Asia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3,948</a:t>
            </a:r>
            <a:endParaRPr lang="en-US" sz="2800" dirty="0">
              <a:effectLst>
                <a:outerShdw blurRad="50800" dist="38100" dir="2700000" algn="tl" rotWithShape="0">
                  <a:schemeClr val="accent1">
                    <a:lumMod val="50000"/>
                    <a:alpha val="43000"/>
                  </a:schemeClr>
                </a:outerShdw>
              </a:effectLst>
              <a:latin typeface="+mn-lt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6959600" y="5257800"/>
            <a:ext cx="957263" cy="957263"/>
          </a:xfrm>
          <a:prstGeom prst="ellipse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91338" y="5410200"/>
            <a:ext cx="1092200" cy="7540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Australia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827</a:t>
            </a:r>
            <a:endParaRPr lang="en-US" sz="2800" dirty="0">
              <a:effectLst>
                <a:outerShdw blurRad="50800" dist="38100" dir="2700000" algn="tl" rotWithShape="0">
                  <a:schemeClr val="accent1">
                    <a:lumMod val="50000"/>
                    <a:alpha val="43000"/>
                  </a:schemeClr>
                </a:outerShdw>
              </a:effectLst>
              <a:latin typeface="+mn-lt"/>
            </a:endParaRP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3944938" y="2971800"/>
            <a:ext cx="1414462" cy="1414463"/>
          </a:xfrm>
          <a:prstGeom prst="ellipse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89400" y="3276600"/>
            <a:ext cx="1143000" cy="7540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Europe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schemeClr val="accent1">
                      <a:lumMod val="50000"/>
                      <a:alpha val="43000"/>
                    </a:schemeClr>
                  </a:outerShdw>
                </a:effectLst>
                <a:latin typeface="+mn-lt"/>
              </a:rPr>
              <a:t>6,822</a:t>
            </a:r>
            <a:endParaRPr lang="en-US" sz="2800" dirty="0">
              <a:effectLst>
                <a:outerShdw blurRad="50800" dist="38100" dir="2700000" algn="tl" rotWithShape="0">
                  <a:schemeClr val="accent1">
                    <a:lumMod val="50000"/>
                    <a:alpha val="43000"/>
                  </a:scheme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890" y="1255672"/>
            <a:ext cx="546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66CCFF"/>
                </a:solidFill>
                <a:latin typeface="Arial" charset="0"/>
              </a:rPr>
              <a:t>~</a:t>
            </a:r>
            <a:r>
              <a:rPr lang="en-US" i="1" dirty="0" smtClean="0">
                <a:solidFill>
                  <a:srgbClr val="66CCFF"/>
                </a:solidFill>
                <a:latin typeface="Arial" charset="0"/>
              </a:rPr>
              <a:t>15,722 </a:t>
            </a:r>
            <a:r>
              <a:rPr lang="en-US" i="1" dirty="0">
                <a:solidFill>
                  <a:srgbClr val="66CCFF"/>
                </a:solidFill>
                <a:latin typeface="Arial" charset="0"/>
              </a:rPr>
              <a:t>Members (29%) Outside </a:t>
            </a:r>
            <a:r>
              <a:rPr lang="en-US" sz="1800" b="0" i="1" dirty="0">
                <a:solidFill>
                  <a:srgbClr val="66CCFF"/>
                </a:solidFill>
                <a:latin typeface="Arial" charset="0"/>
              </a:rPr>
              <a:t>North America</a:t>
            </a:r>
            <a:endParaRPr lang="en-US" sz="1800" b="0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512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5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3" name="Picture 4" descr="Map.pn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5759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5626336" y="4003384"/>
            <a:ext cx="704204" cy="681595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230944" y="3143631"/>
            <a:ext cx="704204" cy="681595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70515" y="5535637"/>
            <a:ext cx="704204" cy="681595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414989" y="3995159"/>
            <a:ext cx="597042" cy="514010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810584" y="4350021"/>
            <a:ext cx="597042" cy="514010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26149" y="4471898"/>
            <a:ext cx="474304" cy="425235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70802" y="3275336"/>
            <a:ext cx="474304" cy="425235"/>
          </a:xfrm>
          <a:prstGeom prst="ellipse">
            <a:avLst/>
          </a:prstGeom>
          <a:solidFill>
            <a:srgbClr val="66FF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384124" y="3158373"/>
            <a:ext cx="401151" cy="356110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318297" y="3358000"/>
            <a:ext cx="401151" cy="356110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935148" y="4042326"/>
            <a:ext cx="401151" cy="356110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45491" y="3179945"/>
            <a:ext cx="401151" cy="356110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700453" y="4847974"/>
            <a:ext cx="401151" cy="356110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42304" y="5085590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317210" y="5402073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164323" y="3869820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565911" y="4344181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505913" y="4607026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183646" y="3428657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637121" y="4165767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116032" y="4344180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759973" y="5029744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050083" y="4952026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935148" y="4433268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434432" y="3925626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549606" y="4633634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364077" y="4451513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5728736" y="3917402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833038" y="2845748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531571" y="3880777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294414" y="4537171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459263" y="4930077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945106" y="4010254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952906" y="5283640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519590" y="5085550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621717" y="4741620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075431" y="4663863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770515" y="4550021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317379" y="4136947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506456" y="4870516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661648" y="5535637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857391" y="4266424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1941437" y="4157502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745515" y="4741620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5109106" y="3853285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363359" y="3803020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400412" y="4586106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470282" y="3932497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5109106" y="4017611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4777177" y="3967214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5010446" y="3913206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756849" y="5720921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219553" y="3958533"/>
            <a:ext cx="155513" cy="155513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116997" y="3461846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681056" y="3153843"/>
            <a:ext cx="267127" cy="267127"/>
          </a:xfrm>
          <a:prstGeom prst="ellipse">
            <a:avLst/>
          </a:prstGeom>
          <a:solidFill>
            <a:srgbClr val="66FF33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492052" y="687146"/>
            <a:ext cx="6207423" cy="8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Materials and Awards Recipients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b="0" dirty="0" smtClean="0">
                <a:solidFill>
                  <a:srgbClr val="66CCFF"/>
                </a:solidFill>
                <a:latin typeface="+mj-lt"/>
              </a:rPr>
              <a:t>2000–2016</a:t>
            </a:r>
          </a:p>
        </p:txBody>
      </p:sp>
    </p:spTree>
    <p:extLst>
      <p:ext uri="{BB962C8B-B14F-4D97-AF65-F5344CB8AC3E}">
        <p14:creationId xmlns:p14="http://schemas.microsoft.com/office/powerpoint/2010/main" val="1760356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92052" y="687146"/>
            <a:ext cx="620742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All CIRE Programs</a:t>
            </a:r>
          </a:p>
        </p:txBody>
      </p:sp>
      <p:pic>
        <p:nvPicPr>
          <p:cNvPr id="4" name="Picture 4" descr="Map.png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5759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4280431" y="4512464"/>
            <a:ext cx="267127" cy="267127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948519" y="4097746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42063" y="4253259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93006" y="5704889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337484" y="4020813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200389" y="5085911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558402" y="3551764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229719" y="4445150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182161" y="4568272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196601" y="3629520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259917" y="3942233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525140" y="4370780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182160" y="4779593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181971" y="4098569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732574" y="4006745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853386" y="3502196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389194" y="2919486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008899" y="3708101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770940" y="4576218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793992" y="4025360"/>
            <a:ext cx="401151" cy="356110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958425" y="4170151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672017" y="4650740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399299" y="4785591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115557" y="4730607"/>
            <a:ext cx="267127" cy="26712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200389" y="4997734"/>
            <a:ext cx="211783" cy="210497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761903" y="3117259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666426" y="592414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455105" y="430371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579888" y="445922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869764" y="5585856"/>
            <a:ext cx="231381" cy="220638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897922" y="5339130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485937" y="363034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217956" y="445234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800525" y="518361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148777" y="4014638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782194" y="4036290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718263" y="5669200"/>
            <a:ext cx="199154" cy="187131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147795" y="469973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5067724" y="342295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759890" y="442916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413727" y="3849049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661683" y="4712518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4851272" y="3010542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5037800" y="448818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140200" y="437458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2364119" y="4352232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761902" y="3448673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5125309" y="401333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4684145" y="3195015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915403" y="462198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6408180" y="421907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2112436" y="448818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337735" y="462198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2610618" y="518361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7070916" y="4452344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851271" y="347483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6304290" y="290629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29244" y="4495227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5072393" y="380302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4258214" y="3947603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4960043" y="3647508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4960042" y="4777493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3023389" y="5724721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1610766" y="4078403"/>
            <a:ext cx="597042" cy="514010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3081588" y="4976661"/>
            <a:ext cx="474304" cy="425235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867047" y="4122790"/>
            <a:ext cx="474304" cy="425235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7004916" y="3722293"/>
            <a:ext cx="401151" cy="356110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451136" y="3595663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406067" y="3636424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4451135" y="3188989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4121764" y="3080581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3931253" y="3188988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780636" y="3455166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4684145" y="5642541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4255328" y="3197569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2904730" y="5618030"/>
            <a:ext cx="267127" cy="267127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4176499" y="3331132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019356" y="4180719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4506943" y="3455011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2696031" y="5508100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2540518" y="4731489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5240577" y="3573713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4718940" y="3167039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4388891" y="4640183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5041792" y="3692230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7328310" y="5585856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4762649" y="3056249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4696990" y="361447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699848" y="4750090"/>
            <a:ext cx="155513" cy="155513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575287" y="3473122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8152217" y="6098785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6635724" y="467436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4162059" y="365873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4351430" y="346317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4786842" y="3347708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1" name="Oval 100"/>
          <p:cNvSpPr/>
          <p:nvPr/>
        </p:nvSpPr>
        <p:spPr bwMode="auto">
          <a:xfrm>
            <a:off x="2540517" y="4122790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2130051" y="323830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6466913" y="3768465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2207808" y="4392512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5097149" y="4590258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4904864" y="274598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4233378" y="3554692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8" name="Oval 107"/>
          <p:cNvSpPr/>
          <p:nvPr/>
        </p:nvSpPr>
        <p:spPr bwMode="auto">
          <a:xfrm>
            <a:off x="5448490" y="395853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09" name="Oval 108"/>
          <p:cNvSpPr/>
          <p:nvPr/>
        </p:nvSpPr>
        <p:spPr bwMode="auto">
          <a:xfrm>
            <a:off x="5049896" y="3981596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0" name="Oval 109"/>
          <p:cNvSpPr/>
          <p:nvPr/>
        </p:nvSpPr>
        <p:spPr bwMode="auto">
          <a:xfrm>
            <a:off x="6263594" y="4078402"/>
            <a:ext cx="155513" cy="155513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4491964" y="2906854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2" name="Oval 111"/>
          <p:cNvSpPr/>
          <p:nvPr/>
        </p:nvSpPr>
        <p:spPr bwMode="auto">
          <a:xfrm>
            <a:off x="4042867" y="3707277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3" name="Oval 112"/>
          <p:cNvSpPr/>
          <p:nvPr/>
        </p:nvSpPr>
        <p:spPr bwMode="auto">
          <a:xfrm>
            <a:off x="6466913" y="2977668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4" name="Oval 113"/>
          <p:cNvSpPr/>
          <p:nvPr/>
        </p:nvSpPr>
        <p:spPr bwMode="auto">
          <a:xfrm>
            <a:off x="4227424" y="2970711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6764306" y="4309911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2882781" y="4484670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7" name="Oval 116"/>
          <p:cNvSpPr/>
          <p:nvPr/>
        </p:nvSpPr>
        <p:spPr bwMode="auto">
          <a:xfrm>
            <a:off x="4466647" y="3929335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8" name="Oval 117"/>
          <p:cNvSpPr/>
          <p:nvPr/>
        </p:nvSpPr>
        <p:spPr bwMode="auto">
          <a:xfrm>
            <a:off x="2694455" y="4596607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19" name="Oval 118"/>
          <p:cNvSpPr/>
          <p:nvPr/>
        </p:nvSpPr>
        <p:spPr bwMode="auto">
          <a:xfrm>
            <a:off x="4122503" y="4619416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0" name="Oval 119"/>
          <p:cNvSpPr/>
          <p:nvPr/>
        </p:nvSpPr>
        <p:spPr bwMode="auto">
          <a:xfrm>
            <a:off x="5626336" y="4003384"/>
            <a:ext cx="704204" cy="681595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1" name="Oval 120"/>
          <p:cNvSpPr/>
          <p:nvPr/>
        </p:nvSpPr>
        <p:spPr bwMode="auto">
          <a:xfrm>
            <a:off x="6230944" y="3143631"/>
            <a:ext cx="704204" cy="681595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2" name="Oval 121"/>
          <p:cNvSpPr/>
          <p:nvPr/>
        </p:nvSpPr>
        <p:spPr bwMode="auto">
          <a:xfrm>
            <a:off x="2696030" y="5423748"/>
            <a:ext cx="704204" cy="681595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3" name="Oval 122"/>
          <p:cNvSpPr/>
          <p:nvPr/>
        </p:nvSpPr>
        <p:spPr bwMode="auto">
          <a:xfrm>
            <a:off x="2414989" y="3995159"/>
            <a:ext cx="597042" cy="514010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4810584" y="4350021"/>
            <a:ext cx="597042" cy="514010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5" name="Oval 124"/>
          <p:cNvSpPr/>
          <p:nvPr/>
        </p:nvSpPr>
        <p:spPr bwMode="auto">
          <a:xfrm>
            <a:off x="4226149" y="4471898"/>
            <a:ext cx="474304" cy="425235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6" name="Oval 125"/>
          <p:cNvSpPr/>
          <p:nvPr/>
        </p:nvSpPr>
        <p:spPr bwMode="auto">
          <a:xfrm>
            <a:off x="4470802" y="3275336"/>
            <a:ext cx="474304" cy="425235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4384124" y="3158373"/>
            <a:ext cx="401151" cy="356110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8" name="Oval 127"/>
          <p:cNvSpPr/>
          <p:nvPr/>
        </p:nvSpPr>
        <p:spPr bwMode="auto">
          <a:xfrm>
            <a:off x="4318297" y="3358000"/>
            <a:ext cx="401151" cy="356110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29" name="Oval 128"/>
          <p:cNvSpPr/>
          <p:nvPr/>
        </p:nvSpPr>
        <p:spPr bwMode="auto">
          <a:xfrm>
            <a:off x="6935148" y="4042326"/>
            <a:ext cx="401151" cy="356110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4045491" y="3179945"/>
            <a:ext cx="401151" cy="356110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1" name="Oval 130"/>
          <p:cNvSpPr/>
          <p:nvPr/>
        </p:nvSpPr>
        <p:spPr bwMode="auto">
          <a:xfrm>
            <a:off x="4700453" y="4847974"/>
            <a:ext cx="401151" cy="356110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2" name="Oval 131"/>
          <p:cNvSpPr/>
          <p:nvPr/>
        </p:nvSpPr>
        <p:spPr bwMode="auto">
          <a:xfrm>
            <a:off x="3142304" y="5085590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5317210" y="5402073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6164323" y="3869820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5" name="Oval 134"/>
          <p:cNvSpPr/>
          <p:nvPr/>
        </p:nvSpPr>
        <p:spPr bwMode="auto">
          <a:xfrm>
            <a:off x="6565911" y="4344181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2505913" y="4607026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5183646" y="3428657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8" name="Oval 137"/>
          <p:cNvSpPr/>
          <p:nvPr/>
        </p:nvSpPr>
        <p:spPr bwMode="auto">
          <a:xfrm>
            <a:off x="6637121" y="4165767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39" name="Oval 138"/>
          <p:cNvSpPr/>
          <p:nvPr/>
        </p:nvSpPr>
        <p:spPr bwMode="auto">
          <a:xfrm>
            <a:off x="2116032" y="4344180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0" name="Oval 139"/>
          <p:cNvSpPr/>
          <p:nvPr/>
        </p:nvSpPr>
        <p:spPr bwMode="auto">
          <a:xfrm>
            <a:off x="7759973" y="5029744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1" name="Oval 140"/>
          <p:cNvSpPr/>
          <p:nvPr/>
        </p:nvSpPr>
        <p:spPr bwMode="auto">
          <a:xfrm>
            <a:off x="5050083" y="4952026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2" name="Oval 141"/>
          <p:cNvSpPr/>
          <p:nvPr/>
        </p:nvSpPr>
        <p:spPr bwMode="auto">
          <a:xfrm>
            <a:off x="6935148" y="4433268"/>
            <a:ext cx="267127" cy="267127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3" name="Oval 142"/>
          <p:cNvSpPr/>
          <p:nvPr/>
        </p:nvSpPr>
        <p:spPr bwMode="auto">
          <a:xfrm>
            <a:off x="6434432" y="3925626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4" name="Oval 143"/>
          <p:cNvSpPr/>
          <p:nvPr/>
        </p:nvSpPr>
        <p:spPr bwMode="auto">
          <a:xfrm>
            <a:off x="6549606" y="4633634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5" name="Oval 144"/>
          <p:cNvSpPr/>
          <p:nvPr/>
        </p:nvSpPr>
        <p:spPr bwMode="auto">
          <a:xfrm>
            <a:off x="2364077" y="4451513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6" name="Oval 145"/>
          <p:cNvSpPr/>
          <p:nvPr/>
        </p:nvSpPr>
        <p:spPr bwMode="auto">
          <a:xfrm>
            <a:off x="5728736" y="3917402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7" name="Oval 146"/>
          <p:cNvSpPr/>
          <p:nvPr/>
        </p:nvSpPr>
        <p:spPr bwMode="auto">
          <a:xfrm>
            <a:off x="6833038" y="2845748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8" name="Oval 147"/>
          <p:cNvSpPr/>
          <p:nvPr/>
        </p:nvSpPr>
        <p:spPr bwMode="auto">
          <a:xfrm>
            <a:off x="4531571" y="3880777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2294414" y="4537171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2459263" y="4930077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945106" y="4010254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5088202" y="4480052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7952906" y="5283640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4" name="Oval 153"/>
          <p:cNvSpPr/>
          <p:nvPr/>
        </p:nvSpPr>
        <p:spPr bwMode="auto">
          <a:xfrm>
            <a:off x="2519590" y="5085550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5" name="Oval 154"/>
          <p:cNvSpPr/>
          <p:nvPr/>
        </p:nvSpPr>
        <p:spPr bwMode="auto">
          <a:xfrm>
            <a:off x="6621717" y="4741620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6" name="Oval 155"/>
          <p:cNvSpPr/>
          <p:nvPr/>
        </p:nvSpPr>
        <p:spPr bwMode="auto">
          <a:xfrm>
            <a:off x="6075431" y="4663863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7" name="Oval 156"/>
          <p:cNvSpPr/>
          <p:nvPr/>
        </p:nvSpPr>
        <p:spPr bwMode="auto">
          <a:xfrm>
            <a:off x="2770515" y="4550021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8" name="Oval 157"/>
          <p:cNvSpPr/>
          <p:nvPr/>
        </p:nvSpPr>
        <p:spPr bwMode="auto">
          <a:xfrm>
            <a:off x="6317379" y="4136947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59" name="Oval 158"/>
          <p:cNvSpPr/>
          <p:nvPr/>
        </p:nvSpPr>
        <p:spPr bwMode="auto">
          <a:xfrm>
            <a:off x="4506456" y="4870516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0" name="Oval 159"/>
          <p:cNvSpPr/>
          <p:nvPr/>
        </p:nvSpPr>
        <p:spPr bwMode="auto">
          <a:xfrm>
            <a:off x="2661648" y="5535637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1" name="Oval 160"/>
          <p:cNvSpPr/>
          <p:nvPr/>
        </p:nvSpPr>
        <p:spPr bwMode="auto">
          <a:xfrm>
            <a:off x="6857391" y="4266424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2" name="Oval 161"/>
          <p:cNvSpPr/>
          <p:nvPr/>
        </p:nvSpPr>
        <p:spPr bwMode="auto">
          <a:xfrm>
            <a:off x="1941437" y="4157502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3" name="Oval 162"/>
          <p:cNvSpPr/>
          <p:nvPr/>
        </p:nvSpPr>
        <p:spPr bwMode="auto">
          <a:xfrm>
            <a:off x="4745515" y="4741620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4" name="Oval 163"/>
          <p:cNvSpPr/>
          <p:nvPr/>
        </p:nvSpPr>
        <p:spPr bwMode="auto">
          <a:xfrm>
            <a:off x="5109106" y="3853285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5" name="Oval 164"/>
          <p:cNvSpPr/>
          <p:nvPr/>
        </p:nvSpPr>
        <p:spPr bwMode="auto">
          <a:xfrm>
            <a:off x="4363359" y="3803020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6" name="Oval 165"/>
          <p:cNvSpPr/>
          <p:nvPr/>
        </p:nvSpPr>
        <p:spPr bwMode="auto">
          <a:xfrm>
            <a:off x="2400412" y="4586106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7" name="Oval 166"/>
          <p:cNvSpPr/>
          <p:nvPr/>
        </p:nvSpPr>
        <p:spPr bwMode="auto">
          <a:xfrm>
            <a:off x="5470282" y="3932497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8" name="Oval 167"/>
          <p:cNvSpPr/>
          <p:nvPr/>
        </p:nvSpPr>
        <p:spPr bwMode="auto">
          <a:xfrm>
            <a:off x="4777177" y="3967214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69" name="Oval 168"/>
          <p:cNvSpPr/>
          <p:nvPr/>
        </p:nvSpPr>
        <p:spPr bwMode="auto">
          <a:xfrm>
            <a:off x="5010446" y="3913206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0" name="Oval 169"/>
          <p:cNvSpPr/>
          <p:nvPr/>
        </p:nvSpPr>
        <p:spPr bwMode="auto">
          <a:xfrm>
            <a:off x="4804340" y="5631476"/>
            <a:ext cx="144179" cy="1517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1" name="Oval 170"/>
          <p:cNvSpPr/>
          <p:nvPr/>
        </p:nvSpPr>
        <p:spPr bwMode="auto">
          <a:xfrm>
            <a:off x="5219553" y="3958533"/>
            <a:ext cx="155513" cy="155513"/>
          </a:xfrm>
          <a:prstGeom prst="ellipse">
            <a:avLst/>
          </a:prstGeom>
          <a:solidFill>
            <a:srgbClr val="66FF33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2" name="Oval 171"/>
          <p:cNvSpPr/>
          <p:nvPr/>
        </p:nvSpPr>
        <p:spPr bwMode="auto">
          <a:xfrm>
            <a:off x="6579888" y="4718640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3" name="Oval 172"/>
          <p:cNvSpPr/>
          <p:nvPr/>
        </p:nvSpPr>
        <p:spPr bwMode="auto">
          <a:xfrm>
            <a:off x="6119192" y="4600663"/>
            <a:ext cx="155513" cy="155513"/>
          </a:xfrm>
          <a:prstGeom prst="ellipse">
            <a:avLst/>
          </a:prstGeom>
          <a:solidFill>
            <a:srgbClr val="FF0AB8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4" name="Oval 173"/>
          <p:cNvSpPr/>
          <p:nvPr/>
        </p:nvSpPr>
        <p:spPr bwMode="auto">
          <a:xfrm>
            <a:off x="6197576" y="4154398"/>
            <a:ext cx="155513" cy="155513"/>
          </a:xfrm>
          <a:prstGeom prst="ellipse">
            <a:avLst/>
          </a:prstGeom>
          <a:solidFill>
            <a:srgbClr val="FFCC0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175" name="Oval 174"/>
          <p:cNvSpPr/>
          <p:nvPr/>
        </p:nvSpPr>
        <p:spPr bwMode="auto">
          <a:xfrm>
            <a:off x="4867349" y="4808156"/>
            <a:ext cx="155513" cy="155513"/>
          </a:xfrm>
          <a:prstGeom prst="ellipse">
            <a:avLst/>
          </a:prstGeom>
          <a:solidFill>
            <a:srgbClr val="FF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545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177" name="Picture 10" descr="Map.png"/>
          <p:cNvPicPr>
            <a:picLocks noChangeAspect="1"/>
          </p:cNvPicPr>
          <p:nvPr/>
        </p:nvPicPr>
        <p:blipFill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220913"/>
            <a:ext cx="3136900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Rectangle 2"/>
          <p:cNvSpPr txBox="1">
            <a:spLocks noChangeArrowheads="1"/>
          </p:cNvSpPr>
          <p:nvPr/>
        </p:nvSpPr>
        <p:spPr bwMode="auto">
          <a:xfrm>
            <a:off x="990600" y="4225925"/>
            <a:ext cx="6229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t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0" i="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tabLst>
                <a:tab pos="457200" algn="l"/>
              </a:tabLst>
              <a:defRPr/>
            </a:pPr>
            <a:r>
              <a:rPr lang="en-US" sz="1900" spc="2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for being a part of our global community</a:t>
            </a:r>
            <a:endParaRPr lang="en-US" sz="1900" spc="2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" name="Rectangle 9"/>
          <p:cNvSpPr>
            <a:spLocks noChangeArrowheads="1"/>
          </p:cNvSpPr>
          <p:nvPr/>
        </p:nvSpPr>
        <p:spPr bwMode="auto">
          <a:xfrm>
            <a:off x="4270375" y="2493963"/>
            <a:ext cx="371316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0" kern="0" spc="700" dirty="0">
                <a:solidFill>
                  <a:srgbClr val="FFFFFF"/>
                </a:solidFill>
                <a:latin typeface="Arial" charset="0"/>
              </a:rPr>
              <a:t>THANK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0" kern="0" spc="700" dirty="0">
                <a:solidFill>
                  <a:srgbClr val="FFFFFF"/>
                </a:solidFill>
                <a:latin typeface="Arial" charset="0"/>
              </a:rPr>
              <a:t>YOU</a:t>
            </a:r>
            <a:endParaRPr lang="en-US" sz="5500" b="0" kern="0" spc="7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772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75556" y="470578"/>
            <a:ext cx="6488112" cy="64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International Membership</a:t>
            </a:r>
            <a:endParaRPr lang="en-US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890" y="1042312"/>
            <a:ext cx="546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66CCFF"/>
                </a:solidFill>
                <a:effectLst/>
                <a:uLnTx/>
                <a:uFillTx/>
              </a:rPr>
              <a:t>1994–2015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214267"/>
              </p:ext>
            </p:extLst>
          </p:nvPr>
        </p:nvGraphicFramePr>
        <p:xfrm>
          <a:off x="475556" y="1602320"/>
          <a:ext cx="8424604" cy="507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8502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474717" y="688934"/>
            <a:ext cx="742315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Arial" charset="0"/>
              </a:rPr>
              <a:t>Resident &amp; Fellow Membership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88987" y="1782216"/>
            <a:ext cx="8550275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66CCFF"/>
              </a:buClr>
              <a:buSzPct val="80000"/>
              <a:defRPr/>
            </a:pPr>
            <a:r>
              <a:rPr lang="en-US" sz="1800" dirty="0" smtClean="0">
                <a:solidFill>
                  <a:srgbClr val="66CCFF"/>
                </a:solidFill>
                <a:latin typeface="Arial" charset="0"/>
              </a:rPr>
              <a:t>Receive all the benefits of full membership:</a:t>
            </a:r>
          </a:p>
          <a:p>
            <a:pPr marL="182880" indent="-182880" eaLnBrk="1" hangingPunct="1">
              <a:spcBef>
                <a:spcPts val="120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Registration to the RSNA Annual Meeting </a:t>
            </a:r>
            <a:r>
              <a:rPr lang="en-US" sz="1600" b="0" i="1" dirty="0">
                <a:solidFill>
                  <a:srgbClr val="FFCC00"/>
                </a:solidFill>
                <a:latin typeface="Arial" charset="0"/>
              </a:rPr>
              <a:t> </a:t>
            </a:r>
            <a:endParaRPr lang="en-US" sz="1600" b="0" i="1" dirty="0" smtClean="0">
              <a:solidFill>
                <a:srgbClr val="FFCC00"/>
              </a:solidFill>
              <a:latin typeface="Arial" charset="0"/>
            </a:endParaRPr>
          </a:p>
          <a:p>
            <a:pPr marL="182880" indent="-182880" eaLnBrk="1" hangingPunct="1">
              <a:spcBef>
                <a:spcPts val="120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Online access to RSNA Journals: </a:t>
            </a:r>
            <a:r>
              <a:rPr lang="en-US" sz="1600" b="0" i="1" dirty="0" smtClean="0">
                <a:solidFill>
                  <a:srgbClr val="FFFFFF"/>
                </a:solidFill>
                <a:latin typeface="Arial" charset="0"/>
              </a:rPr>
              <a:t>Radiology</a:t>
            </a: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en-US" sz="1600" b="0" i="1" dirty="0" smtClean="0">
                <a:solidFill>
                  <a:srgbClr val="FFFFFF"/>
                </a:solidFill>
                <a:latin typeface="Arial" charset="0"/>
              </a:rPr>
              <a:t>RadioGraphics</a:t>
            </a: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  </a:t>
            </a:r>
            <a:endParaRPr lang="en-US" sz="1600" b="0" i="1" dirty="0">
              <a:solidFill>
                <a:srgbClr val="FFCC00"/>
              </a:solidFill>
              <a:latin typeface="Arial" charset="0"/>
            </a:endParaRPr>
          </a:p>
          <a:p>
            <a:pPr marL="182880" indent="-182880" eaLnBrk="1" hangingPunct="1">
              <a:spcBef>
                <a:spcPts val="120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Online education courses  </a:t>
            </a:r>
            <a:endParaRPr lang="en-US" sz="1600" b="0" i="1" dirty="0" smtClean="0">
              <a:solidFill>
                <a:srgbClr val="FFCC00"/>
              </a:solidFill>
              <a:latin typeface="Arial" charset="0"/>
            </a:endParaRPr>
          </a:p>
          <a:p>
            <a:pPr marL="182880" indent="-182880" eaLnBrk="1" hangingPunct="1">
              <a:spcBef>
                <a:spcPts val="1200"/>
              </a:spcBef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Access unlimited online document storage through myRSNA</a:t>
            </a:r>
            <a:r>
              <a:rPr lang="en-US" sz="1600" b="0" baseline="30000" dirty="0" smtClean="0">
                <a:solidFill>
                  <a:srgbClr val="FFFFFF"/>
                </a:solidFill>
                <a:latin typeface="Arial" charset="0"/>
              </a:rPr>
              <a:t>® </a:t>
            </a: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0" y="4530382"/>
            <a:ext cx="4273681" cy="1305606"/>
            <a:chOff x="0" y="4530382"/>
            <a:chExt cx="4273681" cy="130560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0" y="4530382"/>
              <a:ext cx="4266546" cy="1305606"/>
            </a:xfrm>
            <a:prstGeom prst="rect">
              <a:avLst/>
            </a:prstGeom>
            <a:solidFill>
              <a:srgbClr val="66CCFF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4" name="TextBox 1"/>
            <p:cNvSpPr txBox="1">
              <a:spLocks noChangeArrowheads="1"/>
            </p:cNvSpPr>
            <p:nvPr/>
          </p:nvSpPr>
          <p:spPr bwMode="auto">
            <a:xfrm>
              <a:off x="827625" y="4837163"/>
              <a:ext cx="3446056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2100" i="1" dirty="0">
                  <a:solidFill>
                    <a:srgbClr val="FFFFFF"/>
                  </a:solidFill>
                  <a:latin typeface="Arial" charset="0"/>
                </a:rPr>
                <a:t>FREE </a:t>
              </a:r>
              <a:r>
                <a:rPr lang="en-US" sz="2100" i="1" dirty="0" smtClean="0">
                  <a:solidFill>
                    <a:srgbClr val="FFFFFF"/>
                  </a:solidFill>
                  <a:latin typeface="Arial" charset="0"/>
                </a:rPr>
                <a:t>Membership </a:t>
              </a:r>
              <a:r>
                <a:rPr lang="en-US" sz="1600" b="0" i="1" dirty="0" smtClean="0">
                  <a:solidFill>
                    <a:srgbClr val="FFFFFF"/>
                  </a:solidFill>
                  <a:latin typeface="Arial" charset="0"/>
                </a:rPr>
                <a:t/>
              </a:r>
              <a:br>
                <a:rPr lang="en-US" sz="1600" b="0" i="1" dirty="0" smtClean="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600" b="0" i="1" dirty="0" smtClean="0">
                  <a:solidFill>
                    <a:srgbClr val="FFFFFF"/>
                  </a:solidFill>
                  <a:latin typeface="Arial" charset="0"/>
                </a:rPr>
                <a:t>for </a:t>
              </a:r>
              <a:r>
                <a:rPr lang="en-US" sz="1600" b="0" i="1" dirty="0">
                  <a:solidFill>
                    <a:srgbClr val="FFFFFF"/>
                  </a:solidFill>
                  <a:latin typeface="Arial" charset="0"/>
                </a:rPr>
                <a:t>Current Residents </a:t>
              </a:r>
              <a:r>
                <a:rPr lang="en-US" sz="1600" b="0" i="1" dirty="0" smtClean="0">
                  <a:solidFill>
                    <a:srgbClr val="FFFFFF"/>
                  </a:solidFill>
                  <a:latin typeface="Arial" charset="0"/>
                </a:rPr>
                <a:t>&amp; </a:t>
              </a:r>
              <a:r>
                <a:rPr lang="en-US" sz="1600" b="0" i="1" dirty="0">
                  <a:solidFill>
                    <a:srgbClr val="FFFFFF"/>
                  </a:solidFill>
                  <a:latin typeface="Arial" charset="0"/>
                </a:rPr>
                <a:t>Fellows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7157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481852" y="703166"/>
            <a:ext cx="713740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Arial" charset="0"/>
              </a:rPr>
              <a:t>Discounted Dues Membership</a:t>
            </a: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474737" y="1585983"/>
            <a:ext cx="83294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55588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marL="91440" eaLnBrk="1" hangingPunct="1">
              <a:spcBef>
                <a:spcPts val="1200"/>
              </a:spcBef>
              <a:buClr>
                <a:srgbClr val="66CCFF"/>
              </a:buClr>
              <a:buSzPct val="80000"/>
              <a:buFont typeface="Wingdings" charset="0"/>
              <a:buChar char="§"/>
            </a:pPr>
            <a:r>
              <a:rPr lang="en-US" sz="1600" b="0" dirty="0">
                <a:solidFill>
                  <a:srgbClr val="FFFFFF"/>
                </a:solidFill>
                <a:latin typeface="Arial" charset="0"/>
              </a:rPr>
              <a:t>Membership dues of only $50 for eligible applicants from </a:t>
            </a:r>
            <a:r>
              <a:rPr lang="en-US" sz="1600" b="0" dirty="0" smtClean="0">
                <a:solidFill>
                  <a:srgbClr val="FFFFFF"/>
                </a:solidFill>
                <a:latin typeface="Arial" charset="0"/>
              </a:rPr>
              <a:t>the following 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</a:rPr>
              <a:t>nations</a:t>
            </a:r>
          </a:p>
          <a:p>
            <a:pPr marL="91440" eaLnBrk="1" hangingPunct="1">
              <a:spcBef>
                <a:spcPts val="1200"/>
              </a:spcBef>
              <a:buClr>
                <a:srgbClr val="66CCFF"/>
              </a:buClr>
              <a:buSzPct val="80000"/>
              <a:buFont typeface="Wingdings" charset="0"/>
              <a:buChar char="§"/>
            </a:pPr>
            <a:r>
              <a:rPr lang="en-US" sz="1600" b="0" dirty="0">
                <a:solidFill>
                  <a:srgbClr val="FFFFFF"/>
                </a:solidFill>
                <a:latin typeface="Arial" charset="0"/>
              </a:rPr>
              <a:t>Receive online access to RSNA Journals, </a:t>
            </a:r>
            <a:r>
              <a:rPr lang="en-US" sz="1600" b="0" i="1" dirty="0">
                <a:solidFill>
                  <a:srgbClr val="FFFFFF"/>
                </a:solidFill>
                <a:latin typeface="Arial" charset="0"/>
              </a:rPr>
              <a:t>Radiology 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</a:rPr>
              <a:t>and </a:t>
            </a:r>
            <a:r>
              <a:rPr lang="en-US" sz="1600" b="0" i="1" dirty="0">
                <a:solidFill>
                  <a:srgbClr val="FFFFFF"/>
                </a:solidFill>
                <a:latin typeface="Arial" charset="0"/>
              </a:rPr>
              <a:t>RadioGraphics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</a:rPr>
              <a:t>  </a:t>
            </a:r>
            <a:endParaRPr lang="en-US" sz="1600" b="0" i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417904" y="6371901"/>
            <a:ext cx="47229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*For a complete list, visit www.rsna.org/Discounted_Dues_Eligible_Countries.aspx</a:t>
            </a:r>
            <a:endParaRPr lang="en-US" sz="800" dirty="0"/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315764"/>
              </p:ext>
            </p:extLst>
          </p:nvPr>
        </p:nvGraphicFramePr>
        <p:xfrm>
          <a:off x="1190801" y="2799482"/>
          <a:ext cx="6795276" cy="2920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1036"/>
                <a:gridCol w="2602523"/>
                <a:gridCol w="2091717"/>
              </a:tblGrid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Afghanistan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Guatemala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Pakistan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Albania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Guinea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Papua New Guinea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Algeria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Guinea-Bissau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Paraguay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Belize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Iran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Senegal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Bolivia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Jamaica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Solomon Islands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Congo, Republic of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Maldives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Timor-Leste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Cote d'Ivoire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Mali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Togo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Cuba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Marshall Islands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Tonga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Dominican Republic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Moldova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Tuvalu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Ecuador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Mongolia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Uganda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El Salvador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Mozambique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Uzbekistan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Eritrea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Myanmar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Vanuatu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Ethiopia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Namibia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Vietnam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Ghana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Nigeria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Zimbabwe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3838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7" name="Picture 4" descr="Map.png"/>
          <p:cNvPicPr>
            <a:picLocks noChangeAspect="1"/>
          </p:cNvPicPr>
          <p:nvPr/>
        </p:nvPicPr>
        <p:blipFill>
          <a:blip r:embed="rId4" cstate="email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4238"/>
            <a:ext cx="8407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286444" y="656370"/>
            <a:ext cx="6488112" cy="68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Regional Committees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Oval 2"/>
          <p:cNvSpPr>
            <a:spLocks noChangeArrowheads="1"/>
          </p:cNvSpPr>
          <p:nvPr/>
        </p:nvSpPr>
        <p:spPr bwMode="auto">
          <a:xfrm>
            <a:off x="1539240" y="4037013"/>
            <a:ext cx="2435164" cy="2546667"/>
          </a:xfrm>
          <a:prstGeom prst="ellipse">
            <a:avLst/>
          </a:prstGeom>
          <a:solidFill>
            <a:schemeClr val="accent3">
              <a:lumMod val="60000"/>
              <a:lumOff val="40000"/>
              <a:alpha val="47842"/>
            </a:schemeClr>
          </a:solidFill>
          <a:ln>
            <a:noFill/>
          </a:ln>
          <a:extLst/>
        </p:spPr>
        <p:txBody>
          <a:bodyPr anchor="ctr"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Oval 2"/>
          <p:cNvSpPr>
            <a:spLocks noChangeArrowheads="1"/>
          </p:cNvSpPr>
          <p:nvPr/>
        </p:nvSpPr>
        <p:spPr bwMode="auto">
          <a:xfrm>
            <a:off x="3840480" y="2392680"/>
            <a:ext cx="1538228" cy="1491933"/>
          </a:xfrm>
          <a:prstGeom prst="ellipse">
            <a:avLst/>
          </a:prstGeom>
          <a:solidFill>
            <a:schemeClr val="accent6">
              <a:lumMod val="60000"/>
              <a:lumOff val="40000"/>
              <a:alpha val="47842"/>
            </a:schemeClr>
          </a:solidFill>
          <a:ln>
            <a:noFill/>
          </a:ln>
          <a:extLst/>
        </p:spPr>
        <p:txBody>
          <a:bodyPr anchor="ctr"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 rot="20109494">
            <a:off x="5974691" y="2140926"/>
            <a:ext cx="2830708" cy="4497148"/>
          </a:xfrm>
          <a:prstGeom prst="ellipse">
            <a:avLst/>
          </a:prstGeom>
          <a:solidFill>
            <a:srgbClr val="FFFF99">
              <a:alpha val="47451"/>
            </a:srgbClr>
          </a:solidFill>
          <a:ln>
            <a:noFill/>
          </a:ln>
          <a:extLst/>
        </p:spPr>
        <p:txBody>
          <a:bodyPr anchor="ctr"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3974404" y="3854457"/>
            <a:ext cx="2093339" cy="2119624"/>
          </a:xfrm>
          <a:prstGeom prst="ellipse">
            <a:avLst/>
          </a:prstGeom>
          <a:solidFill>
            <a:schemeClr val="accent4">
              <a:lumMod val="60000"/>
              <a:lumOff val="40000"/>
              <a:alpha val="47842"/>
            </a:schemeClr>
          </a:solidFill>
          <a:ln>
            <a:noFill/>
          </a:ln>
          <a:extLst/>
        </p:spPr>
        <p:txBody>
          <a:bodyPr anchor="ctr"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63040" y="4632960"/>
            <a:ext cx="260280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Latin America</a:t>
            </a:r>
          </a:p>
          <a:p>
            <a:pPr algn="ctr">
              <a:defRPr/>
            </a:pPr>
            <a:endParaRPr lang="it-IT" sz="700" dirty="0" smtClean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it-IT" sz="15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Dr. Ricardo Garcia-Monaco</a:t>
            </a:r>
            <a:endParaRPr lang="en-US" sz="1500" dirty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83" y="5527849"/>
            <a:ext cx="891917" cy="8943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11880" y="2331720"/>
            <a:ext cx="202368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Europe</a:t>
            </a:r>
          </a:p>
          <a:p>
            <a:pPr algn="ctr">
              <a:defRPr/>
            </a:pPr>
            <a:endParaRPr lang="it-IT" sz="700" dirty="0" smtClean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it-IT" sz="15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Dr</a:t>
            </a:r>
            <a:r>
              <a:rPr lang="it-IT" sz="1500" dirty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. Valerie Vilgrain</a:t>
            </a:r>
            <a:endParaRPr lang="en-US" sz="1500" dirty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06" y="3230086"/>
            <a:ext cx="1067632" cy="74619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00021" y="4209767"/>
            <a:ext cx="2842103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5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Middle East/Africa</a:t>
            </a:r>
          </a:p>
          <a:p>
            <a:pPr algn="ctr">
              <a:defRPr/>
            </a:pPr>
            <a:endParaRPr lang="it-IT" sz="700" dirty="0" smtClean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it-IT" sz="15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Dr</a:t>
            </a:r>
            <a:r>
              <a:rPr lang="it-IT" sz="1500" dirty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. Omolola </a:t>
            </a:r>
            <a:r>
              <a:rPr lang="it-IT" sz="15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Atalabi</a:t>
            </a:r>
            <a:endParaRPr lang="en-US" sz="1500" dirty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46" y="5056153"/>
            <a:ext cx="648652" cy="115315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995346" y="3178106"/>
            <a:ext cx="260280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Asia/Oceania</a:t>
            </a:r>
          </a:p>
          <a:p>
            <a:pPr algn="ctr">
              <a:defRPr/>
            </a:pPr>
            <a:endParaRPr lang="it-IT" sz="700" dirty="0" smtClean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it-IT" sz="1500" dirty="0" smtClean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Dr</a:t>
            </a:r>
            <a:r>
              <a:rPr lang="it-IT" sz="1500" dirty="0">
                <a:effectLst>
                  <a:outerShdw blurRad="82550" dist="38100" dir="2700000" algn="tl" rotWithShape="0">
                    <a:schemeClr val="accent1">
                      <a:lumMod val="50000"/>
                      <a:alpha val="72000"/>
                    </a:schemeClr>
                  </a:outerShdw>
                </a:effectLst>
              </a:rPr>
              <a:t>. Byung Ihn Choi</a:t>
            </a:r>
            <a:endParaRPr lang="en-US" sz="1500" dirty="0">
              <a:effectLst>
                <a:outerShdw blurRad="82550" dist="38100" dir="2700000" algn="tl" rotWithShape="0">
                  <a:schemeClr val="accent1">
                    <a:lumMod val="50000"/>
                    <a:alpha val="72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46" y="4157187"/>
            <a:ext cx="750004" cy="11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239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443661" y="684998"/>
            <a:ext cx="4959350" cy="584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CIRE Programs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1" name="Group 21"/>
          <p:cNvGrpSpPr>
            <a:grpSpLocks/>
          </p:cNvGrpSpPr>
          <p:nvPr/>
        </p:nvGrpSpPr>
        <p:grpSpPr bwMode="auto">
          <a:xfrm>
            <a:off x="474663" y="1898650"/>
            <a:ext cx="1473200" cy="930275"/>
            <a:chOff x="474133" y="2269066"/>
            <a:chExt cx="1473201" cy="929527"/>
          </a:xfrm>
        </p:grpSpPr>
        <p:sp>
          <p:nvSpPr>
            <p:cNvPr id="62" name="TextBox 8"/>
            <p:cNvSpPr txBox="1">
              <a:spLocks noChangeArrowheads="1"/>
            </p:cNvSpPr>
            <p:nvPr/>
          </p:nvSpPr>
          <p:spPr bwMode="auto">
            <a:xfrm>
              <a:off x="474133" y="2353746"/>
              <a:ext cx="1473201" cy="84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40000"/>
                </a:spcBef>
                <a:buClr>
                  <a:srgbClr val="66CCFF"/>
                </a:buClr>
                <a:buSzPct val="80000"/>
              </a:pPr>
              <a:r>
                <a:rPr lang="en-US" sz="1800" b="0" dirty="0">
                  <a:solidFill>
                    <a:srgbClr val="FFFFFF"/>
                  </a:solidFill>
                  <a:latin typeface="Arial" charset="0"/>
                </a:rPr>
                <a:t>International Visiting Professor</a:t>
              </a:r>
            </a:p>
          </p:txBody>
        </p:sp>
        <p:cxnSp>
          <p:nvCxnSpPr>
            <p:cNvPr id="63" name="Straight Connector 14"/>
            <p:cNvCxnSpPr>
              <a:cxnSpLocks noChangeShapeType="1"/>
            </p:cNvCxnSpPr>
            <p:nvPr/>
          </p:nvCxnSpPr>
          <p:spPr bwMode="auto">
            <a:xfrm>
              <a:off x="564957" y="2269066"/>
              <a:ext cx="414867" cy="0"/>
            </a:xfrm>
            <a:prstGeom prst="line">
              <a:avLst/>
            </a:prstGeom>
            <a:noFill/>
            <a:ln w="57150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307580" y="2940050"/>
            <a:ext cx="1340536" cy="1344673"/>
            <a:chOff x="307542" y="2940244"/>
            <a:chExt cx="1340816" cy="1344059"/>
          </a:xfrm>
        </p:grpSpPr>
        <p:pic>
          <p:nvPicPr>
            <p:cNvPr id="65" name="Picture 23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43" y="2940244"/>
              <a:ext cx="902182" cy="900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307542" y="3884376"/>
              <a:ext cx="1340816" cy="39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TRAVEL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WORDLWIDE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7" name="Group 12"/>
          <p:cNvGrpSpPr>
            <a:grpSpLocks/>
          </p:cNvGrpSpPr>
          <p:nvPr/>
        </p:nvGrpSpPr>
        <p:grpSpPr bwMode="auto">
          <a:xfrm>
            <a:off x="6988175" y="1898650"/>
            <a:ext cx="1858963" cy="930275"/>
            <a:chOff x="6874926" y="2269066"/>
            <a:chExt cx="1858859" cy="929529"/>
          </a:xfrm>
        </p:grpSpPr>
        <p:sp>
          <p:nvSpPr>
            <p:cNvPr id="68" name="TextBox 7"/>
            <p:cNvSpPr txBox="1">
              <a:spLocks noChangeArrowheads="1"/>
            </p:cNvSpPr>
            <p:nvPr/>
          </p:nvSpPr>
          <p:spPr bwMode="auto">
            <a:xfrm>
              <a:off x="6874926" y="2353748"/>
              <a:ext cx="1858859" cy="84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40000"/>
                </a:spcBef>
                <a:buClr>
                  <a:srgbClr val="66CCFF"/>
                </a:buClr>
                <a:buSzPct val="80000"/>
              </a:pPr>
              <a:r>
                <a:rPr lang="en-US" sz="1800" b="0" dirty="0">
                  <a:solidFill>
                    <a:srgbClr val="FFFFFF"/>
                  </a:solidFill>
                  <a:latin typeface="Arial" charset="0"/>
                </a:rPr>
                <a:t>Education Materials and Journal Awards</a:t>
              </a:r>
            </a:p>
          </p:txBody>
        </p:sp>
        <p:cxnSp>
          <p:nvCxnSpPr>
            <p:cNvPr id="69" name="Straight Connector 19"/>
            <p:cNvCxnSpPr>
              <a:cxnSpLocks noChangeShapeType="1"/>
            </p:cNvCxnSpPr>
            <p:nvPr/>
          </p:nvCxnSpPr>
          <p:spPr bwMode="auto">
            <a:xfrm>
              <a:off x="6968068" y="2269066"/>
              <a:ext cx="414867" cy="0"/>
            </a:xfrm>
            <a:prstGeom prst="line">
              <a:avLst/>
            </a:prstGeom>
            <a:noFill/>
            <a:ln w="57150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6787184" y="2955925"/>
            <a:ext cx="1203672" cy="1338323"/>
            <a:chOff x="6656999" y="2955637"/>
            <a:chExt cx="1202626" cy="1338191"/>
          </a:xfrm>
        </p:grpSpPr>
        <p:pic>
          <p:nvPicPr>
            <p:cNvPr id="71" name="Picture 24" descr="Arrow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520" y="2955637"/>
              <a:ext cx="795868" cy="795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6656999" y="3893757"/>
              <a:ext cx="1202626" cy="400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MATERIALS FROM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RSNA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3" name="Group 20"/>
          <p:cNvGrpSpPr>
            <a:grpSpLocks/>
          </p:cNvGrpSpPr>
          <p:nvPr/>
        </p:nvGrpSpPr>
        <p:grpSpPr bwMode="auto">
          <a:xfrm>
            <a:off x="2278063" y="1898650"/>
            <a:ext cx="2057400" cy="930275"/>
            <a:chOff x="2480746" y="2269066"/>
            <a:chExt cx="2057398" cy="929529"/>
          </a:xfrm>
        </p:grpSpPr>
        <p:sp>
          <p:nvSpPr>
            <p:cNvPr id="74" name="TextBox 4"/>
            <p:cNvSpPr txBox="1">
              <a:spLocks noChangeArrowheads="1"/>
            </p:cNvSpPr>
            <p:nvPr/>
          </p:nvSpPr>
          <p:spPr bwMode="auto">
            <a:xfrm>
              <a:off x="2480746" y="2353748"/>
              <a:ext cx="2057398" cy="84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40000"/>
                </a:spcBef>
                <a:buClr>
                  <a:srgbClr val="66CCFF"/>
                </a:buClr>
                <a:buSzPct val="80000"/>
              </a:pPr>
              <a:r>
                <a:rPr lang="en-US" sz="1800" b="0" dirty="0">
                  <a:solidFill>
                    <a:srgbClr val="FFFFFF"/>
                  </a:solidFill>
                  <a:latin typeface="Arial" charset="0"/>
                </a:rPr>
                <a:t>Derek Harwood-</a:t>
              </a:r>
              <a:br>
                <a:rPr lang="en-US" sz="1800" b="0" dirty="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800" b="0" dirty="0">
                  <a:solidFill>
                    <a:srgbClr val="FFFFFF"/>
                  </a:solidFill>
                  <a:latin typeface="Arial" charset="0"/>
                </a:rPr>
                <a:t>Nash International Fellowship </a:t>
              </a:r>
            </a:p>
          </p:txBody>
        </p:sp>
        <p:cxnSp>
          <p:nvCxnSpPr>
            <p:cNvPr id="75" name="Straight Connector 17"/>
            <p:cNvCxnSpPr>
              <a:cxnSpLocks noChangeShapeType="1"/>
            </p:cNvCxnSpPr>
            <p:nvPr/>
          </p:nvCxnSpPr>
          <p:spPr bwMode="auto">
            <a:xfrm>
              <a:off x="2565399" y="2269066"/>
              <a:ext cx="414867" cy="0"/>
            </a:xfrm>
            <a:prstGeom prst="line">
              <a:avLst/>
            </a:prstGeom>
            <a:noFill/>
            <a:ln w="57150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2332038" y="2938463"/>
            <a:ext cx="908050" cy="1346200"/>
            <a:chOff x="2359627" y="2938705"/>
            <a:chExt cx="908242" cy="1345538"/>
          </a:xfrm>
        </p:grpSpPr>
        <p:sp>
          <p:nvSpPr>
            <p:cNvPr id="77" name="TextBox 76"/>
            <p:cNvSpPr txBox="1"/>
            <p:nvPr/>
          </p:nvSpPr>
          <p:spPr>
            <a:xfrm>
              <a:off x="2359627" y="3884390"/>
              <a:ext cx="908242" cy="3998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TRAVEL 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TO USA</a:t>
              </a:r>
            </a:p>
          </p:txBody>
        </p:sp>
        <p:pic>
          <p:nvPicPr>
            <p:cNvPr id="78" name="Picture 23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62658" y="2938705"/>
              <a:ext cx="902182" cy="900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Group 16"/>
          <p:cNvGrpSpPr>
            <a:grpSpLocks/>
          </p:cNvGrpSpPr>
          <p:nvPr/>
        </p:nvGrpSpPr>
        <p:grpSpPr bwMode="auto">
          <a:xfrm>
            <a:off x="4665663" y="1898650"/>
            <a:ext cx="1992312" cy="930275"/>
            <a:chOff x="4614336" y="2269066"/>
            <a:chExt cx="1992772" cy="929530"/>
          </a:xfrm>
        </p:grpSpPr>
        <p:sp>
          <p:nvSpPr>
            <p:cNvPr id="80" name="TextBox 6"/>
            <p:cNvSpPr txBox="1">
              <a:spLocks noChangeArrowheads="1"/>
            </p:cNvSpPr>
            <p:nvPr/>
          </p:nvSpPr>
          <p:spPr bwMode="auto">
            <a:xfrm>
              <a:off x="4614336" y="2353749"/>
              <a:ext cx="1992772" cy="84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40000"/>
                </a:spcBef>
                <a:buClr>
                  <a:srgbClr val="66CCFF"/>
                </a:buClr>
                <a:buSzPct val="80000"/>
              </a:pPr>
              <a:r>
                <a:rPr lang="en-US" sz="1800" b="0" dirty="0">
                  <a:solidFill>
                    <a:srgbClr val="FFFFFF"/>
                  </a:solidFill>
                  <a:latin typeface="Arial" charset="0"/>
                </a:rPr>
                <a:t>Intro to Research for International </a:t>
              </a:r>
              <a:br>
                <a:rPr lang="en-US" sz="1800" b="0" dirty="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800" b="0" dirty="0">
                  <a:solidFill>
                    <a:srgbClr val="FFFFFF"/>
                  </a:solidFill>
                  <a:latin typeface="Arial" charset="0"/>
                </a:rPr>
                <a:t>Young Academics </a:t>
              </a:r>
            </a:p>
          </p:txBody>
        </p:sp>
        <p:cxnSp>
          <p:nvCxnSpPr>
            <p:cNvPr id="81" name="Straight Connector 18"/>
            <p:cNvCxnSpPr>
              <a:cxnSpLocks noChangeShapeType="1"/>
            </p:cNvCxnSpPr>
            <p:nvPr/>
          </p:nvCxnSpPr>
          <p:spPr bwMode="auto">
            <a:xfrm>
              <a:off x="4698999" y="2269066"/>
              <a:ext cx="414867" cy="0"/>
            </a:xfrm>
            <a:prstGeom prst="line">
              <a:avLst/>
            </a:prstGeom>
            <a:noFill/>
            <a:ln w="57150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4496731" y="2936875"/>
            <a:ext cx="1239562" cy="1347848"/>
            <a:chOff x="4494815" y="2937165"/>
            <a:chExt cx="1240225" cy="1347138"/>
          </a:xfrm>
        </p:grpSpPr>
        <p:sp>
          <p:nvSpPr>
            <p:cNvPr id="83" name="TextBox 82"/>
            <p:cNvSpPr txBox="1"/>
            <p:nvPr/>
          </p:nvSpPr>
          <p:spPr>
            <a:xfrm>
              <a:off x="4494815" y="3884404"/>
              <a:ext cx="1240225" cy="399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TRAVEL </a:t>
              </a:r>
              <a:b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TO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CHICAGO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84" name="Picture 23" descr="Pla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63836" y="2937165"/>
              <a:ext cx="902182" cy="900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84"/>
          <p:cNvGrpSpPr>
            <a:grpSpLocks/>
          </p:cNvGrpSpPr>
          <p:nvPr/>
        </p:nvGrpSpPr>
        <p:grpSpPr bwMode="auto">
          <a:xfrm>
            <a:off x="324018" y="4602163"/>
            <a:ext cx="1211553" cy="1746250"/>
            <a:chOff x="555338" y="4779820"/>
            <a:chExt cx="984056" cy="1745071"/>
          </a:xfrm>
        </p:grpSpPr>
        <p:pic>
          <p:nvPicPr>
            <p:cNvPr id="86" name="Picture 1" descr="Trips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43" y="4779820"/>
              <a:ext cx="834247" cy="834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Box 86"/>
            <p:cNvSpPr txBox="1"/>
            <p:nvPr/>
          </p:nvSpPr>
          <p:spPr>
            <a:xfrm>
              <a:off x="617238" y="5390594"/>
              <a:ext cx="860255" cy="8611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108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VISITS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338" y="6309137"/>
              <a:ext cx="984056" cy="2157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46 </a:t>
              </a: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COUNTRIES</a:t>
              </a:r>
            </a:p>
          </p:txBody>
        </p:sp>
        <p:cxnSp>
          <p:nvCxnSpPr>
            <p:cNvPr id="89" name="Straight Connector 11"/>
            <p:cNvCxnSpPr>
              <a:cxnSpLocks noChangeShapeType="1"/>
            </p:cNvCxnSpPr>
            <p:nvPr/>
          </p:nvCxnSpPr>
          <p:spPr bwMode="auto">
            <a:xfrm>
              <a:off x="685030" y="6288424"/>
              <a:ext cx="7466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2338388" y="4649788"/>
            <a:ext cx="1016000" cy="1698625"/>
            <a:chOff x="2458798" y="4826169"/>
            <a:chExt cx="1016384" cy="1698722"/>
          </a:xfrm>
        </p:grpSpPr>
        <p:pic>
          <p:nvPicPr>
            <p:cNvPr id="91" name="Picture 6" descr="Scholars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179" y="4826169"/>
              <a:ext cx="795623" cy="795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Box 91"/>
            <p:cNvSpPr txBox="1"/>
            <p:nvPr/>
          </p:nvSpPr>
          <p:spPr>
            <a:xfrm>
              <a:off x="2458798" y="5389763"/>
              <a:ext cx="1016384" cy="862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36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SCHOLARS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474679" y="6308979"/>
              <a:ext cx="984622" cy="2159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24 </a:t>
              </a: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COUNTRIES</a:t>
              </a:r>
            </a:p>
          </p:txBody>
        </p:sp>
        <p:cxnSp>
          <p:nvCxnSpPr>
            <p:cNvPr id="94" name="Straight Connector 44"/>
            <p:cNvCxnSpPr>
              <a:cxnSpLocks noChangeShapeType="1"/>
            </p:cNvCxnSpPr>
            <p:nvPr/>
          </p:nvCxnSpPr>
          <p:spPr bwMode="auto">
            <a:xfrm>
              <a:off x="2592339" y="6286884"/>
              <a:ext cx="7466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5" name="Group 94"/>
          <p:cNvGrpSpPr>
            <a:grpSpLocks/>
          </p:cNvGrpSpPr>
          <p:nvPr/>
        </p:nvGrpSpPr>
        <p:grpSpPr bwMode="auto">
          <a:xfrm>
            <a:off x="4589463" y="4633913"/>
            <a:ext cx="1179512" cy="1714500"/>
            <a:chOff x="4762501" y="4810666"/>
            <a:chExt cx="1179560" cy="1714225"/>
          </a:xfrm>
        </p:grpSpPr>
        <p:pic>
          <p:nvPicPr>
            <p:cNvPr id="96" name="Picture 4" descr="People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966" y="4810666"/>
              <a:ext cx="815819" cy="81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TextBox 96"/>
            <p:cNvSpPr txBox="1"/>
            <p:nvPr/>
          </p:nvSpPr>
          <p:spPr>
            <a:xfrm>
              <a:off x="4762501" y="5388423"/>
              <a:ext cx="1179560" cy="8618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234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PARTICIPANTS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860930" y="6309026"/>
              <a:ext cx="982702" cy="2158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55 </a:t>
              </a: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COUNTRIES</a:t>
              </a:r>
            </a:p>
          </p:txBody>
        </p:sp>
        <p:cxnSp>
          <p:nvCxnSpPr>
            <p:cNvPr id="99" name="Straight Connector 45"/>
            <p:cNvCxnSpPr>
              <a:cxnSpLocks noChangeShapeType="1"/>
            </p:cNvCxnSpPr>
            <p:nvPr/>
          </p:nvCxnSpPr>
          <p:spPr bwMode="auto">
            <a:xfrm>
              <a:off x="4993794" y="6286884"/>
              <a:ext cx="7466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0" name="Group 99"/>
          <p:cNvGrpSpPr>
            <a:grpSpLocks/>
          </p:cNvGrpSpPr>
          <p:nvPr/>
        </p:nvGrpSpPr>
        <p:grpSpPr bwMode="auto">
          <a:xfrm>
            <a:off x="6818313" y="4618038"/>
            <a:ext cx="1171575" cy="1730375"/>
            <a:chOff x="7002318" y="4795272"/>
            <a:chExt cx="1171863" cy="1729619"/>
          </a:xfrm>
        </p:grpSpPr>
        <p:pic>
          <p:nvPicPr>
            <p:cNvPr id="101" name="Picture 3" descr="Institutions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851" y="4795272"/>
              <a:ext cx="818796" cy="818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TextBox 101"/>
            <p:cNvSpPr txBox="1"/>
            <p:nvPr/>
          </p:nvSpPr>
          <p:spPr>
            <a:xfrm>
              <a:off x="7002318" y="5388738"/>
              <a:ext cx="1171863" cy="8613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175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INSTITUTIONS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096003" y="6309085"/>
              <a:ext cx="984492" cy="2158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62 </a:t>
              </a: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COUNTRIES</a:t>
              </a:r>
            </a:p>
          </p:txBody>
        </p:sp>
        <p:cxnSp>
          <p:nvCxnSpPr>
            <p:cNvPr id="104" name="Straight Connector 46"/>
            <p:cNvCxnSpPr>
              <a:cxnSpLocks noChangeShapeType="1"/>
            </p:cNvCxnSpPr>
            <p:nvPr/>
          </p:nvCxnSpPr>
          <p:spPr bwMode="auto">
            <a:xfrm>
              <a:off x="7218218" y="6286884"/>
              <a:ext cx="7466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5" name="TextBox 104"/>
          <p:cNvSpPr txBox="1"/>
          <p:nvPr/>
        </p:nvSpPr>
        <p:spPr>
          <a:xfrm>
            <a:off x="515938" y="4392613"/>
            <a:ext cx="8159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- SINCE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1986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400300" y="4392613"/>
            <a:ext cx="8159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- SINCE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1998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762500" y="4392613"/>
            <a:ext cx="8159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- SINCE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2000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992938" y="4392613"/>
            <a:ext cx="8159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- SINCE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2000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37781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pic>
        <p:nvPicPr>
          <p:cNvPr id="3" name="Picture 2" descr="Flags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315"/>
            <a:ext cx="9144000" cy="3194685"/>
          </a:xfrm>
          <a:prstGeom prst="rect">
            <a:avLst/>
          </a:prstGeom>
        </p:spPr>
      </p:pic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479170" y="693739"/>
            <a:ext cx="7197758" cy="726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International Visiting Professor Program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69026" y="1602158"/>
            <a:ext cx="7958694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>
                <a:solidFill>
                  <a:srgbClr val="FFFFFF"/>
                </a:solidFill>
              </a:rPr>
              <a:t>Established 1986</a:t>
            </a: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 smtClean="0">
                <a:solidFill>
                  <a:srgbClr val="FFFFFF"/>
                </a:solidFill>
              </a:rPr>
              <a:t>108 visits </a:t>
            </a:r>
            <a:r>
              <a:rPr lang="en-US" b="0" dirty="0">
                <a:solidFill>
                  <a:srgbClr val="FFFFFF"/>
                </a:solidFill>
              </a:rPr>
              <a:t>to </a:t>
            </a:r>
            <a:r>
              <a:rPr lang="en-US" b="0" dirty="0" smtClean="0">
                <a:solidFill>
                  <a:srgbClr val="FFFFFF"/>
                </a:solidFill>
              </a:rPr>
              <a:t>46 </a:t>
            </a:r>
            <a:r>
              <a:rPr lang="en-US" b="0" dirty="0">
                <a:solidFill>
                  <a:srgbClr val="FFFFFF"/>
                </a:solidFill>
              </a:rPr>
              <a:t>countries</a:t>
            </a: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 smtClean="0">
                <a:solidFill>
                  <a:srgbClr val="FFFFFF"/>
                </a:solidFill>
              </a:rPr>
              <a:t>Beginning in 2016, increases to five visits annually.</a:t>
            </a: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FFFFFF"/>
                </a:solidFill>
              </a:rPr>
              <a:t>Offers webinar opportunities when in-person visits cannot be accommodated</a:t>
            </a:r>
            <a:endParaRPr lang="en-US" b="0" dirty="0">
              <a:solidFill>
                <a:srgbClr val="FFFFFF"/>
              </a:solidFill>
            </a:endParaRP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>
                <a:solidFill>
                  <a:srgbClr val="FFFFFF"/>
                </a:solidFill>
              </a:rPr>
              <a:t>Two or three-member teams of visiting professors spend up to two weeks </a:t>
            </a:r>
            <a:r>
              <a:rPr lang="en-US" b="0" dirty="0" smtClean="0">
                <a:solidFill>
                  <a:srgbClr val="FFFFFF"/>
                </a:solidFill>
              </a:rPr>
              <a:t>in selected country</a:t>
            </a:r>
            <a:endParaRPr lang="en-US" b="0" dirty="0">
              <a:solidFill>
                <a:srgbClr val="FFFFFF"/>
              </a:solidFill>
            </a:endParaRP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 smtClean="0">
                <a:solidFill>
                  <a:srgbClr val="FFFFFF"/>
                </a:solidFill>
              </a:rPr>
              <a:t>Match </a:t>
            </a:r>
            <a:r>
              <a:rPr lang="en-US" b="0" dirty="0">
                <a:solidFill>
                  <a:srgbClr val="FFFFFF"/>
                </a:solidFill>
              </a:rPr>
              <a:t>needs of host country with RSNA speakers</a:t>
            </a: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>
                <a:solidFill>
                  <a:srgbClr val="FFFFFF"/>
                </a:solidFill>
              </a:rPr>
              <a:t>Usually at time of local national radiology meeting</a:t>
            </a: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>
                <a:solidFill>
                  <a:srgbClr val="FFFFFF"/>
                </a:solidFill>
              </a:rPr>
              <a:t>RSNA donates educational materials </a:t>
            </a:r>
          </a:p>
          <a:p>
            <a:pPr marL="274320" indent="-256032" eaLnBrk="0" hangingPunct="0">
              <a:spcBef>
                <a:spcPts val="0"/>
              </a:spcBef>
              <a:spcAft>
                <a:spcPts val="1200"/>
              </a:spcAft>
              <a:buClr>
                <a:srgbClr val="66CCFF"/>
              </a:buClr>
              <a:buSzPct val="80000"/>
              <a:buFont typeface="Wingdings" charset="2"/>
              <a:buChar char="§"/>
              <a:defRPr/>
            </a:pPr>
            <a:r>
              <a:rPr lang="en-US" b="0" dirty="0">
                <a:solidFill>
                  <a:srgbClr val="FFFFFF"/>
                </a:solidFill>
              </a:rPr>
              <a:t>Application deadline for national radiology societies: December 31</a:t>
            </a:r>
            <a:endParaRPr lang="en-US" b="0" dirty="0">
              <a:solidFill>
                <a:srgbClr val="FFCC00"/>
              </a:solidFill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582328" y="692043"/>
            <a:ext cx="794668" cy="0"/>
          </a:xfrm>
          <a:prstGeom prst="line">
            <a:avLst/>
          </a:prstGeom>
          <a:noFill/>
          <a:ln w="66675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007602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_RSNA_Signatur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3" y="188877"/>
            <a:ext cx="1333709" cy="673087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3057" y="1606249"/>
            <a:ext cx="8525469" cy="4658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ts val="900"/>
              </a:spcAft>
              <a:buFont typeface="Wingdings" charset="0"/>
              <a:buNone/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2007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Algeria, Honduras, Uganda, Mexico</a:t>
            </a:r>
          </a:p>
          <a:p>
            <a:pPr algn="l">
              <a:spcBef>
                <a:spcPct val="0"/>
              </a:spcBef>
              <a:spcAft>
                <a:spcPts val="900"/>
              </a:spcAft>
              <a:buFont typeface="Wingdings" charset="0"/>
              <a:buNone/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2008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China, Nigeria, Vietnam, Mexico</a:t>
            </a:r>
          </a:p>
          <a:p>
            <a:pPr algn="l">
              <a:spcBef>
                <a:spcPct val="0"/>
              </a:spcBef>
              <a:spcAft>
                <a:spcPts val="900"/>
              </a:spcAft>
              <a:buFont typeface="Wingdings" charset="0"/>
              <a:buNone/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2009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Argentina, Estonia, Bolivia, South Africa, Mexico</a:t>
            </a:r>
          </a:p>
          <a:p>
            <a:pPr algn="l">
              <a:spcBef>
                <a:spcPct val="0"/>
              </a:spcBef>
              <a:spcAft>
                <a:spcPts val="900"/>
              </a:spcAft>
              <a:buFont typeface="Wingdings" charset="0"/>
              <a:buNone/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2010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Philippines, Thailand, Brazil, Mexico</a:t>
            </a:r>
          </a:p>
          <a:p>
            <a:pPr algn="l">
              <a:spcBef>
                <a:spcPct val="0"/>
              </a:spcBef>
              <a:spcAft>
                <a:spcPts val="900"/>
              </a:spcAft>
              <a:buFont typeface="Wingdings" charset="0"/>
              <a:buNone/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2011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Lithuania, Malaysia, Myanmar, Mexico</a:t>
            </a:r>
          </a:p>
          <a:p>
            <a:pPr algn="l">
              <a:spcBef>
                <a:spcPct val="0"/>
              </a:spcBef>
              <a:spcAft>
                <a:spcPts val="900"/>
              </a:spcAft>
              <a:buFont typeface="Wingdings" charset="0"/>
              <a:buNone/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2012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El Salvador, Nepal, Vietnam, Mexico</a:t>
            </a:r>
          </a:p>
          <a:p>
            <a:pPr algn="l">
              <a:spcBef>
                <a:spcPct val="0"/>
              </a:spcBef>
              <a:spcAft>
                <a:spcPts val="900"/>
              </a:spcAft>
              <a:buFont typeface="Wingdings" charset="0"/>
              <a:buNone/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2013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Kenya, Russia, Mexico</a:t>
            </a:r>
          </a:p>
          <a:p>
            <a:pPr algn="l">
              <a:spcBef>
                <a:spcPct val="0"/>
              </a:spcBef>
              <a:spcAft>
                <a:spcPts val="900"/>
              </a:spcAft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2014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Argentina, Brazil, Tunisia, South Africa, </a:t>
            </a: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Mexico (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webinar: Thailand)</a:t>
            </a:r>
            <a:endParaRPr lang="en-US" sz="22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>
              <a:spcBef>
                <a:spcPct val="0"/>
              </a:spcBef>
              <a:spcAft>
                <a:spcPts val="900"/>
              </a:spcAft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2015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Chile, Nicaragua, Mexico </a:t>
            </a:r>
          </a:p>
          <a:p>
            <a:pPr algn="l">
              <a:spcBef>
                <a:spcPct val="0"/>
              </a:spcBef>
              <a:spcAft>
                <a:spcPts val="900"/>
              </a:spcAft>
            </a:pPr>
            <a:r>
              <a:rPr lang="en-US" sz="2200" dirty="0" smtClean="0">
                <a:solidFill>
                  <a:srgbClr val="33CCFF"/>
                </a:solidFill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Philippines, </a:t>
            </a: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Ghana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 Mongolia, Mexico (webinars: Lebanon, Algeria)     		</a:t>
            </a:r>
            <a:endParaRPr lang="en-US" sz="22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3058" y="698723"/>
            <a:ext cx="608647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0" dirty="0">
                <a:solidFill>
                  <a:srgbClr val="FFFFFF"/>
                </a:solidFill>
                <a:latin typeface="Arial" charset="0"/>
              </a:rPr>
              <a:t>Recent and Upcoming </a:t>
            </a:r>
            <a:r>
              <a:rPr lang="en-US" sz="2800" b="0" dirty="0" smtClean="0">
                <a:solidFill>
                  <a:srgbClr val="FFFFFF"/>
                </a:solidFill>
                <a:latin typeface="Arial" charset="0"/>
              </a:rPr>
              <a:t>Visits</a:t>
            </a:r>
            <a:endParaRPr lang="en-US" sz="2800" b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264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f51718-f604-4310-96f2-91d673de05a5">
      <Value>150</Value>
    </TaxCatchAll>
    <TaxKeywordTaxHTField xmlns="f8f51718-f604-4310-96f2-91d673de05a5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Brand Identity Guidelines</TermName>
          <TermId xmlns="http://schemas.microsoft.com/office/infopath/2007/PartnerControls">44311a48-c5df-4ef2-a883-d1a98593efbe</TermId>
        </TermInfo>
      </Terms>
    </TaxKeywordTaxHTField>
    <RSNA_x0020_Marketing_x0020_Essentials_x0020_Categories xmlns="f8f51718-f604-4310-96f2-91d673de05a5">5</RSNA_x0020_Marketing_x0020_Essentials_x0020_Categorie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40E98B314F9B40A3771C1AB313574E" ma:contentTypeVersion="4" ma:contentTypeDescription="Create a new document." ma:contentTypeScope="" ma:versionID="51181e6f3e50e29636d37f3219f28ab7">
  <xsd:schema xmlns:xsd="http://www.w3.org/2001/XMLSchema" xmlns:xs="http://www.w3.org/2001/XMLSchema" xmlns:p="http://schemas.microsoft.com/office/2006/metadata/properties" xmlns:ns2="f8f51718-f604-4310-96f2-91d673de05a5" targetNamespace="http://schemas.microsoft.com/office/2006/metadata/properties" ma:root="true" ma:fieldsID="c718f87b87b4039abe786adcb7996dc7" ns2:_="">
    <xsd:import namespace="f8f51718-f604-4310-96f2-91d673de05a5"/>
    <xsd:element name="properties">
      <xsd:complexType>
        <xsd:sequence>
          <xsd:element name="documentManagement">
            <xsd:complexType>
              <xsd:all>
                <xsd:element ref="ns2:RSNA_x0020_Marketing_x0020_Essentials_x0020_Categories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51718-f604-4310-96f2-91d673de05a5" elementFormDefault="qualified">
    <xsd:import namespace="http://schemas.microsoft.com/office/2006/documentManagement/types"/>
    <xsd:import namespace="http://schemas.microsoft.com/office/infopath/2007/PartnerControls"/>
    <xsd:element name="RSNA_x0020_Marketing_x0020_Essentials_x0020_Categories" ma:index="2" ma:displayName="RSNA Marketing Essentials Categories" ma:description="Categories used for Marketing Essentials" ma:list="{597277ba-5de3-4db4-a960-1c2aa0f41222}" ma:internalName="RSNA_x0020_Marketing_x0020_Essentials_x0020_Categories" ma:showField="Title" ma:web="f8f51718-f604-4310-96f2-91d673de05a5">
      <xsd:simpleType>
        <xsd:restriction base="dms:Lookup"/>
      </xsd:simpleType>
    </xsd:element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hidden="true" ma:list="{fe094aca-35f2-49a0-9906-04a5bb4b0790}" ma:internalName="TaxCatchAll" ma:showField="CatchAllData" ma:web="f8f51718-f604-4310-96f2-91d673de05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C251F5-5B75-4C7D-9FCF-6F69787DFACD}">
  <ds:schemaRefs>
    <ds:schemaRef ds:uri="http://schemas.microsoft.com/office/2006/metadata/properties"/>
    <ds:schemaRef ds:uri="http://purl.org/dc/terms/"/>
    <ds:schemaRef ds:uri="http://purl.org/dc/dcmitype/"/>
    <ds:schemaRef ds:uri="f8f51718-f604-4310-96f2-91d673de05a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196994-B2FA-4D2C-B3E0-3AA95BA90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f51718-f604-4310-96f2-91d673de05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25F0DF-1B10-4B4D-AE4C-BD1E6CC33D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1103</TotalTime>
  <Words>949</Words>
  <Application>Microsoft Macintosh PowerPoint</Application>
  <PresentationFormat>On-screen Show (4:3)</PresentationFormat>
  <Paragraphs>244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Committee on International Radiology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RSNA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RSNA Presenters Deck</dc:title>
  <dc:creator>mstanits</dc:creator>
  <cp:keywords>Brand Identity Guidelines</cp:keywords>
  <cp:lastModifiedBy>Kristen DeStigter</cp:lastModifiedBy>
  <cp:revision>46</cp:revision>
  <cp:lastPrinted>2010-03-25T16:46:09Z</cp:lastPrinted>
  <dcterms:created xsi:type="dcterms:W3CDTF">2010-03-25T16:55:26Z</dcterms:created>
  <dcterms:modified xsi:type="dcterms:W3CDTF">2016-08-17T00:14:11Z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0x0101004D40E98B314F9B40A3771C1AB313574E</vt:lpwstr>
  </property>
  <property fmtid="{D5CDD505-2E9C-101B-9397-08002B2CF9AE}" pid="3" name="TaxKeyword">
    <vt:lpwstr>150;#Brand Identity Guidelines|44311a48-c5df-4ef2-a883-d1a98593efbe</vt:lpwstr>
  </property>
</Properties>
</file>