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8" r:id="rId1"/>
    <p:sldMasterId id="2147484092" r:id="rId2"/>
  </p:sldMasterIdLst>
  <p:notesMasterIdLst>
    <p:notesMasterId r:id="rId20"/>
  </p:notesMasterIdLst>
  <p:sldIdLst>
    <p:sldId id="256" r:id="rId3"/>
    <p:sldId id="258" r:id="rId4"/>
    <p:sldId id="259" r:id="rId5"/>
    <p:sldId id="260" r:id="rId6"/>
    <p:sldId id="267" r:id="rId7"/>
    <p:sldId id="283" r:id="rId8"/>
    <p:sldId id="277" r:id="rId9"/>
    <p:sldId id="286" r:id="rId10"/>
    <p:sldId id="285" r:id="rId11"/>
    <p:sldId id="274" r:id="rId12"/>
    <p:sldId id="284" r:id="rId13"/>
    <p:sldId id="287" r:id="rId14"/>
    <p:sldId id="288" r:id="rId15"/>
    <p:sldId id="264" r:id="rId16"/>
    <p:sldId id="290" r:id="rId17"/>
    <p:sldId id="289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40"/>
    <a:srgbClr val="FF8000"/>
    <a:srgbClr val="2C5BF2"/>
    <a:srgbClr val="3300FF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6" autoAdjust="0"/>
  </p:normalViewPr>
  <p:slideViewPr>
    <p:cSldViewPr snapToGrid="0" snapToObjects="1">
      <p:cViewPr varScale="1">
        <p:scale>
          <a:sx n="100" d="100"/>
          <a:sy n="100" d="100"/>
        </p:scale>
        <p:origin x="-96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478C9-ABB2-9E4E-A691-3917959C17AD}" type="datetimeFigureOut">
              <a:rPr lang="en-US" smtClean="0"/>
              <a:t>4/2/16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01A72-D76D-B747-9929-BC3A74C69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7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</a:t>
            </a:r>
            <a:r>
              <a:rPr lang="en-US" baseline="0" dirty="0" smtClean="0"/>
              <a:t> certificates offered by ABR</a:t>
            </a:r>
            <a:r>
              <a:rPr lang="en-US" dirty="0" smtClean="0"/>
              <a:t>: Diagnostic Radiology; Radiation Oncology; Medical Physics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1A72-D76D-B747-9929-BC3A74C69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8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E7C26-B993-1C4B-9BB4-09E32F4C48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5 years of training after a clinical internship year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3 DR, 2 IR under a IR Program Director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Match out of medical school or transfer in from DR residency (PGY 3-6) at the home institution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During PGY</a:t>
            </a:r>
            <a:r>
              <a:rPr lang="en-US" baseline="0" dirty="0" smtClean="0">
                <a:solidFill>
                  <a:srgbClr val="FFFFFF"/>
                </a:solidFill>
              </a:rPr>
              <a:t> 3-5, could transfer out of IR and into DR residency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Qualifying residents may enter the PGY6 year</a:t>
            </a:r>
            <a:r>
              <a:rPr lang="en-US" baseline="0" dirty="0" smtClean="0">
                <a:solidFill>
                  <a:srgbClr val="FFFFFF"/>
                </a:solidFill>
              </a:rPr>
              <a:t> if have </a:t>
            </a:r>
            <a:r>
              <a:rPr lang="en-US" dirty="0" smtClean="0">
                <a:solidFill>
                  <a:srgbClr val="FFFFFF"/>
                </a:solidFill>
              </a:rPr>
              <a:t>adequate training experience including at least </a:t>
            </a:r>
            <a:r>
              <a:rPr lang="en-US" u="sng" dirty="0" smtClean="0">
                <a:solidFill>
                  <a:schemeClr val="tx1"/>
                </a:solidFill>
              </a:rPr>
              <a:t>12 IR or IR-related rotations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and documentation of at least </a:t>
            </a:r>
            <a:r>
              <a:rPr lang="en-US" u="sng" dirty="0" smtClean="0">
                <a:solidFill>
                  <a:srgbClr val="FFFFFF"/>
                </a:solidFill>
              </a:rPr>
              <a:t>500 procedures </a:t>
            </a:r>
            <a:r>
              <a:rPr lang="en-US" dirty="0" smtClean="0">
                <a:solidFill>
                  <a:srgbClr val="FFFFFF"/>
                </a:solidFill>
              </a:rPr>
              <a:t>covering the broad domain of IR</a:t>
            </a:r>
          </a:p>
          <a:p>
            <a:r>
              <a:rPr lang="en-US" dirty="0" smtClean="0"/>
              <a:t>During PGY 5 and 6, training in IR content can be achieved in the IR section or on IR-related rotations outside of the IR section proper. Examples include rotations in vascular surgery, medical oncology clinic or interventional procedural rotations housed within diagnostic radiology sections</a:t>
            </a:r>
            <a:r>
              <a:rPr lang="en-US" sz="800" dirty="0" smtClean="0"/>
              <a:t>.</a:t>
            </a:r>
            <a:r>
              <a:rPr lang="en-US" sz="800" baseline="0" dirty="0" smtClean="0"/>
              <a:t> </a:t>
            </a:r>
            <a:r>
              <a:rPr lang="en-US" dirty="0" smtClean="0"/>
              <a:t>However, residents must accrue a minimum number of designated IR procedures. Consequently, rotations outside of IR proper must be carefully tailored to meet the overall goals and requirements of the residency.</a:t>
            </a:r>
            <a:endParaRPr lang="en-US" u="sng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E7C26-B993-1C4B-9BB4-09E32F4C48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FF"/>
                </a:solidFill>
              </a:rPr>
              <a:t>Independent format </a:t>
            </a:r>
            <a:r>
              <a:rPr lang="en-US" b="1" u="none" baseline="0" dirty="0" smtClean="0">
                <a:solidFill>
                  <a:schemeClr val="tx1"/>
                </a:solidFill>
                <a:latin typeface="+mn-lt"/>
              </a:rPr>
              <a:t>would allow continuation of programs that are not currently tied to a DR residency program (</a:t>
            </a:r>
            <a:r>
              <a:rPr lang="en-US" b="1" u="none" baseline="0" dirty="0" err="1" smtClean="0">
                <a:solidFill>
                  <a:schemeClr val="tx1"/>
                </a:solidFill>
                <a:latin typeface="+mn-lt"/>
              </a:rPr>
              <a:t>eg</a:t>
            </a:r>
            <a:r>
              <a:rPr lang="en-US" b="1" u="none" baseline="0" dirty="0" smtClean="0">
                <a:solidFill>
                  <a:schemeClr val="tx1"/>
                </a:solidFill>
                <a:latin typeface="+mn-lt"/>
              </a:rPr>
              <a:t> Miami Vascular).  Residents transfer into the program from outside institutions but can also be from within the program.  This might also allow blend of programs and residents at a single institution esp. during the transition period.</a:t>
            </a:r>
            <a:endParaRPr lang="en-US" b="0" u="sng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Residents complete 2 years of training after completing a 4-year DR residency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Candidates may enter the second year of the program provided they have adequate training experience including minimum</a:t>
            </a:r>
            <a:r>
              <a:rPr lang="en-US" baseline="0" dirty="0" smtClean="0">
                <a:solidFill>
                  <a:srgbClr val="FFFFFF"/>
                </a:solidFill>
              </a:rPr>
              <a:t> of </a:t>
            </a:r>
            <a:r>
              <a:rPr lang="en-US" u="sng" baseline="0" dirty="0" smtClean="0">
                <a:solidFill>
                  <a:srgbClr val="FFFFFF"/>
                </a:solidFill>
              </a:rPr>
              <a:t>11</a:t>
            </a:r>
            <a:r>
              <a:rPr lang="en-US" u="sng" dirty="0" smtClean="0">
                <a:solidFill>
                  <a:schemeClr val="tx1"/>
                </a:solidFill>
              </a:rPr>
              <a:t> IR or IR-related rotations</a:t>
            </a:r>
            <a:r>
              <a:rPr lang="en-US" u="sng" dirty="0" smtClean="0">
                <a:solidFill>
                  <a:srgbClr val="800000"/>
                </a:solidFill>
              </a:rPr>
              <a:t> and ICU rotation </a:t>
            </a:r>
            <a:r>
              <a:rPr lang="en-US" dirty="0" smtClean="0">
                <a:solidFill>
                  <a:srgbClr val="FFFFFF"/>
                </a:solidFill>
              </a:rPr>
              <a:t>and documentation of at least </a:t>
            </a:r>
            <a:r>
              <a:rPr lang="en-US" u="sng" dirty="0" smtClean="0">
                <a:solidFill>
                  <a:srgbClr val="FFFFFF"/>
                </a:solidFill>
              </a:rPr>
              <a:t>500 procedures </a:t>
            </a:r>
            <a:r>
              <a:rPr lang="en-US" dirty="0" smtClean="0">
                <a:solidFill>
                  <a:srgbClr val="FFFFFF"/>
                </a:solidFill>
              </a:rPr>
              <a:t>during DR residency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r>
              <a:rPr lang="en-US" dirty="0" smtClean="0"/>
              <a:t>During PGY 5 and 6, training in IR content can be achieved in the IR section or on IR-related rotations outside of the IR section proper. Examples include rotations in vascular surgery, medical oncology clinic or interventional procedural rotations housed within diagnostic radiology sections</a:t>
            </a:r>
            <a:r>
              <a:rPr lang="en-US" sz="800" dirty="0" smtClean="0"/>
              <a:t>.</a:t>
            </a:r>
            <a:r>
              <a:rPr lang="en-US" sz="800" baseline="0" dirty="0" smtClean="0"/>
              <a:t> </a:t>
            </a:r>
            <a:r>
              <a:rPr lang="en-US" dirty="0" smtClean="0"/>
              <a:t>However, residents must accrue a minimum number of designated IR procedures. Consequently, rotations outside of IR proper must be carefully tailored to meet the overall goals and requirements of the residency.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E7C26-B993-1C4B-9BB4-09E32F4C4839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20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1A72-D76D-B747-9929-BC3A74C69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2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1A72-D76D-B747-9929-BC3A74C690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3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01A72-D76D-B747-9929-BC3A74C690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pPr/>
              <a:t>4/2/16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AA957AF-53C0-420B-9C2D-77DB1416566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5ED79E6B-A17E-F940-AE4B-F277D7A3B5F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pPr/>
              <a:t>4/2/16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3F588BB-F934-504F-B4CD-A40A3BCCD3C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ED79E6B-A17E-F940-AE4B-F277D7A3B5F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pPr/>
              <a:t>4/2/16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3F588BB-F934-504F-B4CD-A40A3BCCD3C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25400" dist="12700" dir="4200000" algn="ctr" rotWithShape="0">
                    <a:prstClr val="white">
                      <a:alpha val="40000"/>
                    </a:prstClr>
                  </a:outerShdw>
                </a:effectLst>
                <a:latin typeface="Arial"/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  <a:effectLst>
                <a:outerShdw blurRad="25400" dist="12700" dir="4200000" algn="ctr" rotWithShape="0">
                  <a:prstClr val="white">
                    <a:alpha val="40000"/>
                  </a:prstClr>
                </a:outerShdw>
              </a:effectLst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ED79E6B-A17E-F940-AE4B-F277D7A3B5FD}" type="datetimeFigureOut">
              <a:rPr lang="en-US" smtClean="0"/>
              <a:t>4/2/16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F588BB-F934-504F-B4CD-A40A3BCCD3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52"/>
          <p:cNvSpPr>
            <a:spLocks noChangeShapeType="1"/>
          </p:cNvSpPr>
          <p:nvPr userDrawn="1"/>
        </p:nvSpPr>
        <p:spPr bwMode="auto">
          <a:xfrm>
            <a:off x="0" y="1546412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Clr>
          <a:schemeClr val="tx1">
            <a:lumMod val="75000"/>
            <a:lumOff val="25000"/>
          </a:schemeClr>
        </a:buClr>
        <a:buSzPct val="8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Lucida Grande"/>
        <a:buChar char="­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Lucida Grande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ED79E6B-A17E-F940-AE4B-F277D7A3B5FD}" type="datetimeFigureOut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4/2/16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F588BB-F934-504F-B4CD-A40A3BCCD3C7}" type="slidenum">
              <a:rPr lang="en-US" smtClean="0">
                <a:solidFill>
                  <a:prstClr val="white">
                    <a:lumMod val="75000"/>
                    <a:lumOff val="25000"/>
                  </a:prstClr>
                </a:solidFill>
                <a:latin typeface="Arial"/>
              </a:rPr>
              <a:pPr/>
              <a:t>‹#›</a:t>
            </a:fld>
            <a:endParaRPr lang="en-US">
              <a:solidFill>
                <a:prstClr val="white">
                  <a:lumMod val="75000"/>
                  <a:lumOff val="25000"/>
                </a:prstClr>
              </a:solidFill>
              <a:latin typeface="Arial"/>
            </a:endParaRPr>
          </a:p>
        </p:txBody>
      </p:sp>
      <p:sp>
        <p:nvSpPr>
          <p:cNvPr id="7" name="Line 52"/>
          <p:cNvSpPr>
            <a:spLocks noChangeShapeType="1"/>
          </p:cNvSpPr>
          <p:nvPr userDrawn="1"/>
        </p:nvSpPr>
        <p:spPr bwMode="auto">
          <a:xfrm>
            <a:off x="0" y="1546412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  <a:latin typeface="Arial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Clr>
          <a:schemeClr val="tx1">
            <a:lumMod val="75000"/>
            <a:lumOff val="25000"/>
          </a:schemeClr>
        </a:buClr>
        <a:buSzPct val="8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Lucida Grande"/>
        <a:buChar char="­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Lucida Grande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918" y="1791689"/>
            <a:ext cx="7507920" cy="1414559"/>
          </a:xfrm>
        </p:spPr>
        <p:txBody>
          <a:bodyPr>
            <a:scene3d>
              <a:camera prst="orthographicFront"/>
              <a:lightRig rig="threePt" dir="t">
                <a:rot lat="0" lon="0" rev="10800000"/>
              </a:lightRig>
            </a:scene3d>
            <a:sp3d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  <a:cs typeface="Arial"/>
              </a:rPr>
              <a:t>IR/DR Update</a:t>
            </a:r>
            <a:endParaRPr lang="en-US" dirty="0">
              <a:solidFill>
                <a:schemeClr val="tx1"/>
              </a:solidFill>
              <a:effectLst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88" y="3854203"/>
            <a:ext cx="6847234" cy="257644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  <a:latin typeface="Arial"/>
                <a:cs typeface="Arial"/>
              </a:rPr>
              <a:t>Kimi L. Kondo, DO, FSIR</a:t>
            </a:r>
          </a:p>
          <a:p>
            <a:r>
              <a:rPr lang="en-US" b="1" dirty="0" smtClean="0">
                <a:effectLst/>
                <a:latin typeface="Arial"/>
                <a:cs typeface="Arial"/>
              </a:rPr>
              <a:t>Associate Professor</a:t>
            </a:r>
          </a:p>
          <a:p>
            <a:r>
              <a:rPr lang="en-US" b="1" dirty="0" smtClean="0">
                <a:effectLst/>
                <a:latin typeface="Arial"/>
                <a:cs typeface="Arial"/>
              </a:rPr>
              <a:t>Division of Interventional Radiology</a:t>
            </a:r>
          </a:p>
          <a:p>
            <a:r>
              <a:rPr lang="en-US" b="1" dirty="0" smtClean="0">
                <a:effectLst/>
                <a:latin typeface="Arial"/>
                <a:cs typeface="Arial"/>
              </a:rPr>
              <a:t>Department of Radiology</a:t>
            </a:r>
          </a:p>
          <a:p>
            <a:r>
              <a:rPr lang="en-US" b="1" dirty="0" smtClean="0">
                <a:effectLst/>
                <a:latin typeface="Arial"/>
                <a:cs typeface="Arial"/>
              </a:rPr>
              <a:t>University of Colorado Anschutz Medical Campus</a:t>
            </a:r>
          </a:p>
          <a:p>
            <a:r>
              <a:rPr lang="en-US" b="1" dirty="0" err="1" smtClean="0">
                <a:effectLst/>
                <a:latin typeface="Arial"/>
                <a:cs typeface="Arial"/>
              </a:rPr>
              <a:t>Kimi.Kondo@ucdenver.edu</a:t>
            </a:r>
            <a:endParaRPr lang="en-US" b="1" dirty="0" smtClean="0">
              <a:effectLst/>
              <a:latin typeface="Arial"/>
              <a:cs typeface="Arial"/>
            </a:endParaRPr>
          </a:p>
          <a:p>
            <a:r>
              <a:rPr lang="en-US" b="1" dirty="0" smtClean="0">
                <a:effectLst/>
                <a:latin typeface="Arial"/>
                <a:cs typeface="Arial"/>
              </a:rPr>
              <a:t>April 2, 2016</a:t>
            </a:r>
          </a:p>
          <a:p>
            <a:endParaRPr lang="en-US" b="1" dirty="0">
              <a:effectLst/>
              <a:latin typeface="Arial"/>
              <a:cs typeface="Arial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69" y="113961"/>
            <a:ext cx="6262688" cy="11247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449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36046" y="1604377"/>
            <a:ext cx="4167660" cy="4942655"/>
          </a:xfrm>
        </p:spPr>
        <p:txBody>
          <a:bodyPr>
            <a:noAutofit/>
          </a:bodyPr>
          <a:lstStyle/>
          <a:p>
            <a:r>
              <a:rPr lang="en-US" sz="1800" dirty="0"/>
              <a:t>Beth Israel </a:t>
            </a:r>
            <a:r>
              <a:rPr lang="en-US" sz="1800" dirty="0" smtClean="0"/>
              <a:t>Deaconess, </a:t>
            </a:r>
            <a:r>
              <a:rPr lang="en-US" sz="1800" dirty="0"/>
              <a:t>Boston</a:t>
            </a:r>
          </a:p>
          <a:p>
            <a:r>
              <a:rPr lang="en-US" sz="1800" dirty="0"/>
              <a:t>Brigham </a:t>
            </a:r>
            <a:r>
              <a:rPr lang="en-US" sz="1800" dirty="0" smtClean="0"/>
              <a:t>&amp; Women’s </a:t>
            </a:r>
            <a:r>
              <a:rPr lang="en-US" sz="1800" dirty="0"/>
              <a:t>Hospital, Boston</a:t>
            </a:r>
          </a:p>
          <a:p>
            <a:r>
              <a:rPr lang="en-US" sz="1800" dirty="0"/>
              <a:t>Georgetown University, Washington</a:t>
            </a:r>
          </a:p>
          <a:p>
            <a:r>
              <a:rPr lang="en-US" sz="1800" dirty="0"/>
              <a:t>Icahn </a:t>
            </a:r>
            <a:r>
              <a:rPr lang="en-US" sz="1800" dirty="0" smtClean="0"/>
              <a:t>SOM at </a:t>
            </a:r>
            <a:r>
              <a:rPr lang="en-US" sz="1800" dirty="0"/>
              <a:t>Mount </a:t>
            </a:r>
            <a:r>
              <a:rPr lang="en-US" sz="1800" dirty="0" smtClean="0"/>
              <a:t>Sinai, NY</a:t>
            </a:r>
            <a:endParaRPr lang="en-US" sz="1800" dirty="0"/>
          </a:p>
          <a:p>
            <a:r>
              <a:rPr lang="en-US" sz="1800" dirty="0"/>
              <a:t>Maine Medical </a:t>
            </a:r>
            <a:r>
              <a:rPr lang="en-US" sz="1800" dirty="0" smtClean="0"/>
              <a:t>Center, </a:t>
            </a:r>
            <a:r>
              <a:rPr lang="en-US" sz="1800" dirty="0"/>
              <a:t>Portland</a:t>
            </a:r>
          </a:p>
          <a:p>
            <a:r>
              <a:rPr lang="en-US" sz="1800" dirty="0"/>
              <a:t>Massachusetts General Hospital, Boston</a:t>
            </a:r>
          </a:p>
          <a:p>
            <a:r>
              <a:rPr lang="en-US" sz="1800" dirty="0"/>
              <a:t>Medical College of </a:t>
            </a:r>
            <a:r>
              <a:rPr lang="en-US" sz="1800" dirty="0" smtClean="0"/>
              <a:t>Wisconsin, Milwaukee</a:t>
            </a:r>
            <a:endParaRPr lang="en-US" sz="1800" dirty="0"/>
          </a:p>
          <a:p>
            <a:r>
              <a:rPr lang="en-US" sz="1800" dirty="0"/>
              <a:t>Medical University of South </a:t>
            </a:r>
            <a:r>
              <a:rPr lang="en-US" sz="1800" dirty="0" smtClean="0"/>
              <a:t>Carolina, </a:t>
            </a:r>
            <a:r>
              <a:rPr lang="en-US" sz="1800" dirty="0"/>
              <a:t>Charleston</a:t>
            </a:r>
          </a:p>
          <a:p>
            <a:r>
              <a:rPr lang="en-US" sz="1800" dirty="0"/>
              <a:t>Rush </a:t>
            </a:r>
            <a:r>
              <a:rPr lang="en-US" sz="1800" dirty="0" smtClean="0"/>
              <a:t>University, </a:t>
            </a:r>
            <a:r>
              <a:rPr lang="en-US" sz="1800" dirty="0"/>
              <a:t>Chicago</a:t>
            </a:r>
          </a:p>
          <a:p>
            <a:r>
              <a:rPr lang="en-US" sz="1800" dirty="0"/>
              <a:t>Stanford </a:t>
            </a:r>
            <a:r>
              <a:rPr lang="en-US" sz="1800" dirty="0" smtClean="0"/>
              <a:t>Hospital, Calif</a:t>
            </a:r>
            <a:r>
              <a:rPr lang="en-US" sz="1800" dirty="0"/>
              <a:t>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7850" y="1604377"/>
            <a:ext cx="4143301" cy="4952719"/>
          </a:xfrm>
        </p:spPr>
        <p:txBody>
          <a:bodyPr>
            <a:noAutofit/>
          </a:bodyPr>
          <a:lstStyle/>
          <a:p>
            <a:r>
              <a:rPr lang="en-US" sz="1800" dirty="0" smtClean="0"/>
              <a:t>UCLA, </a:t>
            </a:r>
            <a:r>
              <a:rPr lang="en-US" sz="1800" dirty="0"/>
              <a:t>Los Angeles</a:t>
            </a:r>
          </a:p>
          <a:p>
            <a:r>
              <a:rPr lang="en-US" sz="1800" dirty="0"/>
              <a:t>University of </a:t>
            </a:r>
            <a:r>
              <a:rPr lang="en-US" sz="1800" dirty="0" smtClean="0"/>
              <a:t>Arkansas, </a:t>
            </a:r>
            <a:r>
              <a:rPr lang="en-US" sz="1800" dirty="0"/>
              <a:t>Little Rock</a:t>
            </a:r>
          </a:p>
          <a:p>
            <a:r>
              <a:rPr lang="en-US" sz="1800" dirty="0"/>
              <a:t>University of California (San Diego) </a:t>
            </a:r>
            <a:endParaRPr lang="en-US" sz="1800" dirty="0" smtClean="0"/>
          </a:p>
          <a:p>
            <a:r>
              <a:rPr lang="en-US" sz="1800" dirty="0" smtClean="0"/>
              <a:t>University </a:t>
            </a:r>
            <a:r>
              <a:rPr lang="en-US" sz="1800" dirty="0"/>
              <a:t>of </a:t>
            </a:r>
            <a:r>
              <a:rPr lang="en-US" sz="1800" dirty="0" smtClean="0"/>
              <a:t>Illinois, Chicago</a:t>
            </a:r>
            <a:endParaRPr lang="en-US" sz="1800" dirty="0"/>
          </a:p>
          <a:p>
            <a:r>
              <a:rPr lang="en-US" sz="1800" dirty="0"/>
              <a:t>University of Kansas, Lawrence</a:t>
            </a:r>
          </a:p>
          <a:p>
            <a:r>
              <a:rPr lang="en-US" sz="1800" dirty="0"/>
              <a:t>University of Michigan, Ann Arbor</a:t>
            </a:r>
          </a:p>
          <a:p>
            <a:r>
              <a:rPr lang="en-US" sz="1800" dirty="0"/>
              <a:t>University of </a:t>
            </a:r>
            <a:r>
              <a:rPr lang="en-US" sz="1800" dirty="0" smtClean="0"/>
              <a:t>Minnesota, </a:t>
            </a:r>
            <a:r>
              <a:rPr lang="en-US" sz="1800" dirty="0"/>
              <a:t>Minneapolis</a:t>
            </a:r>
          </a:p>
          <a:p>
            <a:r>
              <a:rPr lang="en-US" sz="1800" dirty="0"/>
              <a:t>University of Pennsylvania, Philadelphia</a:t>
            </a:r>
          </a:p>
          <a:p>
            <a:r>
              <a:rPr lang="en-US" sz="1800" dirty="0"/>
              <a:t>Vanderbilt University, Nashville, Tenn.</a:t>
            </a:r>
          </a:p>
          <a:p>
            <a:r>
              <a:rPr lang="en-US" sz="1800" dirty="0"/>
              <a:t>Washington University, St. Louis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512" y="0"/>
            <a:ext cx="8272676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800"/>
              </a:spcBef>
              <a:buClr>
                <a:prstClr val="white">
                  <a:lumMod val="75000"/>
                  <a:lumOff val="25000"/>
                </a:prstClr>
              </a:buClr>
              <a:buSzPct val="80000"/>
            </a:pPr>
            <a:r>
              <a:rPr lang="en-US" sz="3600" dirty="0" smtClean="0"/>
              <a:t>Integrated Programs</a:t>
            </a:r>
          </a:p>
          <a:p>
            <a:pPr lvl="0" algn="ctr" defTabSz="914400">
              <a:spcBef>
                <a:spcPts val="800"/>
              </a:spcBef>
              <a:buClr>
                <a:prstClr val="white">
                  <a:lumMod val="75000"/>
                  <a:lumOff val="25000"/>
                </a:prstClr>
              </a:buClr>
              <a:buSzPct val="80000"/>
            </a:pPr>
            <a:r>
              <a:rPr lang="en-US" sz="2000" dirty="0" smtClean="0"/>
              <a:t>As of March 2016: 63 applications received </a:t>
            </a:r>
          </a:p>
          <a:p>
            <a:pPr lvl="0" algn="ctr" defTabSz="914400">
              <a:spcBef>
                <a:spcPts val="800"/>
              </a:spcBef>
              <a:buClr>
                <a:prstClr val="white">
                  <a:lumMod val="75000"/>
                  <a:lumOff val="25000"/>
                </a:prstClr>
              </a:buClr>
              <a:buSzPct val="80000"/>
            </a:pPr>
            <a:r>
              <a:rPr lang="en-US" sz="2000" dirty="0" smtClean="0">
                <a:solidFill>
                  <a:srgbClr val="800000"/>
                </a:solidFill>
              </a:rPr>
              <a:t>20 institutions have </a:t>
            </a:r>
            <a:r>
              <a:rPr lang="en-US" sz="2000" dirty="0">
                <a:solidFill>
                  <a:srgbClr val="800000"/>
                </a:solidFill>
              </a:rPr>
              <a:t>received ACGME accreditation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475" y="94129"/>
            <a:ext cx="8508937" cy="1452283"/>
          </a:xfrm>
        </p:spPr>
        <p:txBody>
          <a:bodyPr/>
          <a:lstStyle/>
          <a:p>
            <a:r>
              <a:rPr lang="en-US" sz="4000" dirty="0" smtClean="0"/>
              <a:t>ESIR</a:t>
            </a:r>
            <a:br>
              <a:rPr lang="en-US" sz="4000" dirty="0" smtClean="0"/>
            </a:br>
            <a:r>
              <a:rPr lang="en-US" sz="2000" dirty="0" smtClean="0"/>
              <a:t>As of March 2016: 30 applications received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800000"/>
                </a:solidFill>
              </a:rPr>
              <a:t>10 Institutions have received ACGME accreditation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Florida Hospital Medical Center, Orlando</a:t>
            </a:r>
          </a:p>
          <a:p>
            <a:r>
              <a:rPr lang="en-US" dirty="0"/>
              <a:t>Loyola University, Maywood, Ill.</a:t>
            </a:r>
          </a:p>
          <a:p>
            <a:r>
              <a:rPr lang="en-US" dirty="0"/>
              <a:t>University of Louisville School of Medicine, Ky.</a:t>
            </a:r>
          </a:p>
          <a:p>
            <a:r>
              <a:rPr lang="en-US" dirty="0"/>
              <a:t>William Beaumont Hospital, Royal Oak, Mich.</a:t>
            </a:r>
          </a:p>
          <a:p>
            <a:r>
              <a:rPr lang="en-US" dirty="0"/>
              <a:t>Mount Auburn Hospital, Cambridge, Mass.</a:t>
            </a:r>
          </a:p>
          <a:p>
            <a:r>
              <a:rPr lang="en-US" dirty="0"/>
              <a:t>Albert Einstein Healthcare Network, Philadelphia</a:t>
            </a:r>
          </a:p>
          <a:p>
            <a:r>
              <a:rPr lang="en-US" dirty="0"/>
              <a:t>Drexel University College of Medicine/Hahnemann University Hospital, Philadelphia</a:t>
            </a:r>
          </a:p>
          <a:p>
            <a:r>
              <a:rPr lang="en-US" dirty="0"/>
              <a:t>University of Pennsylvania, Philadelphia</a:t>
            </a:r>
          </a:p>
          <a:p>
            <a:r>
              <a:rPr lang="en-US" dirty="0"/>
              <a:t>Pennsylvania Hospital of the University of Pennsylvania Health System, Philadelphia</a:t>
            </a:r>
          </a:p>
          <a:p>
            <a:r>
              <a:rPr lang="en-US" dirty="0"/>
              <a:t>Medical University of South Carolina, Charleston</a:t>
            </a:r>
          </a:p>
        </p:txBody>
      </p:sp>
    </p:spTree>
    <p:extLst>
      <p:ext uri="{BB962C8B-B14F-4D97-AF65-F5344CB8AC3E}">
        <p14:creationId xmlns:p14="http://schemas.microsoft.com/office/powerpoint/2010/main" val="3690186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028257"/>
          </a:xfrm>
        </p:spPr>
        <p:txBody>
          <a:bodyPr/>
          <a:lstStyle/>
          <a:p>
            <a:r>
              <a:rPr lang="en-US" sz="3600" dirty="0" smtClean="0"/>
              <a:t>Current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Year Medical Students (Class of 2017)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49448"/>
            <a:ext cx="8147051" cy="5493784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Option 1 (6 years)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yr</a:t>
            </a:r>
            <a:r>
              <a:rPr lang="en-US" dirty="0" smtClean="0"/>
              <a:t> Internship + 5 </a:t>
            </a:r>
            <a:r>
              <a:rPr lang="en-US" dirty="0" err="1" smtClean="0"/>
              <a:t>yrs</a:t>
            </a:r>
            <a:r>
              <a:rPr lang="en-US" dirty="0"/>
              <a:t> </a:t>
            </a:r>
            <a:r>
              <a:rPr lang="en-US" i="1" dirty="0" smtClean="0">
                <a:solidFill>
                  <a:srgbClr val="800000"/>
                </a:solidFill>
              </a:rPr>
              <a:t>Integrated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IR residency</a:t>
            </a:r>
          </a:p>
          <a:p>
            <a:r>
              <a:rPr lang="en-US" u="sng" dirty="0" smtClean="0"/>
              <a:t>Option 2 (6 years)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smtClean="0"/>
              <a:t>Internship</a:t>
            </a:r>
          </a:p>
          <a:p>
            <a:pPr lvl="1"/>
            <a:r>
              <a:rPr lang="en-US" dirty="0" smtClean="0"/>
              <a:t>Match into ACGME DR residency program developing an </a:t>
            </a:r>
            <a:r>
              <a:rPr lang="en-US" i="1" dirty="0" smtClean="0">
                <a:solidFill>
                  <a:srgbClr val="800000"/>
                </a:solidFill>
              </a:rPr>
              <a:t>Integrated</a:t>
            </a:r>
            <a:r>
              <a:rPr lang="en-US" dirty="0" smtClean="0"/>
              <a:t> IR residency (transfer after ACGME accreditation)</a:t>
            </a:r>
          </a:p>
          <a:p>
            <a:r>
              <a:rPr lang="en-US" u="sng" dirty="0" smtClean="0"/>
              <a:t>Option 3a </a:t>
            </a:r>
            <a:r>
              <a:rPr lang="en-US" u="sng" dirty="0"/>
              <a:t>ESIR track (6 years</a:t>
            </a:r>
            <a:r>
              <a:rPr lang="en-US" u="sng" dirty="0" smtClean="0"/>
              <a:t>)</a:t>
            </a:r>
            <a:endParaRPr lang="en-US" u="sng" dirty="0"/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yr</a:t>
            </a:r>
            <a:r>
              <a:rPr lang="en-US" dirty="0" smtClean="0"/>
              <a:t> internship + 4 </a:t>
            </a:r>
            <a:r>
              <a:rPr lang="en-US" dirty="0" err="1" smtClean="0"/>
              <a:t>yrs</a:t>
            </a:r>
            <a:r>
              <a:rPr lang="en-US" dirty="0" smtClean="0"/>
              <a:t> DR residency + 1 </a:t>
            </a:r>
            <a:r>
              <a:rPr lang="en-US" dirty="0" err="1" smtClean="0"/>
              <a:t>yr</a:t>
            </a:r>
            <a:r>
              <a:rPr lang="en-US" dirty="0" smtClean="0"/>
              <a:t> advanced Independent </a:t>
            </a:r>
            <a:r>
              <a:rPr lang="en-US" dirty="0"/>
              <a:t>IR residency</a:t>
            </a:r>
          </a:p>
          <a:p>
            <a:r>
              <a:rPr lang="en-US" u="sng" dirty="0" smtClean="0"/>
              <a:t>Option 3b (7 years)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/>
              <a:t>yr</a:t>
            </a:r>
            <a:r>
              <a:rPr lang="en-US" dirty="0"/>
              <a:t> internship + 4 </a:t>
            </a:r>
            <a:r>
              <a:rPr lang="en-US" dirty="0" err="1"/>
              <a:t>yrs</a:t>
            </a:r>
            <a:r>
              <a:rPr lang="en-US" dirty="0"/>
              <a:t> DR residency </a:t>
            </a:r>
            <a:r>
              <a:rPr lang="en-US" dirty="0" smtClean="0"/>
              <a:t>DR residency + 2 </a:t>
            </a:r>
            <a:r>
              <a:rPr lang="en-US" dirty="0" err="1" smtClean="0"/>
              <a:t>yrs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800000"/>
                </a:solidFill>
              </a:rPr>
              <a:t>Independent</a:t>
            </a:r>
            <a:r>
              <a:rPr lang="en-US" dirty="0" smtClean="0"/>
              <a:t> IR residency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8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Current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Year Medical Students (Class of 2016) and Interns (PGY 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4"/>
            <a:ext cx="8147051" cy="50964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Option 1 (6 years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Matched into DR residency that is developing an </a:t>
            </a:r>
            <a:r>
              <a:rPr lang="en-US" i="1" dirty="0" smtClean="0">
                <a:solidFill>
                  <a:srgbClr val="800000"/>
                </a:solidFill>
              </a:rPr>
              <a:t>Integrated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IR residency</a:t>
            </a:r>
          </a:p>
          <a:p>
            <a:pPr lvl="1"/>
            <a:r>
              <a:rPr lang="en-US" dirty="0" smtClean="0"/>
              <a:t>If accredited by ACGME </a:t>
            </a:r>
            <a:r>
              <a:rPr lang="en-US" dirty="0"/>
              <a:t>before R4 year (</a:t>
            </a:r>
            <a:r>
              <a:rPr lang="en-US" dirty="0" smtClean="0"/>
              <a:t>PGY5), you may be able to transfer internally into the program at your home institution</a:t>
            </a:r>
          </a:p>
          <a:p>
            <a:r>
              <a:rPr lang="en-US" dirty="0" smtClean="0"/>
              <a:t>Option 2 (6 or 7 years)</a:t>
            </a:r>
          </a:p>
          <a:p>
            <a:pPr lvl="1"/>
            <a:r>
              <a:rPr lang="en-US" dirty="0" smtClean="0"/>
              <a:t>Program not developing Integrated IR residency or home institution application not accredited before </a:t>
            </a:r>
            <a:r>
              <a:rPr lang="en-US" dirty="0"/>
              <a:t>R4 year </a:t>
            </a:r>
            <a:r>
              <a:rPr lang="en-US" dirty="0" smtClean="0"/>
              <a:t>(PGY5) or not able to transfer into institution’s Integrated IR residency, apply to </a:t>
            </a:r>
            <a:r>
              <a:rPr lang="en-US" i="1" dirty="0" smtClean="0">
                <a:solidFill>
                  <a:srgbClr val="800000"/>
                </a:solidFill>
              </a:rPr>
              <a:t>Independent</a:t>
            </a:r>
            <a:r>
              <a:rPr lang="en-US" dirty="0" smtClean="0"/>
              <a:t> IR during R3 year (6 </a:t>
            </a:r>
            <a:r>
              <a:rPr lang="en-US" dirty="0" err="1" smtClean="0"/>
              <a:t>yrs</a:t>
            </a:r>
            <a:r>
              <a:rPr lang="en-US" dirty="0" smtClean="0"/>
              <a:t> with </a:t>
            </a:r>
            <a:r>
              <a:rPr lang="en-US" i="1" dirty="0" smtClean="0">
                <a:solidFill>
                  <a:srgbClr val="800000"/>
                </a:solidFill>
              </a:rPr>
              <a:t>ESIR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Same as Option 3b (7 years without ESIR) = DR + </a:t>
            </a:r>
            <a:r>
              <a:rPr lang="en-US" i="1" dirty="0" smtClean="0">
                <a:solidFill>
                  <a:srgbClr val="800000"/>
                </a:solidFill>
              </a:rPr>
              <a:t>Independent</a:t>
            </a:r>
            <a:r>
              <a:rPr lang="en-US" dirty="0" smtClean="0"/>
              <a:t> IR residency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1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61627" y="88324"/>
            <a:ext cx="30708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200" dirty="0" err="1">
                <a:solidFill>
                  <a:srgbClr val="800000"/>
                </a:solidFill>
              </a:rPr>
              <a:t>www.sirweb.org</a:t>
            </a:r>
            <a:endParaRPr lang="en-US" sz="3200" dirty="0">
              <a:solidFill>
                <a:srgbClr val="8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81300" y="673100"/>
            <a:ext cx="7429300" cy="5822950"/>
            <a:chOff x="1181300" y="673100"/>
            <a:chExt cx="7429300" cy="5822950"/>
          </a:xfrm>
        </p:grpSpPr>
        <p:pic>
          <p:nvPicPr>
            <p:cNvPr id="5" name="Picture 4" descr="Screen Shot 2016-04-02 at 9.15.2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300" y="673100"/>
              <a:ext cx="7187775" cy="566420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350000" y="5899150"/>
              <a:ext cx="2260600" cy="596900"/>
            </a:xfrm>
            <a:prstGeom prst="ellipse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7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02 at 9.19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144000" cy="66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99" y="1761565"/>
            <a:ext cx="7803281" cy="4364598"/>
          </a:xfrm>
        </p:spPr>
        <p:txBody>
          <a:bodyPr>
            <a:normAutofit/>
          </a:bodyPr>
          <a:lstStyle/>
          <a:p>
            <a:r>
              <a:rPr lang="en-US" dirty="0" smtClean="0"/>
              <a:t>American </a:t>
            </a:r>
            <a:r>
              <a:rPr lang="en-US" dirty="0" smtClean="0"/>
              <a:t>Board of Radiology (ABR)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www.theABR.org</a:t>
            </a:r>
            <a:endParaRPr lang="en-US" dirty="0" smtClean="0"/>
          </a:p>
          <a:p>
            <a:r>
              <a:rPr lang="en-US" dirty="0" smtClean="0"/>
              <a:t>Accreditation Council for Graduate Medical Education (ACGME): </a:t>
            </a:r>
            <a:r>
              <a:rPr lang="en-US" dirty="0" err="1" smtClean="0"/>
              <a:t>www.acgme.org</a:t>
            </a:r>
            <a:endParaRPr lang="en-US" dirty="0" smtClean="0"/>
          </a:p>
          <a:p>
            <a:pPr lvl="1"/>
            <a:r>
              <a:rPr lang="en-US" dirty="0" smtClean="0"/>
              <a:t>Program requirements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6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86" y="240652"/>
            <a:ext cx="8889745" cy="1267473"/>
          </a:xfrm>
        </p:spPr>
        <p:txBody>
          <a:bodyPr>
            <a:noAutofit/>
          </a:bodyPr>
          <a:lstStyle/>
          <a:p>
            <a:r>
              <a:rPr lang="en-US" dirty="0" smtClean="0"/>
              <a:t>Current IR Training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90" y="2083854"/>
            <a:ext cx="7929006" cy="4477033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6 year pathway</a:t>
            </a:r>
          </a:p>
          <a:p>
            <a:pPr lvl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Internship (1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yr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); Diagnostic Radiology Residency (4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yrs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); Interventional Radiology Fellowship (1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yr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ABR</a:t>
            </a:r>
          </a:p>
          <a:p>
            <a:pPr lvl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Diagnostic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Radiology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Primary Certificate</a:t>
            </a:r>
          </a:p>
          <a:p>
            <a:pPr lvl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Vascular and Interventional Radiology (VIR) Subspecialty Certificate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 Subspecialty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071698"/>
            <a:ext cx="8147051" cy="317556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ABR Diagnostic Radiology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diplomates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only</a:t>
            </a:r>
          </a:p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Completion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ACGME-accredited fellowship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500 cases from fellowship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200 cases from 12 months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practice</a:t>
            </a:r>
          </a:p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Oral examination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10 year renewable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certificate (CAQ)</a:t>
            </a:r>
          </a:p>
          <a:p>
            <a:pPr marL="0" indent="0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71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1318746"/>
          </a:xfrm>
        </p:spPr>
        <p:txBody>
          <a:bodyPr/>
          <a:lstStyle/>
          <a:p>
            <a:r>
              <a:rPr lang="en-US" dirty="0" smtClean="0"/>
              <a:t>IR/DR Dual Certificate Residency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94970"/>
            <a:ext cx="8147051" cy="4711067"/>
          </a:xfrm>
        </p:spPr>
        <p:txBody>
          <a:bodyPr>
            <a:normAutofit/>
          </a:bodyPr>
          <a:lstStyle/>
          <a:p>
            <a:r>
              <a:rPr lang="en-US" dirty="0" smtClean="0"/>
              <a:t>Approved by the American Board of Medical Specialties (ABMS) in 2012</a:t>
            </a:r>
          </a:p>
          <a:p>
            <a:r>
              <a:rPr lang="en-US" dirty="0" smtClean="0"/>
              <a:t>IR/DR Certificate is one of 4 primary certificates offered by the </a:t>
            </a:r>
            <a:r>
              <a:rPr lang="en-US" dirty="0" smtClean="0"/>
              <a:t>ABR</a:t>
            </a:r>
          </a:p>
          <a:p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-128"/>
              </a:rPr>
              <a:t>Clinical internship</a:t>
            </a:r>
          </a:p>
          <a:p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-128"/>
              </a:rPr>
              <a:t>Residency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-128"/>
              </a:rPr>
              <a:t>PGY 2-4 (R1-3) standard DR imaging training</a:t>
            </a:r>
          </a:p>
          <a:p>
            <a:pPr lvl="2"/>
            <a:r>
              <a:rPr lang="en-US" sz="2000" i="1" dirty="0">
                <a:solidFill>
                  <a:srgbClr val="FFFFFF"/>
                </a:solidFill>
                <a:latin typeface="Arial" charset="0"/>
                <a:cs typeface="ＭＳ Ｐゴシック" charset="-128"/>
              </a:rPr>
              <a:t>IR residents must past ABR Core </a:t>
            </a:r>
            <a:r>
              <a:rPr lang="en-US" sz="2000" i="1" dirty="0" smtClean="0">
                <a:solidFill>
                  <a:srgbClr val="FFFFFF"/>
                </a:solidFill>
                <a:latin typeface="Arial" charset="0"/>
                <a:cs typeface="ＭＳ Ｐゴシック" charset="-128"/>
              </a:rPr>
              <a:t>Exam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rial" charset="0"/>
                <a:cs typeface="ＭＳ Ｐゴシック" charset="-128"/>
              </a:rPr>
              <a:t>PGY 5-6 (R4-5) IR training</a:t>
            </a:r>
          </a:p>
          <a:p>
            <a:pPr marL="1485900" lvl="3" indent="-114300">
              <a:buNone/>
            </a:pPr>
            <a:r>
              <a:rPr lang="en-US" sz="2000" i="1" dirty="0">
                <a:solidFill>
                  <a:srgbClr val="FFFFFF"/>
                </a:solidFill>
                <a:latin typeface="Arial" charset="0"/>
              </a:rPr>
              <a:t>**Oral IR board examination</a:t>
            </a:r>
          </a:p>
          <a:p>
            <a:pPr lvl="1"/>
            <a:endParaRPr lang="en-US" sz="2600" dirty="0">
              <a:solidFill>
                <a:srgbClr val="FFFFFF"/>
              </a:solidFill>
              <a:latin typeface="Arial" charset="0"/>
              <a:cs typeface="ＭＳ Ｐゴシック" charset="-128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4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078081"/>
            <a:ext cx="8001000" cy="5213188"/>
          </a:xfrm>
        </p:spPr>
        <p:txBody>
          <a:bodyPr>
            <a:normAutofit lnSpcReduction="10000"/>
          </a:bodyPr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Integrated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5 years in length (total 6 years </a:t>
            </a:r>
            <a:r>
              <a:rPr lang="en-US" dirty="0" smtClean="0">
                <a:solidFill>
                  <a:schemeClr val="tx1"/>
                </a:solidFill>
              </a:rPr>
              <a:t>of post graduate training)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esidents are matched from medical school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ntire educational experience is provided during the residency</a:t>
            </a:r>
          </a:p>
          <a:p>
            <a:r>
              <a:rPr lang="en-US" sz="3200" i="1" dirty="0" smtClean="0">
                <a:solidFill>
                  <a:srgbClr val="FFFFFF"/>
                </a:solidFill>
              </a:rPr>
              <a:t>Independent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n-US" sz="2400" dirty="0" smtClean="0">
                <a:solidFill>
                  <a:srgbClr val="800000"/>
                </a:solidFill>
              </a:rPr>
              <a:t>2 years in length (total 7 years </a:t>
            </a:r>
            <a:r>
              <a:rPr lang="en-US" sz="2400" dirty="0" smtClean="0">
                <a:solidFill>
                  <a:schemeClr val="tx1"/>
                </a:solidFill>
              </a:rPr>
              <a:t>of post graduate training)</a:t>
            </a:r>
          </a:p>
          <a:p>
            <a:pPr lvl="1"/>
            <a:r>
              <a:rPr lang="en-US" dirty="0"/>
              <a:t>This training format is available to graduates of a diagnostic radiology residency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Launch date </a:t>
            </a:r>
            <a:r>
              <a:rPr lang="en-US" i="1" dirty="0" smtClean="0">
                <a:solidFill>
                  <a:srgbClr val="0000FF"/>
                </a:solidFill>
              </a:rPr>
              <a:t>July </a:t>
            </a:r>
            <a:r>
              <a:rPr lang="en-US" i="1" dirty="0">
                <a:solidFill>
                  <a:srgbClr val="0000FF"/>
                </a:solidFill>
              </a:rPr>
              <a:t>1, 2020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45007"/>
            <a:ext cx="7772400" cy="8149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Program Formats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ESIR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charset="0"/>
              </a:rPr>
              <a:t>Early </a:t>
            </a: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Specialization in </a:t>
            </a:r>
            <a:r>
              <a:rPr lang="en-US" sz="3200" i="1" dirty="0" smtClean="0">
                <a:solidFill>
                  <a:schemeClr val="tx1"/>
                </a:solidFill>
                <a:latin typeface="Arial" charset="0"/>
              </a:rPr>
              <a:t>IR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Allows for completion of DR and IR in 6 years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Curriculum includes MINIMUM of 11 IR or IR-related rotations and ICU rotation during DR residency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MINIMUM of 500 procedures during DR residency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  <a:latin typeface="Arial" charset="0"/>
              </a:rPr>
              <a:t>Total 6 years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post graduate training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6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186177"/>
              </p:ext>
            </p:extLst>
          </p:nvPr>
        </p:nvGraphicFramePr>
        <p:xfrm>
          <a:off x="1117215" y="2138773"/>
          <a:ext cx="7772400" cy="365028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475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PGY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IR*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ICU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Internship (Surgery,</a:t>
                      </a:r>
                      <a:r>
                        <a:rPr lang="en-US" baseline="0" dirty="0" smtClean="0"/>
                        <a:t> Medicine, Transitional)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8-12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36-40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28-32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0274" y="336549"/>
            <a:ext cx="7772400" cy="1187451"/>
          </a:xfrm>
        </p:spPr>
        <p:txBody>
          <a:bodyPr anchor="t" anchorCtr="0">
            <a:normAutofit fontScale="90000"/>
          </a:bodyPr>
          <a:lstStyle/>
          <a:p>
            <a:r>
              <a:rPr lang="en-US" sz="5600" dirty="0" smtClean="0">
                <a:latin typeface="Arial" charset="0"/>
              </a:rPr>
              <a:t>Integrated Programs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89226"/>
            <a:ext cx="6021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Training in Interventional Radiology: ACGME Update April 2014, Dr. Jeanne </a:t>
            </a:r>
            <a:r>
              <a:rPr lang="en-US" sz="1200" dirty="0" err="1" smtClean="0">
                <a:solidFill>
                  <a:schemeClr val="bg1"/>
                </a:solidFill>
              </a:rPr>
              <a:t>LaBerge</a:t>
            </a:r>
            <a:r>
              <a:rPr lang="en-US" sz="1200" dirty="0" smtClean="0">
                <a:solidFill>
                  <a:schemeClr val="bg1"/>
                </a:solidFill>
              </a:rPr>
              <a:t>, 39th Annual SIR Meeting, San Diego CA, March 2014.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2755" y="1524000"/>
            <a:ext cx="320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 Week Rotations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1209" y="5789062"/>
            <a:ext cx="280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*IR or IR-related rotations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42158" y="1116812"/>
            <a:ext cx="1596231" cy="1297880"/>
          </a:xfrm>
          <a:prstGeom prst="borderCallout2">
            <a:avLst>
              <a:gd name="adj1" fmla="val 99968"/>
              <a:gd name="adj2" fmla="val 39882"/>
              <a:gd name="adj3" fmla="val 164239"/>
              <a:gd name="adj4" fmla="val 39539"/>
              <a:gd name="adj5" fmla="val 164580"/>
              <a:gd name="adj6" fmla="val 87644"/>
            </a:avLst>
          </a:prstGeom>
          <a:ln w="57150" cmpd="sng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Medical School Match</a:t>
            </a:r>
            <a:endParaRPr 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-1" y="3569507"/>
            <a:ext cx="1905180" cy="1184116"/>
          </a:xfrm>
          <a:prstGeom prst="rightArrowCallout">
            <a:avLst>
              <a:gd name="adj1" fmla="val 22674"/>
              <a:gd name="adj2" fmla="val 25000"/>
              <a:gd name="adj3" fmla="val 25000"/>
              <a:gd name="adj4" fmla="val 7668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Radiology 3:2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7394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876993"/>
              </p:ext>
            </p:extLst>
          </p:nvPr>
        </p:nvGraphicFramePr>
        <p:xfrm>
          <a:off x="1117215" y="2138773"/>
          <a:ext cx="7772400" cy="365028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475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PGY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IR*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ICU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Internship (Surgery,</a:t>
                      </a:r>
                      <a:r>
                        <a:rPr lang="en-US" baseline="0" dirty="0" smtClean="0"/>
                        <a:t> Medicine, Transitional)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36077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Year Diagnostic Radiology Residency</a:t>
                      </a:r>
                      <a:endParaRPr lang="en-US" sz="240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“5” = 6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0-4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8-12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“6” = 7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Totals</a:t>
                      </a:r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28-32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0274" y="336549"/>
            <a:ext cx="7772400" cy="1187451"/>
          </a:xfrm>
        </p:spPr>
        <p:txBody>
          <a:bodyPr anchor="t" anchorCtr="0">
            <a:normAutofit fontScale="90000"/>
          </a:bodyPr>
          <a:lstStyle/>
          <a:p>
            <a:r>
              <a:rPr lang="en-US" sz="5600" dirty="0" smtClean="0">
                <a:latin typeface="Arial" charset="0"/>
              </a:rPr>
              <a:t>Independent Programs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charset="0"/>
              </a:rPr>
            </a:b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2755" y="1524000"/>
            <a:ext cx="320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/>
              </a:rPr>
              <a:t>4 Week Rotations</a:t>
            </a:r>
            <a:endParaRPr 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1209" y="5789062"/>
            <a:ext cx="280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*IR or IR-related rotations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42159" y="5351454"/>
            <a:ext cx="1596230" cy="1037772"/>
          </a:xfrm>
          <a:prstGeom prst="borderCallout2">
            <a:avLst>
              <a:gd name="adj1" fmla="val -30268"/>
              <a:gd name="adj2" fmla="val 86897"/>
              <a:gd name="adj3" fmla="val -30270"/>
              <a:gd name="adj4" fmla="val 47506"/>
              <a:gd name="adj5" fmla="val -1226"/>
              <a:gd name="adj6" fmla="val 47404"/>
            </a:avLst>
          </a:prstGeom>
          <a:ln w="38100" cmpd="sng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Arial"/>
              </a:rPr>
              <a:t>Qualified</a:t>
            </a:r>
            <a:endParaRPr lang="en-US" sz="220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en-US" sz="2200" dirty="0" smtClean="0">
                <a:solidFill>
                  <a:prstClr val="white"/>
                </a:solidFill>
                <a:latin typeface="Arial"/>
              </a:rPr>
              <a:t>ESIR Transfer</a:t>
            </a:r>
            <a:endParaRPr lang="en-US" sz="2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-10083" y="3088995"/>
            <a:ext cx="1503331" cy="1098311"/>
          </a:xfrm>
          <a:prstGeom prst="borderCallout2">
            <a:avLst>
              <a:gd name="adj1" fmla="val 101417"/>
              <a:gd name="adj2" fmla="val 49699"/>
              <a:gd name="adj3" fmla="val 141459"/>
              <a:gd name="adj4" fmla="val 50392"/>
              <a:gd name="adj5" fmla="val 140312"/>
              <a:gd name="adj6" fmla="val 96519"/>
            </a:avLst>
          </a:prstGeom>
          <a:ln w="38100" cmpd="sng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Arial"/>
              </a:rPr>
              <a:t>DR Graduates</a:t>
            </a:r>
            <a:endParaRPr lang="en-US" sz="22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964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</a:t>
            </a:r>
            <a:r>
              <a:rPr lang="en-US" dirty="0" smtClean="0"/>
              <a:t>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Within </a:t>
            </a:r>
            <a:r>
              <a:rPr lang="en-US" dirty="0">
                <a:solidFill>
                  <a:srgbClr val="800000"/>
                </a:solidFill>
              </a:rPr>
              <a:t>a single institution</a:t>
            </a:r>
            <a:r>
              <a:rPr lang="en-US" dirty="0"/>
              <a:t>, it will be possible to </a:t>
            </a:r>
            <a:r>
              <a:rPr lang="en-US" dirty="0">
                <a:solidFill>
                  <a:srgbClr val="800000"/>
                </a:solidFill>
              </a:rPr>
              <a:t>transfer between the IR and DR residencies </a:t>
            </a:r>
            <a:r>
              <a:rPr lang="en-US" dirty="0"/>
              <a:t>at the beginning of the PGY2, PGY3, or PGY4 year provided qualifications for transfer are met.</a:t>
            </a:r>
          </a:p>
        </p:txBody>
      </p:sp>
    </p:spTree>
    <p:extLst>
      <p:ext uri="{BB962C8B-B14F-4D97-AF65-F5344CB8AC3E}">
        <p14:creationId xmlns:p14="http://schemas.microsoft.com/office/powerpoint/2010/main" val="43120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addl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1555</TotalTime>
  <Words>1319</Words>
  <Application>Microsoft Macintosh PowerPoint</Application>
  <PresentationFormat>On-screen Show (4:3)</PresentationFormat>
  <Paragraphs>176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Saddle</vt:lpstr>
      <vt:lpstr>1_Saddle</vt:lpstr>
      <vt:lpstr>IR/DR Update</vt:lpstr>
      <vt:lpstr>Current IR Training Requirements</vt:lpstr>
      <vt:lpstr>VIR Subspecialty Certificate</vt:lpstr>
      <vt:lpstr>IR/DR Dual Certificate Residency</vt:lpstr>
      <vt:lpstr>Program Formats</vt:lpstr>
      <vt:lpstr>ESIR</vt:lpstr>
      <vt:lpstr>Integrated Programs </vt:lpstr>
      <vt:lpstr>Independent Programs </vt:lpstr>
      <vt:lpstr>Residency transfers</vt:lpstr>
      <vt:lpstr>PowerPoint Presentation</vt:lpstr>
      <vt:lpstr>ESIR As of March 2016: 30 applications received 10 Institutions have received ACGME accreditation</vt:lpstr>
      <vt:lpstr>Current 3rd Year Medical Students (Class of 2017)</vt:lpstr>
      <vt:lpstr>Current 4th Year Medical Students (Class of 2016) and Interns (PGY 1)</vt:lpstr>
      <vt:lpstr>PowerPoint Presentation</vt:lpstr>
      <vt:lpstr>PowerPoint Presentation</vt:lpstr>
      <vt:lpstr>Other 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Kimi Kondo</dc:creator>
  <cp:lastModifiedBy>Kimi Kondo</cp:lastModifiedBy>
  <cp:revision>127</cp:revision>
  <dcterms:created xsi:type="dcterms:W3CDTF">2014-03-31T00:45:21Z</dcterms:created>
  <dcterms:modified xsi:type="dcterms:W3CDTF">2016-04-02T16:21:23Z</dcterms:modified>
</cp:coreProperties>
</file>