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9" r:id="rId3"/>
    <p:sldId id="264" r:id="rId4"/>
    <p:sldId id="265" r:id="rId5"/>
    <p:sldId id="262" r:id="rId6"/>
    <p:sldId id="263" r:id="rId7"/>
    <p:sldId id="266" r:id="rId8"/>
    <p:sldId id="281" r:id="rId9"/>
    <p:sldId id="271" r:id="rId10"/>
    <p:sldId id="274" r:id="rId11"/>
    <p:sldId id="275" r:id="rId12"/>
    <p:sldId id="276" r:id="rId13"/>
    <p:sldId id="277" r:id="rId14"/>
    <p:sldId id="279" r:id="rId15"/>
    <p:sldId id="280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3033" autoAdjust="0"/>
  </p:normalViewPr>
  <p:slideViewPr>
    <p:cSldViewPr>
      <p:cViewPr varScale="1">
        <p:scale>
          <a:sx n="95" d="100"/>
          <a:sy n="95" d="100"/>
        </p:scale>
        <p:origin x="20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C3B80-5C12-4361-9924-EF8C36A8A36F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81C08-2973-4465-A9B1-01D00A16E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3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62961-A1E4-44FD-AD1F-C44C20BC66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1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8DC1A-CA12-41AA-A08D-8B39107A05B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7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F6871-992C-4577-A6F2-9AA73AC704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71F3-D424-4EA5-B4EB-93BDEFF1CA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0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71F3-D424-4EA5-B4EB-93BDEFF1CA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71F3-D424-4EA5-B4EB-93BDEFF1CA4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8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3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4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1F393-213D-4A97-ABBC-A22A07BA0522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13B1C-0ED2-422F-AC3D-F28B6E6E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4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3.xml"/><Relationship Id="rId7" Type="http://schemas.openxmlformats.org/officeDocument/2006/relationships/image" Target="../media/image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6.xml"/><Relationship Id="rId7" Type="http://schemas.openxmlformats.org/officeDocument/2006/relationships/image" Target="../media/image1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2558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to Approach Abdominal Radiographs in Adults – A Primer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131" y="2677231"/>
            <a:ext cx="6934200" cy="479746"/>
          </a:xfrm>
        </p:spPr>
        <p:txBody>
          <a:bodyPr>
            <a:normAutofit/>
          </a:bodyPr>
          <a:lstStyle/>
          <a:p>
            <a:r>
              <a:rPr lang="en-US" sz="2400" i="1" dirty="0"/>
              <a:t>Authors:</a:t>
            </a:r>
          </a:p>
        </p:txBody>
      </p:sp>
      <p:pic>
        <p:nvPicPr>
          <p:cNvPr id="1026" name="Picture 2" descr="Image result for AUR rad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0"/>
            <a:ext cx="42470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UR ACER radi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828" y="0"/>
            <a:ext cx="2030172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25" y="5190309"/>
            <a:ext cx="1762411" cy="1600200"/>
          </a:xfrm>
          <a:prstGeom prst="rect">
            <a:avLst/>
          </a:prstGeom>
        </p:spPr>
      </p:pic>
      <p:pic>
        <p:nvPicPr>
          <p:cNvPr id="7" name="Picture 6" descr="MDACC_Rev_PMS_TC_tag_V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99"/>
          <a:stretch/>
        </p:blipFill>
        <p:spPr bwMode="auto">
          <a:xfrm>
            <a:off x="76200" y="5410200"/>
            <a:ext cx="3222625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3377389"/>
            <a:ext cx="335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/>
              <a:t>Dhakshina</a:t>
            </a:r>
            <a:r>
              <a:rPr lang="en-US" sz="2000" i="1" dirty="0"/>
              <a:t> </a:t>
            </a:r>
            <a:r>
              <a:rPr lang="en-US" sz="2000" i="1" dirty="0" err="1"/>
              <a:t>Ganeshan</a:t>
            </a:r>
            <a:r>
              <a:rPr lang="en-US" sz="2000" i="1" dirty="0"/>
              <a:t>, MD</a:t>
            </a:r>
          </a:p>
          <a:p>
            <a:pPr algn="ctr"/>
            <a:r>
              <a:rPr lang="en-US" sz="2000" i="1" dirty="0"/>
              <a:t>MD Anderson Cancer Center Houston TX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9231" y="3341797"/>
            <a:ext cx="40879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/>
              <a:t>Ashish P. Wasnik, MD</a:t>
            </a:r>
          </a:p>
          <a:p>
            <a:pPr algn="ctr"/>
            <a:r>
              <a:rPr lang="en-US" sz="2000" i="1" dirty="0"/>
              <a:t>Michigan Medicine</a:t>
            </a:r>
          </a:p>
          <a:p>
            <a:pPr algn="ctr"/>
            <a:r>
              <a:rPr lang="en-US" sz="2000" i="1" dirty="0"/>
              <a:t>University of Michigan, Ann Arbor, MI</a:t>
            </a:r>
          </a:p>
        </p:txBody>
      </p:sp>
    </p:spTree>
    <p:extLst>
      <p:ext uri="{BB962C8B-B14F-4D97-AF65-F5344CB8AC3E}">
        <p14:creationId xmlns:p14="http://schemas.microsoft.com/office/powerpoint/2010/main" val="110477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Abnormal gas outside the GI tract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07428"/>
              </p:ext>
            </p:extLst>
          </p:nvPr>
        </p:nvGraphicFramePr>
        <p:xfrm>
          <a:off x="685800" y="838200"/>
          <a:ext cx="7010400" cy="21031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Pneumoperitoneum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Pneumatosis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Abscess 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Portal venous gas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Emphysematous pyelonephritis 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Emphysematous cystitis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20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469393"/>
              </p:ext>
            </p:extLst>
          </p:nvPr>
        </p:nvGraphicFramePr>
        <p:xfrm>
          <a:off x="557349" y="826996"/>
          <a:ext cx="7010400" cy="35052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Renal, ureteric, bladder</a:t>
                      </a:r>
                      <a:r>
                        <a:rPr lang="en-US" sz="2000" baseline="0" dirty="0">
                          <a:effectLst/>
                        </a:rPr>
                        <a:t> calculi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Medullary and cortical nephrocalcinosis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Gallstones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Chronic pancreatitis 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Calcified lymph nodes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Vascular calcification – Aneurysms of abdominal aortic artery, Splenic artery etc.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Appendicolith 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Fibroid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Vas deferens calcification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34834"/>
            <a:ext cx="7772400" cy="7921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Calcifications</a:t>
            </a:r>
          </a:p>
        </p:txBody>
      </p:sp>
    </p:spTree>
    <p:extLst>
      <p:ext uri="{BB962C8B-B14F-4D97-AF65-F5344CB8AC3E}">
        <p14:creationId xmlns:p14="http://schemas.microsoft.com/office/powerpoint/2010/main" val="260877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257522"/>
              </p:ext>
            </p:extLst>
          </p:nvPr>
        </p:nvGraphicFramePr>
        <p:xfrm>
          <a:off x="685800" y="883602"/>
          <a:ext cx="7010400" cy="21031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Hepatomegaly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Splenomegaly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Nephromegaly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Ascites</a:t>
                      </a:r>
                      <a:endParaRPr lang="en-US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Abdominal wall hernia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Abdominal wall soft tissue lesions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709"/>
            <a:ext cx="8229600" cy="8683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Abdominal cavity and abdominal wall</a:t>
            </a:r>
          </a:p>
        </p:txBody>
      </p:sp>
    </p:spTree>
    <p:extLst>
      <p:ext uri="{BB962C8B-B14F-4D97-AF65-F5344CB8AC3E}">
        <p14:creationId xmlns:p14="http://schemas.microsoft.com/office/powerpoint/2010/main" val="103744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919424"/>
              </p:ext>
            </p:extLst>
          </p:nvPr>
        </p:nvGraphicFramePr>
        <p:xfrm>
          <a:off x="762000" y="914400"/>
          <a:ext cx="7010400" cy="21031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Rib lesions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Thoracolumbar vertebrae lesions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Iliac</a:t>
                      </a:r>
                      <a:r>
                        <a:rPr lang="en-US" sz="2000" baseline="0" dirty="0">
                          <a:effectLst/>
                        </a:rPr>
                        <a:t> bone, Ischium, Pubic rami and sacral </a:t>
                      </a:r>
                      <a:r>
                        <a:rPr lang="en-US" sz="2000" dirty="0">
                          <a:effectLst/>
                        </a:rPr>
                        <a:t>lesions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Hip joint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Femur lesions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Fractures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7507131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7921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Bones</a:t>
            </a:r>
          </a:p>
        </p:txBody>
      </p:sp>
    </p:spTree>
    <p:extLst>
      <p:ext uri="{BB962C8B-B14F-4D97-AF65-F5344CB8AC3E}">
        <p14:creationId xmlns:p14="http://schemas.microsoft.com/office/powerpoint/2010/main" val="88510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142165"/>
              </p:ext>
            </p:extLst>
          </p:nvPr>
        </p:nvGraphicFramePr>
        <p:xfrm>
          <a:off x="685800" y="702845"/>
          <a:ext cx="7010400" cy="3855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Nasogastric (NG) tubes, </a:t>
                      </a:r>
                      <a:r>
                        <a:rPr lang="en-US" sz="2000" dirty="0" err="1">
                          <a:effectLst/>
                        </a:rPr>
                        <a:t>Dobhoff</a:t>
                      </a:r>
                      <a:r>
                        <a:rPr lang="en-US" sz="2000" dirty="0">
                          <a:effectLst/>
                        </a:rPr>
                        <a:t> feeding tubes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Gastrostomy and </a:t>
                      </a:r>
                      <a:r>
                        <a:rPr lang="en-US" sz="2000" dirty="0" err="1">
                          <a:effectLst/>
                        </a:rPr>
                        <a:t>jejunostomy</a:t>
                      </a:r>
                      <a:r>
                        <a:rPr lang="en-US" sz="2000" dirty="0">
                          <a:effectLst/>
                        </a:rPr>
                        <a:t> feeding tubes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Esophageal, </a:t>
                      </a:r>
                      <a:r>
                        <a:rPr lang="en-US" sz="2000" dirty="0" err="1">
                          <a:effectLst/>
                        </a:rPr>
                        <a:t>gastroduodenal</a:t>
                      </a:r>
                      <a:r>
                        <a:rPr lang="en-US" sz="2000" baseline="0" dirty="0">
                          <a:effectLst/>
                        </a:rPr>
                        <a:t> and colonic</a:t>
                      </a:r>
                      <a:r>
                        <a:rPr lang="en-US" sz="2000" dirty="0">
                          <a:effectLst/>
                        </a:rPr>
                        <a:t> stent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Biliary stent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Vascular - </a:t>
                      </a:r>
                      <a:r>
                        <a:rPr lang="en-US" sz="2000" dirty="0" err="1">
                          <a:effectLst/>
                        </a:rPr>
                        <a:t>transjugular</a:t>
                      </a:r>
                      <a:r>
                        <a:rPr lang="en-US" sz="2000" dirty="0">
                          <a:effectLst/>
                        </a:rPr>
                        <a:t> intrahepatic </a:t>
                      </a:r>
                      <a:r>
                        <a:rPr lang="en-US" sz="2000" dirty="0" err="1">
                          <a:effectLst/>
                        </a:rPr>
                        <a:t>portocaval</a:t>
                      </a:r>
                      <a:r>
                        <a:rPr lang="en-US" sz="2000" dirty="0">
                          <a:effectLst/>
                        </a:rPr>
                        <a:t> shunt (TIPS), Aortic stent grafts , any other arterial or venous stent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Ureteral stents, nephrostomy catheters, Foley’s catheter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Intrauterine devices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Tubal ligation clips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Spinal stimulator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Ventriculoperitoneal</a:t>
                      </a:r>
                      <a:r>
                        <a:rPr lang="en-US" sz="2000" dirty="0">
                          <a:effectLst/>
                        </a:rPr>
                        <a:t> (VP) shunts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67671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Medical Devices</a:t>
            </a:r>
          </a:p>
        </p:txBody>
      </p:sp>
      <p:sp>
        <p:nvSpPr>
          <p:cNvPr id="2" name="Oval 1"/>
          <p:cNvSpPr/>
          <p:nvPr/>
        </p:nvSpPr>
        <p:spPr>
          <a:xfrm>
            <a:off x="4724400" y="4191000"/>
            <a:ext cx="4419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Look for any complications related to medical devices </a:t>
            </a:r>
          </a:p>
        </p:txBody>
      </p:sp>
    </p:spTree>
    <p:extLst>
      <p:ext uri="{BB962C8B-B14F-4D97-AF65-F5344CB8AC3E}">
        <p14:creationId xmlns:p14="http://schemas.microsoft.com/office/powerpoint/2010/main" val="182349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346300"/>
              </p:ext>
            </p:extLst>
          </p:nvPr>
        </p:nvGraphicFramePr>
        <p:xfrm>
          <a:off x="762000" y="838200"/>
          <a:ext cx="7010400" cy="10515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Ingested foreign bodies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Foreign bodies </a:t>
                      </a:r>
                      <a:r>
                        <a:rPr lang="en-US" sz="2000" baseline="0" dirty="0">
                          <a:effectLst/>
                        </a:rPr>
                        <a:t> introduced via other routes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Inadvertent retained foreign objects following surgery </a:t>
                      </a:r>
                      <a:endParaRPr lang="en-US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Foreign Bodies</a:t>
            </a:r>
          </a:p>
        </p:txBody>
      </p:sp>
    </p:spTree>
    <p:extLst>
      <p:ext uri="{BB962C8B-B14F-4D97-AF65-F5344CB8AC3E}">
        <p14:creationId xmlns:p14="http://schemas.microsoft.com/office/powerpoint/2010/main" val="274760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71203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Abdominal Radiographs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4785632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Single view – supine (typically for tube placement)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Multiple views: supine &amp; upright or decubitus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FFC000"/>
                </a:solidFill>
              </a:rPr>
              <a:t>Normal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Small amount of gas in up to </a:t>
            </a:r>
            <a:r>
              <a:rPr lang="en-US" i="1" dirty="0"/>
              <a:t>4</a:t>
            </a:r>
            <a:r>
              <a:rPr lang="en-US" dirty="0"/>
              <a:t> </a:t>
            </a:r>
            <a:r>
              <a:rPr lang="en-US" dirty="0" err="1"/>
              <a:t>nondistended</a:t>
            </a:r>
            <a:r>
              <a:rPr lang="en-US" dirty="0"/>
              <a:t> SB loops &lt; 3 cm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Gas may be seen in stomach and </a:t>
            </a:r>
            <a:r>
              <a:rPr lang="en-US" dirty="0" err="1"/>
              <a:t>nondistended</a:t>
            </a:r>
            <a:r>
              <a:rPr lang="en-US" dirty="0"/>
              <a:t> colon (up to 6 cm diameter)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463" y="6303963"/>
            <a:ext cx="9202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200" b="1" i="1" dirty="0"/>
              <a:t> </a:t>
            </a:r>
            <a:r>
              <a:rPr lang="en-US" sz="1200" b="1" i="1" dirty="0" err="1"/>
              <a:t>Shrake</a:t>
            </a:r>
            <a:r>
              <a:rPr lang="en-US" sz="1200" b="1" i="1" dirty="0"/>
              <a:t> PK et al. Radiographic evaluation of suspected Small bowel obstruction. Am J </a:t>
            </a:r>
            <a:r>
              <a:rPr lang="en-US" sz="1200" b="1" i="1" dirty="0" err="1"/>
              <a:t>Gastroent</a:t>
            </a:r>
            <a:r>
              <a:rPr lang="en-US" sz="1200" b="1" i="1" dirty="0"/>
              <a:t> (1991</a:t>
            </a:r>
            <a:r>
              <a:rPr lang="en-US" sz="1200" b="1" dirty="0"/>
              <a:t>) 86: 175-178</a:t>
            </a:r>
          </a:p>
          <a:p>
            <a:r>
              <a:rPr lang="en-US" sz="1200" b="1" i="1" dirty="0" err="1"/>
              <a:t>Maglinte</a:t>
            </a:r>
            <a:r>
              <a:rPr lang="en-US" sz="1200" b="1" i="1" dirty="0"/>
              <a:t> DDT et al. Radiology of small bowel obstruction. Abdominal Imaging 2005 (30): 160-178</a:t>
            </a:r>
            <a:r>
              <a:rPr lang="en-US" sz="1200" b="1" dirty="0"/>
              <a:t>. </a:t>
            </a:r>
            <a:endParaRPr lang="en-US" sz="1200" b="1" i="1" dirty="0">
              <a:latin typeface="Arial" pitchFamily="34" charset="0"/>
            </a:endParaRPr>
          </a:p>
          <a:p>
            <a:r>
              <a:rPr lang="en-US" sz="1200" b="1" dirty="0"/>
              <a:t> </a:t>
            </a:r>
            <a:endParaRPr lang="en-US" sz="1200" b="1" i="1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i="1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42" t="-3068" b="-1"/>
          <a:stretch/>
        </p:blipFill>
        <p:spPr>
          <a:xfrm>
            <a:off x="5014232" y="867273"/>
            <a:ext cx="4131945" cy="43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5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Adynamic</a:t>
            </a:r>
            <a:r>
              <a:rPr lang="en-US" dirty="0">
                <a:solidFill>
                  <a:srgbClr val="FFC000"/>
                </a:solidFill>
              </a:rPr>
              <a:t> ileus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038600" cy="4525963"/>
          </a:xfrm>
        </p:spPr>
        <p:txBody>
          <a:bodyPr/>
          <a:lstStyle/>
          <a:p>
            <a:r>
              <a:rPr lang="en-US" dirty="0"/>
              <a:t>Diffuse gaseous distention of small and large bowel, to the rectum</a:t>
            </a:r>
          </a:p>
          <a:p>
            <a:r>
              <a:rPr lang="en-US" dirty="0"/>
              <a:t>Often post-operative</a:t>
            </a:r>
          </a:p>
          <a:p>
            <a:r>
              <a:rPr lang="en-US" dirty="0"/>
              <a:t>May be seen with neurogenic bowel or patients of pain medication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729" r="3774" b="8379"/>
          <a:stretch/>
        </p:blipFill>
        <p:spPr>
          <a:xfrm>
            <a:off x="4648200" y="990600"/>
            <a:ext cx="3733800" cy="3962400"/>
          </a:xfrm>
        </p:spPr>
      </p:pic>
    </p:spTree>
    <p:extLst>
      <p:ext uri="{BB962C8B-B14F-4D97-AF65-F5344CB8AC3E}">
        <p14:creationId xmlns:p14="http://schemas.microsoft.com/office/powerpoint/2010/main" val="3673361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638800"/>
          </a:xfrm>
        </p:spPr>
        <p:txBody>
          <a:bodyPr/>
          <a:lstStyle/>
          <a:p>
            <a:r>
              <a:rPr lang="en-US" dirty="0"/>
              <a:t>What to look for-</a:t>
            </a:r>
          </a:p>
          <a:p>
            <a:pPr lvl="1"/>
            <a:r>
              <a:rPr lang="en-US" sz="2800" dirty="0"/>
              <a:t>Small bowel distention (&gt; 3 cm)</a:t>
            </a:r>
          </a:p>
          <a:p>
            <a:pPr lvl="1"/>
            <a:r>
              <a:rPr lang="en-US" sz="2800" dirty="0"/>
              <a:t>&gt; 2 AF level, AF level &gt; 2.5 cm, </a:t>
            </a:r>
            <a:r>
              <a:rPr lang="en-US" sz="2800" i="1" dirty="0"/>
              <a:t>AF level differing &gt; 2cm in height from one another in same small bowel loop</a:t>
            </a:r>
          </a:p>
          <a:p>
            <a:pPr marL="971550" lvl="1" indent="-457200"/>
            <a:r>
              <a:rPr lang="en-US" sz="3200" dirty="0"/>
              <a:t>Small bowel to colonic diameter ratio &gt; 0.5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Diagnostic accuracy in 50-60%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Sensitivity of 66% in proven SBO </a:t>
            </a:r>
          </a:p>
          <a:p>
            <a:pPr marL="57150" indent="0">
              <a:buNone/>
            </a:pPr>
            <a:endParaRPr lang="en-US" sz="3600" dirty="0"/>
          </a:p>
          <a:p>
            <a:endParaRPr lang="en-US" dirty="0"/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3528" y="6260812"/>
            <a:ext cx="920273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400" i="1" dirty="0"/>
              <a:t>Baker SR . ACR Appropriateness Criteria on SBO- A critique of term and its terms. ACR 2007; 443-445.</a:t>
            </a:r>
            <a:endParaRPr lang="en-US" sz="1400" i="1" dirty="0">
              <a:latin typeface="Arial" pitchFamily="34" charset="0"/>
            </a:endParaRPr>
          </a:p>
          <a:p>
            <a:r>
              <a:rPr lang="en-US" sz="1200" i="1" dirty="0"/>
              <a:t>Silva AC, et al. Small bowel obstruction: what to look for. </a:t>
            </a:r>
            <a:r>
              <a:rPr lang="en-US" sz="1200" i="1" dirty="0" err="1"/>
              <a:t>RadioGraphics</a:t>
            </a:r>
            <a:r>
              <a:rPr lang="en-US" sz="1200" i="1" dirty="0"/>
              <a:t> 2009; 29:423–439</a:t>
            </a:r>
            <a:r>
              <a:rPr lang="en-US" sz="1200" dirty="0"/>
              <a:t>. </a:t>
            </a:r>
            <a:endParaRPr lang="en-US" sz="1200" i="1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i="1" dirty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SBO on Abdominal Radiographs</a:t>
            </a:r>
          </a:p>
        </p:txBody>
      </p:sp>
    </p:spTree>
    <p:extLst>
      <p:ext uri="{BB962C8B-B14F-4D97-AF65-F5344CB8AC3E}">
        <p14:creationId xmlns:p14="http://schemas.microsoft.com/office/powerpoint/2010/main" val="283388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99231" y="838200"/>
            <a:ext cx="8686800" cy="555377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Abnormal</a:t>
            </a:r>
            <a:r>
              <a:rPr lang="en-US" dirty="0"/>
              <a:t> – nonspecific (equivocal) gas pattern:</a:t>
            </a:r>
          </a:p>
          <a:p>
            <a:pPr lvl="1"/>
            <a:r>
              <a:rPr lang="en-US" dirty="0"/>
              <a:t>At least 1 loop of borderline or mildly dilated (3 cm or more)</a:t>
            </a:r>
          </a:p>
          <a:p>
            <a:pPr lvl="1"/>
            <a:r>
              <a:rPr lang="en-US" dirty="0"/>
              <a:t>3 or more AF level, colonic and fecal distribution normal</a:t>
            </a:r>
          </a:p>
          <a:p>
            <a:pPr lvl="1"/>
            <a:r>
              <a:rPr lang="en-US" dirty="0"/>
              <a:t>(reactive or reflex ileus (stasis), low grade obstruction, medication induced)</a:t>
            </a:r>
          </a:p>
          <a:p>
            <a:r>
              <a:rPr lang="en-US" dirty="0">
                <a:solidFill>
                  <a:srgbClr val="FFC000"/>
                </a:solidFill>
              </a:rPr>
              <a:t>Probable SBO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Multiple dilated gas filled SB, relatively small or moderate colonic gas </a:t>
            </a:r>
          </a:p>
          <a:p>
            <a:pPr lvl="1"/>
            <a:r>
              <a:rPr lang="en-US" dirty="0"/>
              <a:t>(acute inflammation, </a:t>
            </a:r>
            <a:r>
              <a:rPr lang="en-US" dirty="0" err="1"/>
              <a:t>appy</a:t>
            </a:r>
            <a:r>
              <a:rPr lang="en-US" dirty="0"/>
              <a:t>, divert- warrant CT)</a:t>
            </a:r>
          </a:p>
          <a:p>
            <a:r>
              <a:rPr lang="en-US" dirty="0">
                <a:solidFill>
                  <a:srgbClr val="FFC000"/>
                </a:solidFill>
              </a:rPr>
              <a:t>Unequivocal SBO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Multiple dilated gas filled SBO in gasless colon- urgent attention</a:t>
            </a:r>
          </a:p>
          <a:p>
            <a:r>
              <a:rPr lang="en-US" sz="2800" dirty="0"/>
              <a:t>[dilated colon and SB= colonic ileus or obstruction]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-29369" y="6581001"/>
            <a:ext cx="92027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200" i="1" dirty="0" err="1"/>
              <a:t>Maglinte</a:t>
            </a:r>
            <a:r>
              <a:rPr lang="en-US" sz="1200" i="1" dirty="0"/>
              <a:t> DDT et al. Radiology of small bowel obstruction. Abdominal Imaging 2005 (30): 160-178</a:t>
            </a:r>
            <a:r>
              <a:rPr lang="en-US" sz="1200" dirty="0"/>
              <a:t>. </a:t>
            </a:r>
            <a:endParaRPr lang="en-US" sz="1200" i="1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SBO on Abdominal Radiographs</a:t>
            </a:r>
          </a:p>
        </p:txBody>
      </p:sp>
    </p:spTree>
    <p:extLst>
      <p:ext uri="{BB962C8B-B14F-4D97-AF65-F5344CB8AC3E}">
        <p14:creationId xmlns:p14="http://schemas.microsoft.com/office/powerpoint/2010/main" val="310848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Introduction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Although advanced imaging techniques such as CT and ultrasound have a higher diagnostic accuracy, abdominal radiographs are often the initial imaging study performed in the emergency room for non-traumatic acute abdominal pain</a:t>
            </a:r>
          </a:p>
          <a:p>
            <a:endParaRPr lang="en-US" sz="2400" dirty="0"/>
          </a:p>
          <a:p>
            <a:r>
              <a:rPr lang="en-US" sz="2800" dirty="0"/>
              <a:t>Objectives of this module is 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Review the indications and contraindications of abdominal radiographs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Discuss the technique of acquiring abdominal radiographs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Describe how to systematically interpret abdominal radiographs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Illustrate common and uncommon pathologies that cane be diagnosed on abdominal radiographs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714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20" y="-20468"/>
            <a:ext cx="8229600" cy="8050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Small Bowel Obstruction</a:t>
            </a:r>
          </a:p>
        </p:txBody>
      </p:sp>
      <p:pic>
        <p:nvPicPr>
          <p:cNvPr id="17" name="Image 1" descr="cap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0372"/>
            <a:ext cx="3810000" cy="294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0" descr="captur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" y="857863"/>
            <a:ext cx="2979824" cy="2812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" descr="cap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4667" r="2712" b="1681"/>
          <a:stretch/>
        </p:blipFill>
        <p:spPr bwMode="auto">
          <a:xfrm>
            <a:off x="3378605" y="784535"/>
            <a:ext cx="2960393" cy="291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3732" y="5145445"/>
            <a:ext cx="4452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Small bowel obstruction- secondary to stricture from Crohn disease (arrow)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3382" y="1242717"/>
            <a:ext cx="264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ER-Acute onset abdominal pain.</a:t>
            </a:r>
          </a:p>
          <a:p>
            <a:r>
              <a:rPr lang="en-US" sz="2000" dirty="0"/>
              <a:t>- Multiple dilated loops of small bowel with paucity of gas in the colon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400120" y="4725878"/>
            <a:ext cx="867942" cy="108568"/>
          </a:xfrm>
          <a:prstGeom prst="straightConnector1">
            <a:avLst/>
          </a:prstGeom>
          <a:solidFill>
            <a:schemeClr val="bg1">
              <a:alpha val="50000"/>
            </a:schemeClr>
          </a:solidFill>
          <a:ln w="38100" cap="sq" cmpd="sng" algn="ctr">
            <a:solidFill>
              <a:srgbClr val="FFC000"/>
            </a:solidFill>
            <a:prstDash val="solid"/>
            <a:bevel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572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SBO from incarcerated umbilical hernia</a:t>
            </a:r>
          </a:p>
        </p:txBody>
      </p:sp>
      <p:pic>
        <p:nvPicPr>
          <p:cNvPr id="7" name="Image 2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-380" r="12968" b="27516"/>
          <a:stretch/>
        </p:blipFill>
        <p:spPr>
          <a:xfrm>
            <a:off x="6233160" y="4043591"/>
            <a:ext cx="2743200" cy="2421372"/>
          </a:xfrm>
          <a:prstGeom prst="rect">
            <a:avLst/>
          </a:prstGeom>
        </p:spPr>
      </p:pic>
      <p:pic>
        <p:nvPicPr>
          <p:cNvPr id="8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" y="990600"/>
            <a:ext cx="2816204" cy="3018157"/>
          </a:xfrm>
          <a:prstGeom prst="rect">
            <a:avLst/>
          </a:prstGeom>
        </p:spPr>
      </p:pic>
      <p:pic>
        <p:nvPicPr>
          <p:cNvPr id="9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90" y="2057400"/>
            <a:ext cx="3204710" cy="3498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1147" y="733961"/>
            <a:ext cx="6055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Acute abdominal pain, distention and vomiting</a:t>
            </a:r>
          </a:p>
          <a:p>
            <a:endParaRPr lang="en-US" sz="2000" dirty="0"/>
          </a:p>
          <a:p>
            <a:r>
              <a:rPr lang="en-US" sz="2000" dirty="0"/>
              <a:t>- Multiple dilated loops of small bowel transitioning to upper mid pelvis. Absent gas in the colon.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3629" y="5809923"/>
            <a:ext cx="4452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Small bowel obstruction- secondary to incarcerated umbilical hernia (arrow)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244291" y="3581400"/>
            <a:ext cx="388358" cy="637678"/>
          </a:xfrm>
          <a:prstGeom prst="straightConnector1">
            <a:avLst/>
          </a:prstGeom>
          <a:solidFill>
            <a:schemeClr val="bg1">
              <a:alpha val="50000"/>
            </a:schemeClr>
          </a:solidFill>
          <a:ln w="38100" cap="sq" cmpd="sng" algn="ctr">
            <a:solidFill>
              <a:srgbClr val="FFC000"/>
            </a:solidFill>
            <a:prstDash val="solid"/>
            <a:bevel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14787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152" y="53976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Cystic fibrosis with DIOS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066800"/>
            <a:ext cx="4040188" cy="5059363"/>
          </a:xfrm>
        </p:spPr>
        <p:txBody>
          <a:bodyPr/>
          <a:lstStyle/>
          <a:p>
            <a:r>
              <a:rPr lang="en-US" dirty="0"/>
              <a:t>Dilated gas filled small bowel loops with some particulate material, as well as large amount of stool in the colon.</a:t>
            </a:r>
          </a:p>
          <a:p>
            <a:r>
              <a:rPr lang="en-US" dirty="0"/>
              <a:t>In cystic fibrosis, increased mucus secretion causes more thickening and retention of the stool leading to constipation and distal intestinal obstruction syndrome (DIOS)</a:t>
            </a:r>
          </a:p>
        </p:txBody>
      </p:sp>
      <p:pic>
        <p:nvPicPr>
          <p:cNvPr id="9" name="Picture 2" descr="C:\Users\rbomalley\Documents\Radiology\CT Conference\Davenport\DIOS 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066800"/>
            <a:ext cx="4024562" cy="4800600"/>
          </a:xfrm>
          <a:noFill/>
        </p:spPr>
      </p:pic>
    </p:spTree>
    <p:extLst>
      <p:ext uri="{BB962C8B-B14F-4D97-AF65-F5344CB8AC3E}">
        <p14:creationId xmlns:p14="http://schemas.microsoft.com/office/powerpoint/2010/main" val="4022843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46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Free intraperitoneal  air</a:t>
            </a:r>
          </a:p>
        </p:txBody>
      </p:sp>
      <p:pic>
        <p:nvPicPr>
          <p:cNvPr id="5" name="Image 1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1300"/>
            <a:ext cx="3812120" cy="45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05" y="827422"/>
            <a:ext cx="3724270" cy="463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5521756"/>
            <a:ext cx="5062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Supine view: Increased central abdominal </a:t>
            </a:r>
            <a:r>
              <a:rPr lang="en-US" i="1" dirty="0" err="1"/>
              <a:t>lucency</a:t>
            </a:r>
            <a:endParaRPr lang="en-US" i="1" dirty="0"/>
          </a:p>
          <a:p>
            <a:r>
              <a:rPr lang="en-US" i="1" dirty="0"/>
              <a:t>Especially, increasing </a:t>
            </a:r>
            <a:r>
              <a:rPr lang="en-US" i="1" dirty="0" err="1"/>
              <a:t>lucency</a:t>
            </a:r>
            <a:r>
              <a:rPr lang="en-US" i="1" dirty="0"/>
              <a:t> from lateral to medial</a:t>
            </a:r>
          </a:p>
          <a:p>
            <a:r>
              <a:rPr lang="en-US" i="1" dirty="0"/>
              <a:t>over the right upper quadrant</a:t>
            </a:r>
          </a:p>
          <a:p>
            <a:r>
              <a:rPr lang="en-US" i="1" dirty="0"/>
              <a:t>* Upright or decubitus view needed for confirmation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5612346"/>
            <a:ext cx="361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Left lateral decubitus shows free air </a:t>
            </a:r>
          </a:p>
          <a:p>
            <a:r>
              <a:rPr lang="en-US" i="1" dirty="0"/>
              <a:t>in the nondependent right abdomen</a:t>
            </a:r>
          </a:p>
          <a:p>
            <a:r>
              <a:rPr lang="en-US" i="1" dirty="0"/>
              <a:t> (arrows)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66505" y="2590800"/>
            <a:ext cx="9144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16428" y="3146880"/>
            <a:ext cx="9144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75928" y="4267200"/>
            <a:ext cx="9144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47800" y="892844"/>
            <a:ext cx="304800" cy="5441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13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Retroperitoneal free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In contrast to intraperitoneal free air, retroperitoneal free air outlines the kidneys (arrows), psoas muscle (arrowheads), contiguous with midline mediastinum</a:t>
            </a:r>
          </a:p>
        </p:txBody>
      </p:sp>
      <p:pic>
        <p:nvPicPr>
          <p:cNvPr id="4" name="Picture 2" descr="PPT8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6"/>
          <a:stretch/>
        </p:blipFill>
        <p:spPr bwMode="auto">
          <a:xfrm>
            <a:off x="4676331" y="1752600"/>
            <a:ext cx="425320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0262" y="1110343"/>
            <a:ext cx="4315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Status post ERCP- acute abdominal pain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53000" y="3377678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53050" y="5035871"/>
            <a:ext cx="266700" cy="6145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4343400"/>
            <a:ext cx="800100" cy="248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 rot="14321172">
            <a:off x="7235702" y="3572227"/>
            <a:ext cx="351129" cy="34548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17440369">
            <a:off x="5824623" y="5170419"/>
            <a:ext cx="351129" cy="34548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14321172">
            <a:off x="7474526" y="4422866"/>
            <a:ext cx="351129" cy="34548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1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9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Colitis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66800"/>
            <a:ext cx="4040188" cy="3951288"/>
          </a:xfrm>
        </p:spPr>
        <p:txBody>
          <a:bodyPr/>
          <a:lstStyle/>
          <a:p>
            <a:r>
              <a:rPr lang="en-US" dirty="0"/>
              <a:t>Bowel wall thickening (small or large bowel)</a:t>
            </a:r>
          </a:p>
          <a:p>
            <a:r>
              <a:rPr lang="en-US" dirty="0"/>
              <a:t>More common with colon- focal or diffuse mural thickening – “thumb-print” sign</a:t>
            </a:r>
          </a:p>
          <a:p>
            <a:r>
              <a:rPr lang="en-US" dirty="0"/>
              <a:t>Seen with inflammatory, infectious or ischemic colitis</a:t>
            </a:r>
          </a:p>
        </p:txBody>
      </p:sp>
      <p:pic>
        <p:nvPicPr>
          <p:cNvPr id="7" name="Picture 2" descr="PPT3BA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10352" r="2119" b="2801"/>
          <a:stretch/>
        </p:blipFill>
        <p:spPr bwMode="auto">
          <a:xfrm>
            <a:off x="4572000" y="9144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953000" y="23622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772400" y="3523467"/>
            <a:ext cx="457200" cy="4704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001000" y="19050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0" y="5863521"/>
            <a:ext cx="4374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Patient with C. difficile colitis causing diffuse </a:t>
            </a:r>
          </a:p>
          <a:p>
            <a:r>
              <a:rPr lang="en-US" i="1" dirty="0"/>
              <a:t>Wall thickening  (arrows)</a:t>
            </a:r>
          </a:p>
        </p:txBody>
      </p:sp>
    </p:spTree>
    <p:extLst>
      <p:ext uri="{BB962C8B-B14F-4D97-AF65-F5344CB8AC3E}">
        <p14:creationId xmlns:p14="http://schemas.microsoft.com/office/powerpoint/2010/main" val="1843112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2" y="111016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Active Ulcerative colitis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83" y="1143000"/>
            <a:ext cx="4040188" cy="3951288"/>
          </a:xfrm>
        </p:spPr>
        <p:txBody>
          <a:bodyPr/>
          <a:lstStyle/>
          <a:p>
            <a:r>
              <a:rPr lang="en-US" dirty="0"/>
              <a:t>Diffuse wall thickening and intramural edema/inflammation in ulcerative colitis cause featureless colon (loss of </a:t>
            </a:r>
            <a:r>
              <a:rPr lang="en-US" dirty="0" err="1"/>
              <a:t>haustral</a:t>
            </a:r>
            <a:r>
              <a:rPr lang="en-US" dirty="0"/>
              <a:t> pattern)- “lead-pipe colon”</a:t>
            </a:r>
          </a:p>
        </p:txBody>
      </p:sp>
      <p:pic>
        <p:nvPicPr>
          <p:cNvPr id="7" name="Picture 2" descr="PPT3C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t="14649" r="9506" b="15895"/>
          <a:stretch/>
        </p:blipFill>
        <p:spPr bwMode="auto">
          <a:xfrm>
            <a:off x="4683237" y="942072"/>
            <a:ext cx="3949908" cy="469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5057" y="5768705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Ulcerative colitis  with acute flare causing </a:t>
            </a:r>
          </a:p>
          <a:p>
            <a:r>
              <a:rPr lang="en-US" i="1" dirty="0"/>
              <a:t>featureless left colon  (arrows). Right colon as normal </a:t>
            </a:r>
            <a:r>
              <a:rPr lang="en-US" i="1" dirty="0" err="1"/>
              <a:t>haustra</a:t>
            </a:r>
            <a:r>
              <a:rPr lang="en-US" i="1" dirty="0"/>
              <a:t> (arrowhead)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072753" y="4038600"/>
            <a:ext cx="614142" cy="381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91057" y="2985636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24457" y="177165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 rot="14970910">
            <a:off x="5906844" y="1861198"/>
            <a:ext cx="328542" cy="470907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43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96"/>
            <a:ext cx="8229600" cy="5293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Focal wall thickening- Colon Ca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897" y="1066800"/>
            <a:ext cx="4040188" cy="4682399"/>
          </a:xfrm>
        </p:spPr>
        <p:txBody>
          <a:bodyPr/>
          <a:lstStyle/>
          <a:p>
            <a:r>
              <a:rPr lang="en-US" dirty="0"/>
              <a:t>Segmental/ focal, asymmetric  and irregular wall thickening/bowel gas pattern is suspicious for tumor and warrants further evaluation with CT/MR and or endoscopy</a:t>
            </a:r>
          </a:p>
          <a:p>
            <a:endParaRPr lang="en-US" dirty="0"/>
          </a:p>
        </p:txBody>
      </p:sp>
      <p:pic>
        <p:nvPicPr>
          <p:cNvPr id="8" name="Picture 2" descr="PPT3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92860"/>
            <a:ext cx="3919371" cy="46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PT3C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4"/>
          <a:stretch>
            <a:fillRect/>
          </a:stretch>
        </p:blipFill>
        <p:spPr bwMode="auto">
          <a:xfrm>
            <a:off x="4876800" y="3852854"/>
            <a:ext cx="2879724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4101" y="5287534"/>
            <a:ext cx="4352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Focal irregular bowel gas pattern in ascending colon concerning for wall thickening (arrows). </a:t>
            </a:r>
          </a:p>
          <a:p>
            <a:r>
              <a:rPr lang="en-US" i="1" dirty="0"/>
              <a:t>CT and endoscopy confirmed colon cancer (arrowhead)</a:t>
            </a:r>
          </a:p>
        </p:txBody>
      </p:sp>
      <p:sp>
        <p:nvSpPr>
          <p:cNvPr id="11" name="Isosceles Triangle 10"/>
          <p:cNvSpPr/>
          <p:nvPr/>
        </p:nvSpPr>
        <p:spPr>
          <a:xfrm rot="2663682">
            <a:off x="5064552" y="5335244"/>
            <a:ext cx="328542" cy="470907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14970910">
            <a:off x="6184897" y="4420429"/>
            <a:ext cx="328542" cy="470907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93128" y="1712267"/>
            <a:ext cx="533400" cy="1395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61560" y="2523108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95154" y="2185393"/>
            <a:ext cx="532067" cy="7492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70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 descr="cap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111" r="2942" b="12897"/>
          <a:stretch>
            <a:fillRect/>
          </a:stretch>
        </p:blipFill>
        <p:spPr bwMode="auto">
          <a:xfrm>
            <a:off x="5297990" y="690925"/>
            <a:ext cx="3658968" cy="281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3" descr="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r="5556" b="13373"/>
          <a:stretch>
            <a:fillRect/>
          </a:stretch>
        </p:blipFill>
        <p:spPr bwMode="auto">
          <a:xfrm>
            <a:off x="5334000" y="3352800"/>
            <a:ext cx="358694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304800" y="0"/>
            <a:ext cx="8318500" cy="638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Bowel Ischemia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1701" y="4585375"/>
            <a:ext cx="4962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Linear </a:t>
            </a:r>
            <a:r>
              <a:rPr lang="en-US" i="1" dirty="0" err="1"/>
              <a:t>lucency</a:t>
            </a:r>
            <a:r>
              <a:rPr lang="en-US" i="1" dirty="0"/>
              <a:t> along bowel gas should be carefully looked for- that suggests </a:t>
            </a:r>
            <a:r>
              <a:rPr lang="en-US" i="1" dirty="0" err="1"/>
              <a:t>pneumatosis</a:t>
            </a:r>
            <a:r>
              <a:rPr lang="en-US" i="1" dirty="0"/>
              <a:t> (arrows). Careful attention to any peripheral linear branching </a:t>
            </a:r>
            <a:r>
              <a:rPr lang="en-US" i="1" dirty="0" err="1"/>
              <a:t>lucencies</a:t>
            </a:r>
            <a:r>
              <a:rPr lang="en-US" i="1" dirty="0"/>
              <a:t>  in the RUQ is needed to identify portal venous gas (arrowhead). Together, these findings are most concerning for bowel ischemia and warrants emergent CECT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1600" y="4675730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248400" y="5077870"/>
            <a:ext cx="10886" cy="49608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85002" y="677862"/>
            <a:ext cx="4131778" cy="3907513"/>
            <a:chOff x="585002" y="677862"/>
            <a:chExt cx="4131778" cy="3907513"/>
          </a:xfrm>
        </p:grpSpPr>
        <p:pic>
          <p:nvPicPr>
            <p:cNvPr id="162818" name="Picture 3" descr="capture"/>
            <p:cNvPicPr>
              <a:picLocks noChangeAspect="1" noChangeArrowheads="1"/>
            </p:cNvPicPr>
            <p:nvPr/>
          </p:nvPicPr>
          <p:blipFill rotWithShape="1">
            <a:blip r:embed="rId4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6" t="12999" r="16970" b="35309"/>
            <a:stretch/>
          </p:blipFill>
          <p:spPr bwMode="auto">
            <a:xfrm>
              <a:off x="912911" y="677862"/>
              <a:ext cx="3803869" cy="390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094037" y="2631618"/>
              <a:ext cx="1370013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Pneumatosis</a:t>
              </a:r>
              <a:endParaRPr lang="en-US" sz="1600" dirty="0">
                <a:solidFill>
                  <a:srgbClr val="FFC000"/>
                </a:solidFill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5002" y="714349"/>
              <a:ext cx="1301750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Portal V gas</a:t>
              </a:r>
              <a:endParaRPr lang="en-US" sz="1600" dirty="0">
                <a:solidFill>
                  <a:srgbClr val="FFC000"/>
                </a:solidFill>
                <a:cs typeface="Arial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2400210" y="2801665"/>
              <a:ext cx="614155" cy="19594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330145" y="1052487"/>
              <a:ext cx="322217" cy="35723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8445104">
              <a:off x="1928997" y="995653"/>
              <a:ext cx="328542" cy="470907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Isosceles Triangle 24"/>
          <p:cNvSpPr/>
          <p:nvPr/>
        </p:nvSpPr>
        <p:spPr>
          <a:xfrm rot="21051236">
            <a:off x="7379528" y="1497053"/>
            <a:ext cx="328542" cy="470907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2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Pneumatosis</a:t>
            </a:r>
            <a:r>
              <a:rPr lang="en-US" dirty="0">
                <a:solidFill>
                  <a:srgbClr val="FFC000"/>
                </a:solidFill>
              </a:rPr>
              <a:t> in post chemotherapy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8" y="1039810"/>
            <a:ext cx="4745007" cy="55133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While </a:t>
            </a:r>
            <a:r>
              <a:rPr lang="en-US" dirty="0" err="1"/>
              <a:t>pneumatosis</a:t>
            </a:r>
            <a:r>
              <a:rPr lang="en-US" dirty="0"/>
              <a:t> on radiographs is most concerning feature for bowel ischemia, this finding has been associated with benign conditions that can cause mucosal friability/break with intramural gas.</a:t>
            </a:r>
          </a:p>
          <a:p>
            <a:r>
              <a:rPr lang="en-US" dirty="0"/>
              <a:t>COPD, post chemotherapy, chronic steroid use, autoimmune disease, connective tissue disorders, post endoscopy</a:t>
            </a:r>
          </a:p>
          <a:p>
            <a:r>
              <a:rPr lang="en-US" dirty="0"/>
              <a:t>CT necessary to confirm benign nature</a:t>
            </a:r>
          </a:p>
          <a:p>
            <a:r>
              <a:rPr lang="en-US" dirty="0"/>
              <a:t>Findings of lack of bowel obstruction, bowel wall thickening, fat stranding, mesenteric edema- helpful in delineating from ischemic bowel.</a:t>
            </a:r>
          </a:p>
        </p:txBody>
      </p:sp>
      <p:pic>
        <p:nvPicPr>
          <p:cNvPr id="4" name="Picture 2" descr="PPT8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36" y="715962"/>
            <a:ext cx="3506364" cy="449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 descr="cap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60436"/>
            <a:ext cx="3474477" cy="241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546669" y="4115361"/>
            <a:ext cx="417429" cy="4901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15000" y="4831759"/>
            <a:ext cx="337457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17671" y="2696091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848600" y="2585759"/>
            <a:ext cx="516105" cy="11547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0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97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/>
              <a:t>Common indications for abdominal radiographs in adults include:</a:t>
            </a:r>
          </a:p>
          <a:p>
            <a:pPr lvl="1"/>
            <a:r>
              <a:rPr lang="en-US" sz="2400" dirty="0"/>
              <a:t>Evaluation and follow-up of abdominal distension, bowel obstruction, or </a:t>
            </a:r>
            <a:r>
              <a:rPr lang="en-US" sz="2400" dirty="0" err="1"/>
              <a:t>nonobstructive</a:t>
            </a:r>
            <a:r>
              <a:rPr lang="en-US" sz="2400" dirty="0"/>
              <a:t> ileus </a:t>
            </a:r>
          </a:p>
          <a:p>
            <a:pPr lvl="1"/>
            <a:r>
              <a:rPr lang="en-US" sz="2400" dirty="0"/>
              <a:t>Follow-up of the postoperative patient, including suspected retained foreign bodies</a:t>
            </a:r>
          </a:p>
          <a:p>
            <a:pPr lvl="1"/>
            <a:r>
              <a:rPr lang="en-US" sz="2400" dirty="0"/>
              <a:t>Evaluation and follow-up of urinary tract calculi</a:t>
            </a:r>
          </a:p>
          <a:p>
            <a:pPr lvl="1"/>
            <a:r>
              <a:rPr lang="en-US" sz="2400" dirty="0"/>
              <a:t>Evaluation of ingested or other introduced foreign bodies</a:t>
            </a:r>
          </a:p>
          <a:p>
            <a:pPr lvl="1"/>
            <a:r>
              <a:rPr lang="en-US" sz="2400" dirty="0"/>
              <a:t>Evaluation of the placement of medical devices </a:t>
            </a:r>
          </a:p>
          <a:p>
            <a:pPr lvl="1"/>
            <a:r>
              <a:rPr lang="en-US" sz="2400" dirty="0"/>
              <a:t>Evaluation of pneumoperitoneum, toxic </a:t>
            </a:r>
            <a:r>
              <a:rPr lang="en-US" sz="2400" dirty="0" err="1"/>
              <a:t>megacolon</a:t>
            </a:r>
            <a:r>
              <a:rPr lang="en-US" sz="2400" dirty="0"/>
              <a:t> etc.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211668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ACR-SPR practice parameter for the performance of abdominal radiography. 2016; https://www.acr.org/-/media/ACR/Files/Practice-Parameters/RadAbd.pdf;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ACR Appropriateness Criteria. https://www.acr.org/Clinical-Resources/ACR-Appropriateness-Criteria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Indications &amp; Contraindications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76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Emphysematous cholecystitis with liver abscess</a:t>
            </a:r>
          </a:p>
        </p:txBody>
      </p:sp>
      <p:pic>
        <p:nvPicPr>
          <p:cNvPr id="10" name="Picture 2" descr="PPTAD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8984" r="22076" b="35872"/>
          <a:stretch>
            <a:fillRect/>
          </a:stretch>
        </p:blipFill>
        <p:spPr bwMode="auto">
          <a:xfrm>
            <a:off x="914400" y="1606731"/>
            <a:ext cx="3657600" cy="319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PTA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3028" r="12781" b="25365"/>
          <a:stretch>
            <a:fillRect/>
          </a:stretch>
        </p:blipFill>
        <p:spPr>
          <a:xfrm>
            <a:off x="5029200" y="1417638"/>
            <a:ext cx="3370263" cy="2921013"/>
          </a:xfrm>
          <a:prstGeom prst="rect">
            <a:avLst/>
          </a:prstGeom>
          <a:noFill/>
        </p:spPr>
      </p:pic>
      <p:pic>
        <p:nvPicPr>
          <p:cNvPr id="12" name="Picture 6" descr="PPTA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1926" r="14783" b="23386"/>
          <a:stretch>
            <a:fillRect/>
          </a:stretch>
        </p:blipFill>
        <p:spPr>
          <a:xfrm>
            <a:off x="5035731" y="3733800"/>
            <a:ext cx="3387514" cy="28194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1676400" y="3262697"/>
            <a:ext cx="185057" cy="47110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10200" y="5085006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7170" y="2561601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4828130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64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Gastric drainage tube (large-bore)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38100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 radiopaque tip (as seen with </a:t>
            </a:r>
            <a:r>
              <a:rPr lang="en-US" dirty="0" err="1"/>
              <a:t>Dobhoff</a:t>
            </a:r>
            <a:r>
              <a:rPr lang="en-US" dirty="0"/>
              <a:t> tube)</a:t>
            </a:r>
          </a:p>
          <a:p>
            <a:r>
              <a:rPr lang="en-US" dirty="0"/>
              <a:t>Ideal position: Side hole (arrow) in the gastric body, past GE junction</a:t>
            </a:r>
          </a:p>
          <a:p>
            <a:r>
              <a:rPr lang="en-US" dirty="0"/>
              <a:t>Can also be used for nutrition and medication administration</a:t>
            </a:r>
          </a:p>
          <a:p>
            <a:endParaRPr lang="en-US" dirty="0"/>
          </a:p>
        </p:txBody>
      </p:sp>
      <p:pic>
        <p:nvPicPr>
          <p:cNvPr id="4" name="Picture 2" descr="C:\Users\rbomalley\Documents\Radiology\CT Conference\Davenport\DIOS 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6886" r="22556" b="42215"/>
          <a:stretch/>
        </p:blipFill>
        <p:spPr>
          <a:xfrm>
            <a:off x="4191000" y="1523999"/>
            <a:ext cx="4441371" cy="396240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5867400" y="2133600"/>
            <a:ext cx="413657" cy="3534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57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73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Esophageal Stent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3581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These are covered metallic stent traditionally been used for palliation of dysphagia secondary to malignancy</a:t>
            </a:r>
          </a:p>
          <a:p>
            <a:r>
              <a:rPr lang="en-US" dirty="0"/>
              <a:t>Now also used for perforations, leaks, fistulae, or strictures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6361" r="14746" b="27650"/>
          <a:stretch/>
        </p:blipFill>
        <p:spPr bwMode="auto">
          <a:xfrm>
            <a:off x="4419601" y="990599"/>
            <a:ext cx="4307246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617028" y="2438400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913118" y="3884180"/>
            <a:ext cx="566057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781800" y="2971800"/>
            <a:ext cx="687548" cy="486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18" y="6426926"/>
            <a:ext cx="8488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Gu</a:t>
            </a:r>
            <a:r>
              <a:rPr lang="en-US" sz="1600" i="1" dirty="0"/>
              <a:t> E, Wasnik AP, et al. Annual Meeting Society of Abdominal Radiology, March 2016, Hawaii</a:t>
            </a:r>
          </a:p>
        </p:txBody>
      </p:sp>
    </p:spTree>
    <p:extLst>
      <p:ext uri="{BB962C8B-B14F-4D97-AF65-F5344CB8AC3E}">
        <p14:creationId xmlns:p14="http://schemas.microsoft.com/office/powerpoint/2010/main" val="1133741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Lap Gastric band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705395"/>
            <a:ext cx="3886200" cy="4323806"/>
          </a:xfrm>
        </p:spPr>
        <p:txBody>
          <a:bodyPr>
            <a:noAutofit/>
          </a:bodyPr>
          <a:lstStyle/>
          <a:p>
            <a:r>
              <a:rPr lang="en-US" sz="2400" dirty="0"/>
              <a:t>Bariatric weight loss device,  band placed around the proximal stomach to create small proximal pouch </a:t>
            </a:r>
          </a:p>
          <a:p>
            <a:r>
              <a:rPr lang="en-US" sz="2400" dirty="0"/>
              <a:t>Has a band (long arrow), a subcutaneous port (short arrow) and connecting tube (arrowhead)</a:t>
            </a:r>
          </a:p>
          <a:p>
            <a:r>
              <a:rPr lang="en-US" sz="2000" dirty="0"/>
              <a:t>Phi (</a:t>
            </a:r>
            <a:r>
              <a:rPr lang="el-GR" sz="2000" dirty="0"/>
              <a:t>φ</a:t>
            </a:r>
            <a:r>
              <a:rPr lang="en-US" sz="2000" dirty="0"/>
              <a:t>) angle *</a:t>
            </a:r>
          </a:p>
          <a:p>
            <a:pPr lvl="1"/>
            <a:r>
              <a:rPr lang="en-US" sz="2000" dirty="0"/>
              <a:t>Angle formed by spinal column and longitudinal axis through the gastric band</a:t>
            </a:r>
          </a:p>
          <a:p>
            <a:pPr lvl="1"/>
            <a:r>
              <a:rPr lang="en-US" sz="2000" dirty="0"/>
              <a:t>Should be less than 58˚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24400" y="533400"/>
            <a:ext cx="3429000" cy="2971800"/>
            <a:chOff x="4724400" y="533400"/>
            <a:chExt cx="3886200" cy="35052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" r="11993" b="37461"/>
            <a:stretch/>
          </p:blipFill>
          <p:spPr bwMode="auto">
            <a:xfrm>
              <a:off x="4724400" y="533400"/>
              <a:ext cx="38862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543800" y="2062105"/>
              <a:ext cx="827314" cy="447789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715000" y="3477670"/>
              <a:ext cx="489857" cy="2753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2"/>
            <p:cNvSpPr/>
            <p:nvPr/>
          </p:nvSpPr>
          <p:spPr>
            <a:xfrm rot="16511992">
              <a:off x="7447395" y="2579862"/>
              <a:ext cx="289781" cy="37706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645337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Udager</a:t>
            </a:r>
            <a:r>
              <a:rPr lang="en-US" sz="1600" i="1" dirty="0"/>
              <a:t> KG, Wasnik AP, et al. </a:t>
            </a:r>
            <a:r>
              <a:rPr lang="en-US" sz="1600" i="1" dirty="0" err="1"/>
              <a:t>Emerg</a:t>
            </a:r>
            <a:r>
              <a:rPr lang="en-US" sz="1600" i="1" dirty="0"/>
              <a:t> </a:t>
            </a:r>
            <a:r>
              <a:rPr lang="en-US" sz="1600" i="1" dirty="0" err="1"/>
              <a:t>Radiol</a:t>
            </a:r>
            <a:r>
              <a:rPr lang="en-US" sz="1600" i="1" dirty="0"/>
              <a:t> 2013; 21:309-319</a:t>
            </a:r>
          </a:p>
        </p:txBody>
      </p:sp>
    </p:spTree>
    <p:extLst>
      <p:ext uri="{BB962C8B-B14F-4D97-AF65-F5344CB8AC3E}">
        <p14:creationId xmlns:p14="http://schemas.microsoft.com/office/powerpoint/2010/main" val="93377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12" y="34834"/>
            <a:ext cx="8229600" cy="57476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Bear-claw </a:t>
            </a:r>
            <a:r>
              <a:rPr lang="en-US" sz="4000" dirty="0" err="1">
                <a:solidFill>
                  <a:srgbClr val="FFC000"/>
                </a:solidFill>
              </a:rPr>
              <a:t>Endoclip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96" y="751536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Special type of </a:t>
            </a:r>
            <a:r>
              <a:rPr lang="en-US" dirty="0" err="1"/>
              <a:t>endoclip</a:t>
            </a:r>
            <a:r>
              <a:rPr lang="en-US" dirty="0"/>
              <a:t> (arrow)</a:t>
            </a:r>
          </a:p>
          <a:p>
            <a:r>
              <a:rPr lang="en-US" dirty="0"/>
              <a:t>Relatively new device used for endoscopic closure of large gastrointestinal defects, including sites of gastrointestinal bleeding, perforations, or fistulas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38402" r="379" b="-1004"/>
          <a:stretch/>
        </p:blipFill>
        <p:spPr>
          <a:xfrm>
            <a:off x="4542212" y="1295400"/>
            <a:ext cx="4601788" cy="4132217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010400" y="3014518"/>
            <a:ext cx="729983" cy="3796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537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PPTF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" t="11834"/>
          <a:stretch/>
        </p:blipFill>
        <p:spPr bwMode="auto">
          <a:xfrm>
            <a:off x="4419600" y="1066800"/>
            <a:ext cx="4572000" cy="458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7412" y="34834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C000"/>
                </a:solidFill>
              </a:rPr>
              <a:t>Enteric Endoscopic capsule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553200" y="4572000"/>
            <a:ext cx="729983" cy="3796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83624"/>
            <a:ext cx="4038600" cy="4525963"/>
          </a:xfrm>
        </p:spPr>
        <p:txBody>
          <a:bodyPr/>
          <a:lstStyle/>
          <a:p>
            <a:r>
              <a:rPr lang="en-US" dirty="0"/>
              <a:t>Capsule endoscopy is a relatively new tool that allows for endoscopic imaging of the small bowel</a:t>
            </a:r>
          </a:p>
          <a:p>
            <a:r>
              <a:rPr lang="en-US" dirty="0"/>
              <a:t>The primary indication is for evaluation of GI bleeding after negative workup by conventional endoscopy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70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Cyst gastrostomy stent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000760"/>
            <a:ext cx="4576353" cy="55524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Endoscopic </a:t>
            </a:r>
            <a:r>
              <a:rPr lang="en-US" dirty="0" err="1"/>
              <a:t>cystogastrostomy</a:t>
            </a:r>
            <a:r>
              <a:rPr lang="en-US" dirty="0"/>
              <a:t> (arrow) is a relatively new development for endoscopic treatment of pancreatic </a:t>
            </a:r>
            <a:r>
              <a:rPr lang="en-US" dirty="0" err="1"/>
              <a:t>pseudocysts</a:t>
            </a:r>
            <a:r>
              <a:rPr lang="en-US" dirty="0"/>
              <a:t> as an alternative to surgical </a:t>
            </a:r>
            <a:r>
              <a:rPr lang="en-US" dirty="0" err="1"/>
              <a:t>cystogastrostomy</a:t>
            </a:r>
            <a:r>
              <a:rPr lang="en-US" dirty="0"/>
              <a:t> or percutaneous drainage</a:t>
            </a:r>
          </a:p>
          <a:p>
            <a:r>
              <a:rPr lang="en-US" dirty="0"/>
              <a:t>Stents are placed </a:t>
            </a:r>
            <a:r>
              <a:rPr lang="en-US" dirty="0" err="1"/>
              <a:t>endoscopically</a:t>
            </a:r>
            <a:r>
              <a:rPr lang="en-US" dirty="0"/>
              <a:t> between the stomach and pancreatic </a:t>
            </a:r>
            <a:r>
              <a:rPr lang="en-US" dirty="0" err="1"/>
              <a:t>pseudocysts</a:t>
            </a:r>
            <a:endParaRPr lang="en-US" dirty="0"/>
          </a:p>
          <a:p>
            <a:r>
              <a:rPr lang="en-US" dirty="0"/>
              <a:t>New dumbbell-shaped stents have been developed to reduce the risk of migration seen with straight tubular stents</a:t>
            </a:r>
          </a:p>
          <a:p>
            <a:endParaRPr lang="en-US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2" t="20743" r="15767" b="37838"/>
          <a:stretch/>
        </p:blipFill>
        <p:spPr bwMode="auto">
          <a:xfrm>
            <a:off x="4804953" y="853440"/>
            <a:ext cx="4038600" cy="332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7239000" y="1019628"/>
            <a:ext cx="304799" cy="68580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 rot="16511992">
            <a:off x="8387158" y="2213218"/>
            <a:ext cx="245684" cy="33270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77521" y="4327844"/>
            <a:ext cx="4123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 percutaneous pigtail drainage catheter </a:t>
            </a:r>
          </a:p>
          <a:p>
            <a:r>
              <a:rPr lang="en-US" sz="1600" i="1" dirty="0"/>
              <a:t>(arrowhead) in the left </a:t>
            </a:r>
            <a:r>
              <a:rPr lang="en-US" sz="1600" i="1" dirty="0" err="1"/>
              <a:t>hemiabdomen</a:t>
            </a:r>
            <a:r>
              <a:rPr lang="en-US" sz="1600" i="1" dirty="0"/>
              <a:t> also seen</a:t>
            </a:r>
          </a:p>
        </p:txBody>
      </p:sp>
    </p:spTree>
    <p:extLst>
      <p:ext uri="{BB962C8B-B14F-4D97-AF65-F5344CB8AC3E}">
        <p14:creationId xmlns:p14="http://schemas.microsoft.com/office/powerpoint/2010/main" val="3000709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ww.intechopen.com/source/html/26194/media/image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5179" r="10416" b="-1259"/>
          <a:stretch/>
        </p:blipFill>
        <p:spPr bwMode="auto">
          <a:xfrm>
            <a:off x="4936462" y="914400"/>
            <a:ext cx="370001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92" y="3918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Pancreatic duct stent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56" y="907869"/>
            <a:ext cx="4903806" cy="4525963"/>
          </a:xfrm>
        </p:spPr>
        <p:txBody>
          <a:bodyPr>
            <a:normAutofit/>
          </a:bodyPr>
          <a:lstStyle/>
          <a:p>
            <a:r>
              <a:rPr lang="en-US" dirty="0"/>
              <a:t>Pancreatic duct stent (arrow) often placed during endoscopic retrograde </a:t>
            </a:r>
            <a:r>
              <a:rPr lang="en-US" dirty="0" err="1"/>
              <a:t>cholangiopancreaticography</a:t>
            </a:r>
            <a:r>
              <a:rPr lang="en-US" dirty="0"/>
              <a:t> (ERCP) as a prophylaxis to avoid post ERCP pancreatitis</a:t>
            </a:r>
          </a:p>
          <a:p>
            <a:r>
              <a:rPr lang="en-US" dirty="0"/>
              <a:t>Typically, migrate and excreted in 5-8 days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705600" y="3194799"/>
            <a:ext cx="685799" cy="4281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89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PPTF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8581" r="6129" b="35508"/>
          <a:stretch/>
        </p:blipFill>
        <p:spPr bwMode="auto">
          <a:xfrm>
            <a:off x="4502331" y="914400"/>
            <a:ext cx="4343400" cy="376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Lap Sponge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31817"/>
            <a:ext cx="4419600" cy="55451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band-like radio-opaque structure (arrow) in the recent post-op radiograph should always be looked with high suspicion of missed surgical sponge, and warrants immediate communication with the clinical team for sponge count mismatch</a:t>
            </a:r>
          </a:p>
          <a:p>
            <a:r>
              <a:rPr lang="en-US" dirty="0"/>
              <a:t>In rare occasions, these are deliberately left for patient’s unstable clinical status at the time of surgical and for second look surgery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86600" y="2209800"/>
            <a:ext cx="685799" cy="2757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787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2656" y="907869"/>
            <a:ext cx="4691744" cy="495953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Surgical J-P drains (arrowheads) </a:t>
            </a:r>
            <a:r>
              <a:rPr lang="en-US" dirty="0"/>
              <a:t>are seen as radio-opaque band like structure with a radiolucent tubing in the surgical bed with multiple </a:t>
            </a:r>
            <a:r>
              <a:rPr lang="en-US" dirty="0">
                <a:solidFill>
                  <a:srgbClr val="FFC000"/>
                </a:solidFill>
              </a:rPr>
              <a:t>surgical clips (long arrows) </a:t>
            </a:r>
            <a:r>
              <a:rPr lang="en-US" dirty="0"/>
              <a:t>and skin </a:t>
            </a:r>
            <a:r>
              <a:rPr lang="en-US" dirty="0">
                <a:solidFill>
                  <a:srgbClr val="FFC000"/>
                </a:solidFill>
              </a:rPr>
              <a:t>staples (short arrows)</a:t>
            </a:r>
          </a:p>
          <a:p>
            <a:r>
              <a:rPr lang="en-US" dirty="0"/>
              <a:t>These are used to drain post-operative fluid/</a:t>
            </a:r>
            <a:r>
              <a:rPr lang="en-US" dirty="0" err="1"/>
              <a:t>seroma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46038"/>
            <a:ext cx="8229600" cy="7159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Jackson-Pratt surgical drain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19749" y="1333280"/>
            <a:ext cx="4395355" cy="3581400"/>
            <a:chOff x="4519749" y="1333280"/>
            <a:chExt cx="4395355" cy="3581400"/>
          </a:xfrm>
        </p:grpSpPr>
        <p:pic>
          <p:nvPicPr>
            <p:cNvPr id="2" name="Picture 2" descr="PPTF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7" t="47639" r="-2898" b="4722"/>
            <a:stretch/>
          </p:blipFill>
          <p:spPr bwMode="auto">
            <a:xfrm>
              <a:off x="4519749" y="1333280"/>
              <a:ext cx="4395355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4691648" y="2282434"/>
              <a:ext cx="472328" cy="55249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Isosceles Triangle 5"/>
            <p:cNvSpPr/>
            <p:nvPr/>
          </p:nvSpPr>
          <p:spPr>
            <a:xfrm rot="16511992">
              <a:off x="7029111" y="2564891"/>
              <a:ext cx="245684" cy="332702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6511992">
              <a:off x="6852310" y="3221283"/>
              <a:ext cx="245684" cy="332702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667939" y="2125592"/>
              <a:ext cx="285374" cy="24270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519749" y="3682827"/>
              <a:ext cx="546351" cy="38395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703778" y="2840887"/>
              <a:ext cx="285374" cy="24270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10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188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sz="2200" dirty="0"/>
              <a:t>ACR reports abdominal radiographs “may be appropriate” for initial evaluation of “non-localized acute abdominal pain” but not for suspected appendicitis, diverticulitis or right upper quadrant pain of suspected biliary origin</a:t>
            </a:r>
          </a:p>
          <a:p>
            <a:endParaRPr lang="en-US" sz="2200" dirty="0"/>
          </a:p>
          <a:p>
            <a:r>
              <a:rPr lang="en-US" sz="2200" dirty="0"/>
              <a:t>Abdominal radiographs may also be appropriate for initial evaluation of palpable abdominal mass when bowel obstruction or constipation is suspected as the source of the palpable abnormality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However, CT, ultrasound or MR would be more appropriate in all the above indications</a:t>
            </a:r>
          </a:p>
          <a:p>
            <a:endParaRPr lang="en-US" sz="2200" dirty="0"/>
          </a:p>
          <a:p>
            <a:r>
              <a:rPr lang="en-US" sz="2200" dirty="0"/>
              <a:t>Pregnancy is a relative contraindication for abdominal radiographs (consider alternative tests such as ultrasound or MR, if appropriate)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096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/>
              <a:t>ACR-SPR practice parameter for the performance of abdominal radiography. 2016; https://www.acr.org/-/media/ACR/Files/Practice-Parameters/RadAbd.pdf;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ACR Appropriateness Criteria. https://www.acr.org/Clinical-Resources/ACR-Appropriateness-Criteria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Indications &amp; Contraindications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99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071" y="3810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Nephrostomy tubes and Ureteral stents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6482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Percutaneous nephrostomy (arrows) </a:t>
            </a:r>
            <a:r>
              <a:rPr lang="en-US" dirty="0"/>
              <a:t>tubes used to treat obstructive </a:t>
            </a:r>
            <a:r>
              <a:rPr lang="en-US" dirty="0" err="1"/>
              <a:t>uropathy</a:t>
            </a:r>
            <a:r>
              <a:rPr lang="en-US" dirty="0"/>
              <a:t>/ </a:t>
            </a:r>
            <a:r>
              <a:rPr lang="en-US" dirty="0" err="1"/>
              <a:t>hydronephrosis</a:t>
            </a:r>
            <a:r>
              <a:rPr lang="en-US" dirty="0"/>
              <a:t>, ureteral injury/tumor</a:t>
            </a:r>
          </a:p>
          <a:p>
            <a:r>
              <a:rPr lang="en-US" dirty="0"/>
              <a:t>Loop should be at the level of renal hilar region, existing along the flanks</a:t>
            </a:r>
          </a:p>
          <a:p>
            <a:r>
              <a:rPr lang="en-US" dirty="0">
                <a:solidFill>
                  <a:srgbClr val="FFC000"/>
                </a:solidFill>
              </a:rPr>
              <a:t>Ureteral stents (arrowhead) </a:t>
            </a:r>
            <a:r>
              <a:rPr lang="en-US" dirty="0"/>
              <a:t>used for ureteral obstruction, leak, tumor</a:t>
            </a:r>
          </a:p>
          <a:p>
            <a:r>
              <a:rPr lang="en-US" dirty="0"/>
              <a:t>Proximal loop should be coiled at renal hilar region and distal loops in the bladder region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40279" r="19461" b="18650"/>
          <a:stretch/>
        </p:blipFill>
        <p:spPr bwMode="auto">
          <a:xfrm>
            <a:off x="4631871" y="1353866"/>
            <a:ext cx="4508863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93580" y="2286000"/>
            <a:ext cx="185896" cy="6467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 rot="16511992">
            <a:off x="7598207" y="3616475"/>
            <a:ext cx="245684" cy="33270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77200" y="1353866"/>
            <a:ext cx="152399" cy="62620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rot="5400000">
            <a:off x="6162832" y="3547223"/>
            <a:ext cx="277063" cy="39681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42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Essure</a:t>
            </a:r>
            <a:r>
              <a:rPr lang="en-US" dirty="0">
                <a:solidFill>
                  <a:srgbClr val="FFC000"/>
                </a:solidFill>
              </a:rPr>
              <a:t> contraception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35556"/>
            <a:ext cx="4572000" cy="53604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Minimally invasive procedure for contraception</a:t>
            </a:r>
          </a:p>
          <a:p>
            <a:r>
              <a:rPr lang="en-US" dirty="0"/>
              <a:t>Coils placed in the fallopian tubes, leading to fibrosis and occlusion</a:t>
            </a:r>
          </a:p>
          <a:p>
            <a:r>
              <a:rPr lang="en-US" dirty="0"/>
              <a:t>Appropriately positioned coils should lie across the </a:t>
            </a:r>
            <a:r>
              <a:rPr lang="en-US" dirty="0" err="1"/>
              <a:t>uterotubal</a:t>
            </a:r>
            <a:r>
              <a:rPr lang="en-US" dirty="0"/>
              <a:t> junction</a:t>
            </a:r>
          </a:p>
          <a:p>
            <a:r>
              <a:rPr lang="en-US" dirty="0" err="1"/>
              <a:t>Hysterosalpingography</a:t>
            </a:r>
            <a:r>
              <a:rPr lang="en-US" dirty="0"/>
              <a:t> performed 3 months after placement is necessary to ensure proper positioning and confirm tubal occlusion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11968" r="12625" b="5836"/>
          <a:stretch/>
        </p:blipFill>
        <p:spPr bwMode="auto">
          <a:xfrm>
            <a:off x="4815840" y="735556"/>
            <a:ext cx="3870729" cy="400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67400" y="2738184"/>
            <a:ext cx="185896" cy="6467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696200" y="1993000"/>
            <a:ext cx="499904" cy="58599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863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910"/>
            <a:ext cx="9144000" cy="64633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66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Osseous Metastases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54" r="4259" b="5263"/>
          <a:stretch/>
        </p:blipFill>
        <p:spPr>
          <a:xfrm>
            <a:off x="5029201" y="914400"/>
            <a:ext cx="3733800" cy="40386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735556"/>
            <a:ext cx="4572000" cy="53604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During abdominal radiograph evaluation, careful attention to osseous structure is crucial</a:t>
            </a:r>
          </a:p>
          <a:p>
            <a:r>
              <a:rPr lang="en-US" dirty="0"/>
              <a:t>In this patient with prostate cancer, diffuse bone sclerosis from patients extensive sclerotic osseous metastases noted</a:t>
            </a:r>
          </a:p>
        </p:txBody>
      </p:sp>
    </p:spTree>
    <p:extLst>
      <p:ext uri="{BB962C8B-B14F-4D97-AF65-F5344CB8AC3E}">
        <p14:creationId xmlns:p14="http://schemas.microsoft.com/office/powerpoint/2010/main" val="2263544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9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Urinary Tract Calculi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66800"/>
            <a:ext cx="7848600" cy="5410200"/>
          </a:xfrm>
        </p:spPr>
        <p:txBody>
          <a:bodyPr>
            <a:normAutofit/>
          </a:bodyPr>
          <a:lstStyle/>
          <a:p>
            <a:r>
              <a:rPr lang="en-US" dirty="0"/>
              <a:t>Calcifications in the urinary tract should be actively sought out in abdominal radiographs</a:t>
            </a:r>
          </a:p>
          <a:p>
            <a:endParaRPr lang="en-US" dirty="0"/>
          </a:p>
          <a:p>
            <a:r>
              <a:rPr lang="en-US" dirty="0"/>
              <a:t>Clinical history can be often helpful</a:t>
            </a:r>
          </a:p>
          <a:p>
            <a:endParaRPr lang="en-US" dirty="0"/>
          </a:p>
          <a:p>
            <a:r>
              <a:rPr lang="en-US" dirty="0"/>
              <a:t>Patients may present with loin pain, with or without  radiating pain to groin; hematuria is another useful feature which should make the radiologist to assess for urinary tract calculi</a:t>
            </a:r>
          </a:p>
          <a:p>
            <a:endParaRPr lang="en-US" dirty="0"/>
          </a:p>
          <a:p>
            <a:r>
              <a:rPr lang="en-US" dirty="0"/>
              <a:t>However, bladder calculi may be asymptomatic</a:t>
            </a:r>
          </a:p>
        </p:txBody>
      </p:sp>
    </p:spTree>
    <p:extLst>
      <p:ext uri="{BB962C8B-B14F-4D97-AF65-F5344CB8AC3E}">
        <p14:creationId xmlns:p14="http://schemas.microsoft.com/office/powerpoint/2010/main" val="1312041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9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Urinary Tract Calculi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66800"/>
            <a:ext cx="8153400" cy="5410200"/>
          </a:xfrm>
        </p:spPr>
        <p:txBody>
          <a:bodyPr>
            <a:normAutofit/>
          </a:bodyPr>
          <a:lstStyle/>
          <a:p>
            <a:r>
              <a:rPr lang="en-US" dirty="0"/>
              <a:t>Radiographs have lower sensitivity for detecting urinary tract calculi ( less than 60%)</a:t>
            </a:r>
          </a:p>
          <a:p>
            <a:endParaRPr lang="en-US" dirty="0"/>
          </a:p>
          <a:p>
            <a:r>
              <a:rPr lang="en-US" dirty="0"/>
              <a:t>The ability to detect </a:t>
            </a:r>
            <a:r>
              <a:rPr lang="en-US" dirty="0" err="1"/>
              <a:t>urolithiasis</a:t>
            </a:r>
            <a:r>
              <a:rPr lang="en-US" dirty="0"/>
              <a:t> on abdominal radiographs depend on its content</a:t>
            </a:r>
          </a:p>
          <a:p>
            <a:endParaRPr lang="en-US" dirty="0"/>
          </a:p>
          <a:p>
            <a:r>
              <a:rPr lang="en-US" dirty="0"/>
              <a:t>Urinary tract calculi made of uric acid tend to be radiolucent, while those composed of calcium tend to be radiopaque</a:t>
            </a:r>
          </a:p>
        </p:txBody>
      </p:sp>
    </p:spTree>
    <p:extLst>
      <p:ext uri="{BB962C8B-B14F-4D97-AF65-F5344CB8AC3E}">
        <p14:creationId xmlns:p14="http://schemas.microsoft.com/office/powerpoint/2010/main" val="3046017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9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Renal Calculi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0" y="23622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5852022"/>
            <a:ext cx="4686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Patient presenting with right loin pain: </a:t>
            </a:r>
          </a:p>
          <a:p>
            <a:r>
              <a:rPr lang="en-US" i="1" dirty="0">
                <a:solidFill>
                  <a:prstClr val="white"/>
                </a:solidFill>
              </a:rPr>
              <a:t>Right renal </a:t>
            </a:r>
            <a:r>
              <a:rPr lang="en-US" i="1" dirty="0" err="1">
                <a:solidFill>
                  <a:prstClr val="white"/>
                </a:solidFill>
              </a:rPr>
              <a:t>cacluli</a:t>
            </a:r>
            <a:r>
              <a:rPr lang="en-US" i="1" dirty="0">
                <a:solidFill>
                  <a:prstClr val="white"/>
                </a:solidFill>
              </a:rPr>
              <a:t> are seen. Also note presence</a:t>
            </a:r>
          </a:p>
          <a:p>
            <a:r>
              <a:rPr lang="en-US" i="1" dirty="0">
                <a:solidFill>
                  <a:prstClr val="white"/>
                </a:solidFill>
              </a:rPr>
              <a:t>of thumb printing – Patient had ulcerative colitis</a:t>
            </a:r>
          </a:p>
        </p:txBody>
      </p:sp>
      <p:pic>
        <p:nvPicPr>
          <p:cNvPr id="14" name="Picture 2" descr="F:\A&amp;E X-RAYS\image 1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4892" y="840139"/>
            <a:ext cx="3993008" cy="4872921"/>
          </a:xfrm>
          <a:noFill/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276600" y="3353757"/>
            <a:ext cx="457200" cy="4704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84420" y="3624119"/>
            <a:ext cx="304800" cy="2458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9700" y="3094703"/>
            <a:ext cx="304800" cy="2458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31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Renal Calculi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7100" y="956537"/>
            <a:ext cx="182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46 year old male with abdominal pain and hematuria: </a:t>
            </a:r>
          </a:p>
          <a:p>
            <a:r>
              <a:rPr lang="en-US" i="1" dirty="0">
                <a:solidFill>
                  <a:prstClr val="white"/>
                </a:solidFill>
              </a:rPr>
              <a:t>Abdominal radiograph shows bilateral renal stones and left ureteric calculus.</a:t>
            </a:r>
          </a:p>
          <a:p>
            <a:endParaRPr lang="en-US" i="1" dirty="0">
              <a:solidFill>
                <a:prstClr val="white"/>
              </a:solidFill>
            </a:endParaRPr>
          </a:p>
          <a:p>
            <a:r>
              <a:rPr lang="en-US" i="1" dirty="0">
                <a:solidFill>
                  <a:prstClr val="white"/>
                </a:solidFill>
              </a:rPr>
              <a:t>CT scan shows the calculi more clearly and also depicts mild left hydronephrosis and </a:t>
            </a:r>
            <a:r>
              <a:rPr lang="en-US" i="1" dirty="0" err="1">
                <a:solidFill>
                  <a:prstClr val="white"/>
                </a:solidFill>
              </a:rPr>
              <a:t>hydorureter</a:t>
            </a:r>
            <a:r>
              <a:rPr lang="en-US" i="1" dirty="0">
                <a:solidFill>
                  <a:prstClr val="white"/>
                </a:solidFill>
              </a:rPr>
              <a:t> due to the obstructing proximal left ureteric stone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8" y="1021307"/>
            <a:ext cx="4457700" cy="542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17773" r="16783" b="18414"/>
          <a:stretch/>
        </p:blipFill>
        <p:spPr bwMode="auto">
          <a:xfrm>
            <a:off x="4495799" y="1021307"/>
            <a:ext cx="2714514" cy="258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t="13581" r="18554" b="22119"/>
          <a:stretch/>
        </p:blipFill>
        <p:spPr bwMode="auto">
          <a:xfrm>
            <a:off x="4495799" y="3621033"/>
            <a:ext cx="2781301" cy="275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524000" y="2971800"/>
            <a:ext cx="304800" cy="2458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76600" y="2561303"/>
            <a:ext cx="304800" cy="2458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124200" y="3247103"/>
            <a:ext cx="304800" cy="2458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15000" y="51054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324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" y="809869"/>
            <a:ext cx="3810000" cy="52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10782" b="1406"/>
          <a:stretch/>
        </p:blipFill>
        <p:spPr bwMode="auto">
          <a:xfrm>
            <a:off x="4343400" y="840348"/>
            <a:ext cx="4075286" cy="52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30515" r="23137" b="20711"/>
          <a:stretch/>
        </p:blipFill>
        <p:spPr bwMode="auto">
          <a:xfrm>
            <a:off x="5917912" y="1136330"/>
            <a:ext cx="2506980" cy="229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3949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C000"/>
                </a:solidFill>
              </a:rPr>
              <a:t>Ureteric Calculus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" y="6185624"/>
            <a:ext cx="851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33 year old patient with acute left lower abdominal pain. There is a subtle calcific focus in the expected region of left ureter. CT renal stone protocol confirmed left ureteric stone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1200" y="50292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4900"/>
            <a:ext cx="41529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3949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C000"/>
                </a:solidFill>
              </a:rPr>
              <a:t>Bladder Calculus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35625" r="31562" b="28282"/>
          <a:stretch/>
        </p:blipFill>
        <p:spPr bwMode="auto">
          <a:xfrm>
            <a:off x="3417570" y="3497580"/>
            <a:ext cx="2308860" cy="17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233" y="5562600"/>
            <a:ext cx="851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52 year old patient with known metastatic urothelial carcinoma presented with abdominal distension: Abdominal radiographs do not show any evidence of abdominal obstruction or pneumoperitoneum. Incidental note was made of a 1.5 cm bladder calculus, which was confirmed on a staging CT scan.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77000" y="3886200"/>
            <a:ext cx="609600" cy="6858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38200"/>
            <a:ext cx="4647963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6720" y="0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C000"/>
                </a:solidFill>
              </a:rPr>
              <a:t>Gallstones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845502"/>
            <a:ext cx="3505200" cy="57076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Abdominal radiographs may reveal gallstones </a:t>
            </a:r>
          </a:p>
          <a:p>
            <a:r>
              <a:rPr lang="en-US" sz="2200" dirty="0"/>
              <a:t>Only 15% of the gallstones are visible on radiographs ( non-calcified cholesterol stones are radiolucent)</a:t>
            </a:r>
          </a:p>
          <a:p>
            <a:r>
              <a:rPr lang="en-US" sz="2200" dirty="0"/>
              <a:t>This may be an incidental finding or patients may present with acute right upper quadrant pain/ biliary colic</a:t>
            </a:r>
          </a:p>
          <a:p>
            <a:r>
              <a:rPr lang="en-US" sz="2200" dirty="0"/>
              <a:t>Look for complications related to gallstones including gallstone ileus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21336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4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685800"/>
            <a:ext cx="8229600" cy="5334000"/>
          </a:xfrm>
        </p:spPr>
        <p:txBody>
          <a:bodyPr>
            <a:noAutofit/>
          </a:bodyPr>
          <a:lstStyle/>
          <a:p>
            <a:r>
              <a:rPr lang="en-US" sz="2400" dirty="0"/>
              <a:t>No prior patient preparation required</a:t>
            </a:r>
          </a:p>
          <a:p>
            <a:r>
              <a:rPr lang="en-US" sz="2400" dirty="0"/>
              <a:t>low </a:t>
            </a:r>
            <a:r>
              <a:rPr lang="en-US" sz="2400" dirty="0" err="1"/>
              <a:t>kVp</a:t>
            </a:r>
            <a:r>
              <a:rPr lang="en-US" sz="2400" dirty="0"/>
              <a:t> around 60 to 75 </a:t>
            </a:r>
            <a:r>
              <a:rPr lang="en-US" sz="2400" dirty="0" err="1"/>
              <a:t>kVp</a:t>
            </a:r>
            <a:r>
              <a:rPr lang="en-US" sz="2400" dirty="0"/>
              <a:t> is typically used, although this can vary according to patient size and other parameters</a:t>
            </a:r>
          </a:p>
          <a:p>
            <a:r>
              <a:rPr lang="en-US" sz="2400" dirty="0"/>
              <a:t>Use of grid and gonadal shielding is desirable for adult abdominal radiographs</a:t>
            </a:r>
          </a:p>
          <a:p>
            <a:r>
              <a:rPr lang="en-US" sz="2400" dirty="0"/>
              <a:t>Typical radiation dose for abdominal radiographs is around 0.1–1.0 </a:t>
            </a:r>
            <a:r>
              <a:rPr lang="en-US" sz="2400" dirty="0" err="1"/>
              <a:t>mSv</a:t>
            </a:r>
            <a:r>
              <a:rPr lang="en-US" sz="2400" dirty="0"/>
              <a:t>, compared to 10–15 </a:t>
            </a:r>
            <a:r>
              <a:rPr lang="en-US" sz="2400" dirty="0" err="1"/>
              <a:t>mSv</a:t>
            </a:r>
            <a:r>
              <a:rPr lang="en-US" sz="2400" dirty="0"/>
              <a:t> for CT of the abdomen and pelvis </a:t>
            </a:r>
          </a:p>
          <a:p>
            <a:r>
              <a:rPr lang="en-US" sz="2400" dirty="0"/>
              <a:t>Depending upon the indication for abdominal radiography, either single or multiple  views of the abdomen may be obtained </a:t>
            </a:r>
          </a:p>
          <a:p>
            <a:pPr lvl="1"/>
            <a:r>
              <a:rPr lang="en-US" sz="2000" dirty="0"/>
              <a:t>supine </a:t>
            </a:r>
            <a:r>
              <a:rPr lang="en-US" sz="2000" dirty="0" err="1"/>
              <a:t>anteroposterior</a:t>
            </a:r>
            <a:r>
              <a:rPr lang="en-US" sz="2000" dirty="0"/>
              <a:t>, upright, decubitus, or cross-table lateral projections)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248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ACR-SPR practice parameter for the performance of abdominal radiography. 2016; https://www.acr.org/-/media/ACR/Files/Practice-Parameters/RadAbd.pdf;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Technique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43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9660"/>
            <a:ext cx="2623232" cy="25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4900"/>
            <a:ext cx="2590799" cy="25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3949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C000"/>
                </a:solidFill>
              </a:rPr>
              <a:t>Uterine fibroids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6250" r="19064" b="28125"/>
          <a:stretch/>
        </p:blipFill>
        <p:spPr bwMode="auto">
          <a:xfrm>
            <a:off x="5791199" y="979659"/>
            <a:ext cx="3204593" cy="259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1" y="4267198"/>
            <a:ext cx="828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52 year old patient with known metastatic urothelial carcinoma presented with abdominal distension: Abdominal radiographs do not show any evidence of abdominal obstruction or pneumoperitoneum. Incidental note was made of a 1.5 cm bladder calculus, which was confirmed on a staging CT scan.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81400" y="22098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34200" y="2019300"/>
            <a:ext cx="533400" cy="3810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80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r="12646"/>
          <a:stretch/>
        </p:blipFill>
        <p:spPr bwMode="auto">
          <a:xfrm>
            <a:off x="255487" y="990600"/>
            <a:ext cx="323958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424" r="5103"/>
          <a:stretch/>
        </p:blipFill>
        <p:spPr bwMode="auto">
          <a:xfrm>
            <a:off x="3284900" y="1002030"/>
            <a:ext cx="3084198" cy="318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3387" r="17102" b="29157"/>
          <a:stretch/>
        </p:blipFill>
        <p:spPr bwMode="auto">
          <a:xfrm>
            <a:off x="6147447" y="990599"/>
            <a:ext cx="2970405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3949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C000"/>
                </a:solidFill>
              </a:rPr>
              <a:t>Organomegaly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007" y="4282023"/>
            <a:ext cx="5337593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</a:rPr>
              <a:t>44 year old patient with leukemia presented with abdominal distension: Abdominal radiographs showed ileus. There is also hepatomegaly and splenomegaly.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818" y="5486400"/>
            <a:ext cx="8862364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Abdominal radiographs are not done for evaluating </a:t>
            </a:r>
            <a:r>
              <a:rPr lang="en-US" dirty="0" err="1">
                <a:solidFill>
                  <a:prstClr val="white"/>
                </a:solidFill>
              </a:rPr>
              <a:t>organomegaly</a:t>
            </a:r>
            <a:r>
              <a:rPr lang="en-US" dirty="0">
                <a:solidFill>
                  <a:prstClr val="white"/>
                </a:solidFill>
              </a:rPr>
              <a:t>. However, abdominal radiographs may be the first imaging modality to show this finding.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Hepatomegaly is defined as liver size &gt;17 cm. Splenomegaly is defined as a spleen size &gt;13 cm.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2346" y="4273986"/>
            <a:ext cx="3505506" cy="10772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CT scan was performed after 1 week. Marked hepato-splenomegaly is clearly seen. Bone marrow confirmed leukemia.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3088" y="1219200"/>
            <a:ext cx="304800" cy="1905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64591" y="3902660"/>
            <a:ext cx="235662" cy="27336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38300" y="1291590"/>
            <a:ext cx="3810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503555" y="2057400"/>
            <a:ext cx="3810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866900" y="3654534"/>
            <a:ext cx="152400" cy="3848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953000" y="2404110"/>
            <a:ext cx="152400" cy="3848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2510790"/>
            <a:ext cx="202147" cy="3848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47447" y="1181100"/>
            <a:ext cx="304800" cy="1905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32649" y="1443990"/>
            <a:ext cx="3810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62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23" y="21771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2" y="796516"/>
            <a:ext cx="8460377" cy="5832884"/>
          </a:xfrm>
        </p:spPr>
        <p:txBody>
          <a:bodyPr>
            <a:normAutofit/>
          </a:bodyPr>
          <a:lstStyle/>
          <a:p>
            <a:r>
              <a:rPr lang="en-US" dirty="0"/>
              <a:t>Attention to technique and clinical questions is important. Clinical history is often helpful</a:t>
            </a:r>
          </a:p>
          <a:p>
            <a:r>
              <a:rPr lang="en-US" dirty="0"/>
              <a:t>Apart for bowel findings and gas patterns, careful attention to lower chest, solid viscera,  calcifications, bones and medical devices is needed</a:t>
            </a:r>
          </a:p>
          <a:p>
            <a:r>
              <a:rPr lang="en-US" dirty="0"/>
              <a:t>In cases with findings of unclear etiology, discussion with referring team is helpful</a:t>
            </a:r>
          </a:p>
          <a:p>
            <a:r>
              <a:rPr lang="en-US" dirty="0"/>
              <a:t>Unexpected or urgent radiographic findings should be promptly conveyed to the service as these may need further cross-sectional imaging </a:t>
            </a:r>
          </a:p>
        </p:txBody>
      </p:sp>
    </p:spTree>
    <p:extLst>
      <p:ext uri="{BB962C8B-B14F-4D97-AF65-F5344CB8AC3E}">
        <p14:creationId xmlns:p14="http://schemas.microsoft.com/office/powerpoint/2010/main" val="250586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6858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Supine AP radiograph should cover the area from the diaphragm to the </a:t>
            </a:r>
            <a:r>
              <a:rPr lang="en-US" sz="2400" dirty="0" err="1"/>
              <a:t>ischial</a:t>
            </a:r>
            <a:r>
              <a:rPr lang="en-US" sz="2400" dirty="0"/>
              <a:t> </a:t>
            </a:r>
            <a:r>
              <a:rPr lang="en-US" sz="2400" dirty="0" err="1"/>
              <a:t>tuberosities</a:t>
            </a:r>
            <a:r>
              <a:rPr lang="en-US" sz="2400" dirty="0"/>
              <a:t>, including both flanks</a:t>
            </a:r>
          </a:p>
          <a:p>
            <a:r>
              <a:rPr lang="en-US" sz="2400" dirty="0"/>
              <a:t>Upright radiograph may be obtained in the AP or PA projection (lower gonadal dose with PA view)</a:t>
            </a:r>
          </a:p>
          <a:p>
            <a:r>
              <a:rPr lang="en-US" sz="2400" dirty="0"/>
              <a:t>Lateral decubitus views may help when upright views are not possible</a:t>
            </a:r>
          </a:p>
          <a:p>
            <a:pPr lvl="1"/>
            <a:r>
              <a:rPr lang="en-US" sz="2400" i="1" dirty="0"/>
              <a:t>Left lateral decubitus position is preferred since free air in the abdomen is more readily detected adjacent to the liver</a:t>
            </a:r>
          </a:p>
          <a:p>
            <a:r>
              <a:rPr lang="en-US" sz="2400" dirty="0"/>
              <a:t>Although often not feasible, placing the patient in the upright or decubitus position for at least 5 minutes before exposing the radiograph can improve sensitivity for detecting pneumoperitoneum</a:t>
            </a:r>
          </a:p>
          <a:p>
            <a:r>
              <a:rPr lang="en-US" sz="2400" i="1" dirty="0"/>
              <a:t>Cross-table lateral projection is very rarely used in extremely ill adults in whom an upright or decubitus view cannot be obtained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Technique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696686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A systematic approach is required to ensure accurate interpretation of abdominal radiographs and to avoid missed diagnosis</a:t>
            </a:r>
          </a:p>
          <a:p>
            <a:r>
              <a:rPr lang="en-US" sz="2400" dirty="0"/>
              <a:t>Although the exact sequence of the step-by-step interpretation can differ, the following components should be carefully evaluated for pathologies</a:t>
            </a:r>
          </a:p>
          <a:p>
            <a:pPr marL="1657350" lvl="3" indent="-342900"/>
            <a:r>
              <a:rPr lang="en-US" sz="2200" dirty="0"/>
              <a:t>Lower thorax</a:t>
            </a:r>
          </a:p>
          <a:p>
            <a:pPr marL="1657350" lvl="3" indent="-342900"/>
            <a:r>
              <a:rPr lang="en-US" sz="2200" dirty="0"/>
              <a:t>Bowel gas pattern</a:t>
            </a:r>
          </a:p>
          <a:p>
            <a:pPr marL="1657350" lvl="3" indent="-342900"/>
            <a:r>
              <a:rPr lang="en-US" sz="2200" dirty="0"/>
              <a:t>Abnormal gas</a:t>
            </a:r>
          </a:p>
          <a:p>
            <a:pPr marL="1657350" lvl="3" indent="-342900"/>
            <a:r>
              <a:rPr lang="en-US" sz="2200" dirty="0"/>
              <a:t>Calcifications</a:t>
            </a:r>
          </a:p>
          <a:p>
            <a:pPr marL="1657350" lvl="3" indent="-342900"/>
            <a:r>
              <a:rPr lang="en-US" sz="2200" dirty="0"/>
              <a:t>Abdominal organs and abdominal wall</a:t>
            </a:r>
          </a:p>
          <a:p>
            <a:pPr marL="1657350" lvl="3" indent="-342900"/>
            <a:r>
              <a:rPr lang="en-US" sz="2200" dirty="0"/>
              <a:t>Bones</a:t>
            </a:r>
          </a:p>
          <a:p>
            <a:pPr marL="1657350" lvl="3" indent="-342900"/>
            <a:r>
              <a:rPr lang="en-US" sz="2200" dirty="0"/>
              <a:t>Medical devices and foreign bodies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5503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dirty="0"/>
              <a:t>Loo JT et al. Abdominal radiograph pearls and pitfalls for the emergency department radiologist: a pictorial review. </a:t>
            </a:r>
            <a:r>
              <a:rPr lang="en-US" sz="1000" dirty="0" err="1"/>
              <a:t>Abdom</a:t>
            </a:r>
            <a:r>
              <a:rPr lang="en-US" sz="1000" dirty="0"/>
              <a:t> </a:t>
            </a:r>
            <a:r>
              <a:rPr lang="en-US" sz="1000" dirty="0" err="1"/>
              <a:t>Radiol</a:t>
            </a:r>
            <a:r>
              <a:rPr lang="en-US" sz="1000" dirty="0"/>
              <a:t> (NY). 2017 Apr;42(4):987-1019.</a:t>
            </a:r>
          </a:p>
          <a:p>
            <a:pPr marL="228600" indent="-228600">
              <a:buAutoNum type="arabicPeriod" startAt="2"/>
            </a:pPr>
            <a:r>
              <a:rPr lang="en-US" sz="1000" dirty="0"/>
              <a:t>James B, Kelly B. The abdominal radiograph. Ulster Med J. 2013 Sep;82(3):179-87. </a:t>
            </a:r>
          </a:p>
          <a:p>
            <a:pPr marL="228600" indent="-228600">
              <a:buAutoNum type="arabicPeriod" startAt="2"/>
            </a:pPr>
            <a:r>
              <a:rPr lang="en-US" sz="1000" dirty="0"/>
              <a:t>Levine MS. Plain film diagnosis of the acute abdomen. </a:t>
            </a:r>
            <a:r>
              <a:rPr lang="en-US" sz="1000" dirty="0" err="1"/>
              <a:t>Emerg</a:t>
            </a:r>
            <a:r>
              <a:rPr lang="en-US" sz="1000" dirty="0"/>
              <a:t> Med </a:t>
            </a:r>
            <a:r>
              <a:rPr lang="en-US" sz="1000" dirty="0" err="1"/>
              <a:t>Clin</a:t>
            </a:r>
            <a:r>
              <a:rPr lang="en-US" sz="1000" dirty="0"/>
              <a:t> North Am. 1985 Aug;3(3):541-62</a:t>
            </a:r>
          </a:p>
          <a:p>
            <a:pPr marL="228600" indent="-228600">
              <a:buAutoNum type="arabicPeriod" startAt="2"/>
            </a:pPr>
            <a:r>
              <a:rPr lang="en-US" sz="1000" dirty="0" err="1"/>
              <a:t>Gans</a:t>
            </a:r>
            <a:r>
              <a:rPr lang="en-US" sz="1000" dirty="0"/>
              <a:t> SL, Stoker J, </a:t>
            </a:r>
            <a:r>
              <a:rPr lang="en-US" sz="1000" dirty="0" err="1"/>
              <a:t>Boermeester</a:t>
            </a:r>
            <a:r>
              <a:rPr lang="en-US" sz="1000" dirty="0"/>
              <a:t> MA. Plain abdominal radiography in acute abdominal pain; past, present, and future. </a:t>
            </a:r>
            <a:r>
              <a:rPr lang="en-US" sz="1000" dirty="0" err="1"/>
              <a:t>Int</a:t>
            </a:r>
            <a:r>
              <a:rPr lang="en-US" sz="1000" dirty="0"/>
              <a:t> J Gen Med. 2012;5:525-33</a:t>
            </a:r>
          </a:p>
          <a:p>
            <a:pPr marL="228600" indent="-228600">
              <a:buAutoNum type="arabicPeriod" startAt="2"/>
            </a:pPr>
            <a:endParaRPr lang="en-US" sz="1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074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Interpretation of Abdominal Radiographs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432285"/>
              </p:ext>
            </p:extLst>
          </p:nvPr>
        </p:nvGraphicFramePr>
        <p:xfrm>
          <a:off x="762000" y="838200"/>
          <a:ext cx="7010400" cy="25237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Pneumonia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Pulmonary nodules, </a:t>
                      </a:r>
                      <a:r>
                        <a:rPr lang="en-US" sz="2400" dirty="0" err="1">
                          <a:effectLst/>
                        </a:rPr>
                        <a:t>retrocardiac</a:t>
                      </a:r>
                      <a:r>
                        <a:rPr lang="en-US" sz="2400" dirty="0">
                          <a:effectLst/>
                        </a:rPr>
                        <a:t> mass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Pulmonary fibrosis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Pneumothorax 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Pleural effusion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Diaphragmatic hernia</a:t>
                      </a:r>
                      <a:endParaRPr lang="en-US" sz="24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074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Calibri" pitchFamily="34" charset="0"/>
              </a:rPr>
              <a:t>Lower thorax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2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842507"/>
              </p:ext>
            </p:extLst>
          </p:nvPr>
        </p:nvGraphicFramePr>
        <p:xfrm>
          <a:off x="1066800" y="548640"/>
          <a:ext cx="6400800" cy="54102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Generalized ileus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Localized ileus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Gastric outlet obstruction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Small bowel obstruction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Large bowel obstruction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Ogilvie syndrome /  colonic pseudo-obstruction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Gastric volvulus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Sigmoid volvulus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Cecal</a:t>
                      </a:r>
                      <a:r>
                        <a:rPr lang="en-US" sz="2000" dirty="0">
                          <a:effectLst/>
                        </a:rPr>
                        <a:t> volvulus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Constipation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Stercoral</a:t>
                      </a:r>
                      <a:r>
                        <a:rPr lang="en-US" sz="2000" dirty="0">
                          <a:effectLst/>
                        </a:rPr>
                        <a:t> perforation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Colitis – </a:t>
                      </a:r>
                      <a:r>
                        <a:rPr lang="en-US" sz="2000" dirty="0" err="1">
                          <a:effectLst/>
                        </a:rPr>
                        <a:t>thumbprinting</a:t>
                      </a:r>
                      <a:r>
                        <a:rPr lang="en-US" sz="2000" dirty="0">
                          <a:effectLst/>
                        </a:rPr>
                        <a:t>, lead pipe, </a:t>
                      </a:r>
                      <a:r>
                        <a:rPr lang="en-US" sz="2000" dirty="0" err="1">
                          <a:effectLst/>
                        </a:rPr>
                        <a:t>pseudopolyps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Crohns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Toxic </a:t>
                      </a:r>
                      <a:r>
                        <a:rPr lang="en-US" sz="2000" dirty="0" err="1">
                          <a:effectLst/>
                        </a:rPr>
                        <a:t>megacolon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Gasless abdomen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7159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Abnormal Bowel Gas Pattern</a:t>
            </a:r>
          </a:p>
        </p:txBody>
      </p:sp>
    </p:spTree>
    <p:extLst>
      <p:ext uri="{BB962C8B-B14F-4D97-AF65-F5344CB8AC3E}">
        <p14:creationId xmlns:p14="http://schemas.microsoft.com/office/powerpoint/2010/main" val="150963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BJ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2989</Words>
  <Application>Microsoft Macintosh PowerPoint</Application>
  <PresentationFormat>On-screen Show (4:3)</PresentationFormat>
  <Paragraphs>322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Wingdings</vt:lpstr>
      <vt:lpstr>Office Theme</vt:lpstr>
      <vt:lpstr>How to Approach Abdominal Radiographs in Adults – A Primer </vt:lpstr>
      <vt:lpstr>Introduction</vt:lpstr>
      <vt:lpstr>Indications &amp; Contraindications</vt:lpstr>
      <vt:lpstr>Indications &amp; Contraindications</vt:lpstr>
      <vt:lpstr>Technique</vt:lpstr>
      <vt:lpstr>Technique</vt:lpstr>
      <vt:lpstr>PowerPoint Presentation</vt:lpstr>
      <vt:lpstr>Lower thorax</vt:lpstr>
      <vt:lpstr>Abnormal Bowel Gas Pattern</vt:lpstr>
      <vt:lpstr>Abnormal gas outside the GI tract</vt:lpstr>
      <vt:lpstr>Calcifications</vt:lpstr>
      <vt:lpstr>Abdominal cavity and abdominal wall</vt:lpstr>
      <vt:lpstr>Bones</vt:lpstr>
      <vt:lpstr>Medical Devices</vt:lpstr>
      <vt:lpstr>Foreign Bodies</vt:lpstr>
      <vt:lpstr>Abdominal Radiographs</vt:lpstr>
      <vt:lpstr>Adynamic ileus</vt:lpstr>
      <vt:lpstr>SBO on Abdominal Radiographs</vt:lpstr>
      <vt:lpstr>SBO on Abdominal Radiographs</vt:lpstr>
      <vt:lpstr>Small Bowel Obstruction</vt:lpstr>
      <vt:lpstr>SBO from incarcerated umbilical hernia</vt:lpstr>
      <vt:lpstr>Cystic fibrosis with DIOS</vt:lpstr>
      <vt:lpstr>Free intraperitoneal  air</vt:lpstr>
      <vt:lpstr>Retroperitoneal free air</vt:lpstr>
      <vt:lpstr>Colitis</vt:lpstr>
      <vt:lpstr>Active Ulcerative colitis</vt:lpstr>
      <vt:lpstr>Focal wall thickening- Colon Ca</vt:lpstr>
      <vt:lpstr>PowerPoint Presentation</vt:lpstr>
      <vt:lpstr>Pneumatosis in post chemotherapy</vt:lpstr>
      <vt:lpstr>Emphysematous cholecystitis with liver abscess</vt:lpstr>
      <vt:lpstr>Gastric drainage tube (large-bore)</vt:lpstr>
      <vt:lpstr>Esophageal Stent</vt:lpstr>
      <vt:lpstr>Lap Gastric band</vt:lpstr>
      <vt:lpstr>Bear-claw Endoclip</vt:lpstr>
      <vt:lpstr>PowerPoint Presentation</vt:lpstr>
      <vt:lpstr>Cyst gastrostomy stent</vt:lpstr>
      <vt:lpstr>Pancreatic duct stent</vt:lpstr>
      <vt:lpstr>Lap Sponge</vt:lpstr>
      <vt:lpstr>PowerPoint Presentation</vt:lpstr>
      <vt:lpstr>Nephrostomy tubes and Ureteral stents</vt:lpstr>
      <vt:lpstr>Essure contraception device</vt:lpstr>
      <vt:lpstr>PowerPoint Presentation</vt:lpstr>
      <vt:lpstr>Urinary Tract Calculi</vt:lpstr>
      <vt:lpstr>Urinary Tract Calculi</vt:lpstr>
      <vt:lpstr>Renal Calculi</vt:lpstr>
      <vt:lpstr>Renal Calculi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M. D. Anderson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Ganeshan,Dhakshina Moorthy;ashishw@med.umich.edu</dc:creator>
  <cp:lastModifiedBy>Hannah Germaine</cp:lastModifiedBy>
  <cp:revision>103</cp:revision>
  <dcterms:created xsi:type="dcterms:W3CDTF">2019-01-22T23:27:13Z</dcterms:created>
  <dcterms:modified xsi:type="dcterms:W3CDTF">2020-04-08T02:54:40Z</dcterms:modified>
</cp:coreProperties>
</file>