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0" r:id="rId1"/>
  </p:sldMasterIdLst>
  <p:notesMasterIdLst>
    <p:notesMasterId r:id="rId35"/>
  </p:notesMasterIdLst>
  <p:sldIdLst>
    <p:sldId id="257" r:id="rId2"/>
    <p:sldId id="261" r:id="rId3"/>
    <p:sldId id="362" r:id="rId4"/>
    <p:sldId id="258" r:id="rId5"/>
    <p:sldId id="340" r:id="rId6"/>
    <p:sldId id="345" r:id="rId7"/>
    <p:sldId id="448" r:id="rId8"/>
    <p:sldId id="349" r:id="rId9"/>
    <p:sldId id="348" r:id="rId10"/>
    <p:sldId id="351" r:id="rId11"/>
    <p:sldId id="434" r:id="rId12"/>
    <p:sldId id="435" r:id="rId13"/>
    <p:sldId id="449" r:id="rId14"/>
    <p:sldId id="430" r:id="rId15"/>
    <p:sldId id="431" r:id="rId16"/>
    <p:sldId id="268" r:id="rId17"/>
    <p:sldId id="447" r:id="rId18"/>
    <p:sldId id="352" r:id="rId19"/>
    <p:sldId id="427" r:id="rId20"/>
    <p:sldId id="450" r:id="rId21"/>
    <p:sldId id="451" r:id="rId22"/>
    <p:sldId id="278" r:id="rId23"/>
    <p:sldId id="433" r:id="rId24"/>
    <p:sldId id="271" r:id="rId25"/>
    <p:sldId id="452" r:id="rId26"/>
    <p:sldId id="267" r:id="rId27"/>
    <p:sldId id="453" r:id="rId28"/>
    <p:sldId id="436" r:id="rId29"/>
    <p:sldId id="356" r:id="rId30"/>
    <p:sldId id="357" r:id="rId31"/>
    <p:sldId id="358" r:id="rId32"/>
    <p:sldId id="445" r:id="rId33"/>
    <p:sldId id="45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C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5"/>
    <p:restoredTop sz="95940"/>
  </p:normalViewPr>
  <p:slideViewPr>
    <p:cSldViewPr snapToGrid="0" snapToObjects="1">
      <p:cViewPr varScale="1">
        <p:scale>
          <a:sx n="115" d="100"/>
          <a:sy n="11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5A55CF-5DAA-F54A-B757-9F8A1B0304B6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E77503-0FCD-6F48-A924-84D6159855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2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Fibroadenoma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05B37-627C-4F43-9A0A-AE402FB3106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24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47 year with left </a:t>
            </a:r>
            <a:r>
              <a:rPr lang="en-US" dirty="0" err="1"/>
              <a:t>idc</a:t>
            </a:r>
            <a:r>
              <a:rPr lang="en-US" dirty="0"/>
              <a:t> s/p mastectomy who wants reconstruction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05B37-627C-4F43-9A0A-AE402FB310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11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748E7-A7F0-49B6-B707-9A2CA9840F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2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C05B37-627C-4F43-9A0A-AE402FB310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683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Joint Committee </a:t>
            </a:r>
            <a:r>
              <a:rPr lang="en-US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Cancer’s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Staging System for Breast Cancer, Eighth Edition: What the Radiologist Needs to Know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8164DB-C02B-DC4E-9460-36DEEDE18D2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93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8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640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86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20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77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7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14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85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876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2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1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8AB88-1EC0-4E45-829C-C65E559CA2A1}" type="datetimeFigureOut">
              <a:rPr lang="en-US" smtClean="0"/>
              <a:t>10/26/20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492D5-7F41-374A-B9BF-39D870A3E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16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5" Type="http://schemas.openxmlformats.org/officeDocument/2006/relationships/image" Target="../media/image33.tiff"/><Relationship Id="rId4" Type="http://schemas.openxmlformats.org/officeDocument/2006/relationships/image" Target="../media/image3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37ACB-703D-0C45-B188-EB28F02358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How To Interpret Breast MRI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C1B843-9497-AD49-B077-B4AFBE508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0000" lnSpcReduction="20000"/>
          </a:bodyPr>
          <a:lstStyle/>
          <a:p>
            <a:pPr algn="ctr"/>
            <a:r>
              <a:rPr lang="en-US" sz="4400" dirty="0"/>
              <a:t>Kathryn Zamora, MD, MPH</a:t>
            </a:r>
          </a:p>
          <a:p>
            <a:pPr algn="ctr"/>
            <a:r>
              <a:rPr lang="en-US" sz="4400" dirty="0"/>
              <a:t>University of Alabama Birmingham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Rebecca Leddy, MD</a:t>
            </a:r>
          </a:p>
          <a:p>
            <a:pPr algn="ctr"/>
            <a:r>
              <a:rPr lang="en-US" sz="4400" dirty="0"/>
              <a:t>Medical University of South Carolina</a:t>
            </a:r>
            <a:endParaRPr lang="en-US" dirty="0"/>
          </a:p>
        </p:txBody>
      </p:sp>
      <p:pic>
        <p:nvPicPr>
          <p:cNvPr id="4" name="Picture 2" descr="A drawing of a face&#10;&#10;Description generated with high confidence">
            <a:extLst>
              <a:ext uri="{FF2B5EF4-FFF2-40B4-BE49-F238E27FC236}">
                <a16:creationId xmlns:a16="http://schemas.microsoft.com/office/drawing/2014/main" id="{FF9A0E76-A64F-8B4B-9A09-9D4B34E7D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19225" cy="800100"/>
          </a:xfrm>
          <a:prstGeom prst="rect">
            <a:avLst/>
          </a:prstGeom>
        </p:spPr>
      </p:pic>
      <p:pic>
        <p:nvPicPr>
          <p:cNvPr id="5" name="Picture 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3B94295B-B5AE-D447-ADFE-F7EBCA95F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4675" y="0"/>
            <a:ext cx="145732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2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88360-A4EB-B14D-9ED3-AF1DD19AE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5"/>
                </a:solidFill>
              </a:rPr>
              <a:t>Image Interpretation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3A784-8AA5-D14F-BF94-5E0D0114BE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Sequences:</a:t>
            </a:r>
          </a:p>
          <a:p>
            <a:r>
              <a:rPr lang="en-US" dirty="0"/>
              <a:t>T2 weight imaging</a:t>
            </a:r>
          </a:p>
          <a:p>
            <a:r>
              <a:rPr lang="en-US" dirty="0"/>
              <a:t>T1 non fat sat images</a:t>
            </a:r>
          </a:p>
          <a:p>
            <a:r>
              <a:rPr lang="en-US" dirty="0"/>
              <a:t>Post Contrast  </a:t>
            </a:r>
          </a:p>
          <a:p>
            <a:pPr lvl="1"/>
            <a:r>
              <a:rPr lang="en-US" dirty="0"/>
              <a:t>Maximum Intensity Projection (MIP)</a:t>
            </a:r>
          </a:p>
          <a:p>
            <a:pPr lvl="1"/>
            <a:r>
              <a:rPr lang="en-US" dirty="0"/>
              <a:t>Source images (not subtracted)</a:t>
            </a:r>
          </a:p>
          <a:p>
            <a:pPr lvl="1"/>
            <a:r>
              <a:rPr lang="en-US" dirty="0"/>
              <a:t>Subtracted </a:t>
            </a:r>
          </a:p>
          <a:p>
            <a:pPr lvl="2"/>
            <a:r>
              <a:rPr lang="en-US" dirty="0"/>
              <a:t>axial and sagittal</a:t>
            </a:r>
          </a:p>
          <a:p>
            <a:r>
              <a:rPr lang="en-US" dirty="0"/>
              <a:t>Kinetics</a:t>
            </a:r>
          </a:p>
          <a:p>
            <a:r>
              <a:rPr lang="en-US" dirty="0"/>
              <a:t>Correlate with mammogram and ultrasounds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081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08FDC4-7FEC-7D43-829F-3DE2D60CD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29" y="246270"/>
            <a:ext cx="10041467" cy="10033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T2 weighted sequences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774F6F-EB44-C541-BB69-A5EA137AD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406027"/>
            <a:ext cx="9753600" cy="4267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T2 hyperintense lesions have a higher likelihood of being benign</a:t>
            </a:r>
          </a:p>
          <a:p>
            <a:pPr lvl="1"/>
            <a:r>
              <a:rPr lang="en-US" b="1" dirty="0"/>
              <a:t>(Exception: mucinous carcinoma)</a:t>
            </a:r>
          </a:p>
          <a:p>
            <a:r>
              <a:rPr lang="en-US" dirty="0"/>
              <a:t>Edema</a:t>
            </a:r>
          </a:p>
          <a:p>
            <a:r>
              <a:rPr lang="en-US" dirty="0"/>
              <a:t>Skin changes</a:t>
            </a:r>
          </a:p>
          <a:p>
            <a:r>
              <a:rPr lang="en-US" dirty="0"/>
              <a:t>Fluid collections </a:t>
            </a:r>
          </a:p>
          <a:p>
            <a:r>
              <a:rPr lang="en-US" dirty="0"/>
              <a:t>Lymph nodes</a:t>
            </a:r>
          </a:p>
          <a:p>
            <a:r>
              <a:rPr lang="en-US" dirty="0"/>
              <a:t>Fibroadenomas (sometimes)</a:t>
            </a:r>
          </a:p>
          <a:p>
            <a:r>
              <a:rPr lang="en-US" dirty="0"/>
              <a:t>Fibrocystic change</a:t>
            </a:r>
          </a:p>
          <a:p>
            <a:r>
              <a:rPr lang="en-US" dirty="0"/>
              <a:t>Cysts</a:t>
            </a:r>
          </a:p>
          <a:p>
            <a:r>
              <a:rPr lang="en-US" dirty="0"/>
              <a:t>Duct ectasia</a:t>
            </a:r>
          </a:p>
        </p:txBody>
      </p:sp>
      <p:pic>
        <p:nvPicPr>
          <p:cNvPr id="4" name="Content Placeholder 3" descr="Inflammatory Post Con.jpg">
            <a:extLst>
              <a:ext uri="{FF2B5EF4-FFF2-40B4-BE49-F238E27FC236}">
                <a16:creationId xmlns:a16="http://schemas.microsoft.com/office/drawing/2014/main" id="{91D0255D-AAC5-476E-8096-93B005F30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66804" y="2378765"/>
            <a:ext cx="3670692" cy="3117574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9F3E9-E6D2-4537-A941-A698DCD838E1}"/>
              </a:ext>
            </a:extLst>
          </p:cNvPr>
          <p:cNvSpPr txBox="1"/>
          <p:nvPr/>
        </p:nvSpPr>
        <p:spPr>
          <a:xfrm>
            <a:off x="7212498" y="5496339"/>
            <a:ext cx="3379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Inflammatory Breast Cancer - Breast Edema and Skin Thickening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149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DE9D2A-E325-C943-871A-4D68605256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87"/>
          <a:stretch/>
        </p:blipFill>
        <p:spPr>
          <a:xfrm>
            <a:off x="3818278" y="1595328"/>
            <a:ext cx="3878365" cy="3273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AD35C-7402-614E-AAF0-15183E3966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98"/>
          <a:stretch/>
        </p:blipFill>
        <p:spPr>
          <a:xfrm>
            <a:off x="249444" y="1595329"/>
            <a:ext cx="3412965" cy="32731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4D407D-6873-7C4D-9883-B03D64648C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036" b="9830"/>
          <a:stretch/>
        </p:blipFill>
        <p:spPr>
          <a:xfrm>
            <a:off x="7852513" y="1595328"/>
            <a:ext cx="4125432" cy="3273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5C9261-E3F7-C84E-8D33-5F1693EEBF69}"/>
              </a:ext>
            </a:extLst>
          </p:cNvPr>
          <p:cNvSpPr txBox="1"/>
          <p:nvPr/>
        </p:nvSpPr>
        <p:spPr>
          <a:xfrm>
            <a:off x="8694434" y="3449313"/>
            <a:ext cx="255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Dark Internal </a:t>
            </a:r>
            <a:r>
              <a:rPr lang="en-US" dirty="0" err="1">
                <a:solidFill>
                  <a:schemeClr val="accent5"/>
                </a:solidFill>
              </a:rPr>
              <a:t>Septations</a:t>
            </a:r>
            <a:r>
              <a:rPr lang="en-US" dirty="0">
                <a:solidFill>
                  <a:schemeClr val="accent5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1D2EDF-0973-430A-AA2C-8D47F87608DC}"/>
              </a:ext>
            </a:extLst>
          </p:cNvPr>
          <p:cNvSpPr txBox="1"/>
          <p:nvPr/>
        </p:nvSpPr>
        <p:spPr>
          <a:xfrm>
            <a:off x="4455202" y="5588594"/>
            <a:ext cx="260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Fibroadenoma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277B5-6DE3-0744-A5EC-2540FA0AE8D3}"/>
              </a:ext>
            </a:extLst>
          </p:cNvPr>
          <p:cNvSpPr txBox="1"/>
          <p:nvPr/>
        </p:nvSpPr>
        <p:spPr>
          <a:xfrm>
            <a:off x="1277128" y="4499170"/>
            <a:ext cx="44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E3CA41-B21F-9C49-8023-ED50ECD491C1}"/>
              </a:ext>
            </a:extLst>
          </p:cNvPr>
          <p:cNvSpPr txBox="1"/>
          <p:nvPr/>
        </p:nvSpPr>
        <p:spPr>
          <a:xfrm>
            <a:off x="4863902" y="4484302"/>
            <a:ext cx="126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Subtraction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0007B27B-1710-0E4B-9830-0C77FAC1E787}"/>
              </a:ext>
            </a:extLst>
          </p:cNvPr>
          <p:cNvSpPr/>
          <p:nvPr/>
        </p:nvSpPr>
        <p:spPr>
          <a:xfrm>
            <a:off x="6691107" y="2136661"/>
            <a:ext cx="2850777" cy="245213"/>
          </a:xfrm>
          <a:prstGeom prst="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89D1FA7-5313-7A45-88BF-0F708D0E4E5B}"/>
              </a:ext>
            </a:extLst>
          </p:cNvPr>
          <p:cNvSpPr/>
          <p:nvPr/>
        </p:nvSpPr>
        <p:spPr>
          <a:xfrm>
            <a:off x="6031337" y="1961850"/>
            <a:ext cx="659770" cy="658906"/>
          </a:xfrm>
          <a:prstGeom prst="fram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         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A1D40-4306-2D4D-9F7E-D7F65DAA2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T2 Hyperintense mass</a:t>
            </a:r>
          </a:p>
        </p:txBody>
      </p:sp>
    </p:spTree>
    <p:extLst>
      <p:ext uri="{BB962C8B-B14F-4D97-AF65-F5344CB8AC3E}">
        <p14:creationId xmlns:p14="http://schemas.microsoft.com/office/powerpoint/2010/main" val="274527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T2 </a:t>
            </a:r>
            <a:r>
              <a:rPr lang="en-US" dirty="0" err="1">
                <a:solidFill>
                  <a:schemeClr val="accent5"/>
                </a:solidFill>
              </a:rPr>
              <a:t>Hyperintense</a:t>
            </a:r>
            <a:r>
              <a:rPr lang="en-US" dirty="0">
                <a:solidFill>
                  <a:schemeClr val="accent5"/>
                </a:solidFill>
              </a:rPr>
              <a:t> Lesions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887" t="23422" b="32094"/>
          <a:stretch/>
        </p:blipFill>
        <p:spPr>
          <a:xfrm>
            <a:off x="6455965" y="3245949"/>
            <a:ext cx="2311135" cy="1935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5139" t="14875" b="34833"/>
          <a:stretch/>
        </p:blipFill>
        <p:spPr>
          <a:xfrm>
            <a:off x="8767100" y="3161486"/>
            <a:ext cx="2214408" cy="2029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173" t="31874" b="13205"/>
          <a:stretch/>
        </p:blipFill>
        <p:spPr>
          <a:xfrm>
            <a:off x="2360007" y="1699292"/>
            <a:ext cx="1558731" cy="17181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34617"/>
          <a:stretch/>
        </p:blipFill>
        <p:spPr>
          <a:xfrm rot="10800000">
            <a:off x="117757" y="1703595"/>
            <a:ext cx="1914412" cy="1718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l="54168" t="47751" r="5381" b="5847"/>
          <a:stretch/>
        </p:blipFill>
        <p:spPr>
          <a:xfrm>
            <a:off x="1223942" y="4022524"/>
            <a:ext cx="1616452" cy="1854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7333" y="3331269"/>
            <a:ext cx="57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48776" y="5907268"/>
            <a:ext cx="136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Lymph Node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59883" y="3335639"/>
            <a:ext cx="3049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 Operative </a:t>
            </a:r>
            <a:r>
              <a:rPr lang="en-US" dirty="0" err="1"/>
              <a:t>Seroma</a:t>
            </a:r>
            <a:endParaRPr lang="en-US" dirty="0"/>
          </a:p>
        </p:txBody>
      </p:sp>
      <p:sp>
        <p:nvSpPr>
          <p:cNvPr id="17" name="Down Arrow 16"/>
          <p:cNvSpPr/>
          <p:nvPr/>
        </p:nvSpPr>
        <p:spPr>
          <a:xfrm>
            <a:off x="837495" y="1896818"/>
            <a:ext cx="254000" cy="38100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                   </a:t>
            </a:r>
          </a:p>
        </p:txBody>
      </p:sp>
      <p:sp>
        <p:nvSpPr>
          <p:cNvPr id="18" name="Down Arrow 17"/>
          <p:cNvSpPr/>
          <p:nvPr/>
        </p:nvSpPr>
        <p:spPr>
          <a:xfrm rot="5400000">
            <a:off x="2588560" y="5211579"/>
            <a:ext cx="254000" cy="38100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</a:t>
            </a:r>
          </a:p>
        </p:txBody>
      </p:sp>
      <p:sp>
        <p:nvSpPr>
          <p:cNvPr id="19" name="Down Arrow 18"/>
          <p:cNvSpPr/>
          <p:nvPr/>
        </p:nvSpPr>
        <p:spPr>
          <a:xfrm>
            <a:off x="3139372" y="2066436"/>
            <a:ext cx="254000" cy="381000"/>
          </a:xfrm>
          <a:prstGeom prst="down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658898" y="5740782"/>
            <a:ext cx="216258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Mucinous Carcinoma</a:t>
            </a:r>
          </a:p>
          <a:p>
            <a:pPr algn="ctr"/>
            <a:r>
              <a:rPr lang="en-US" sz="1200" dirty="0">
                <a:solidFill>
                  <a:schemeClr val="accent5"/>
                </a:solidFill>
              </a:rPr>
              <a:t>may be T2 </a:t>
            </a:r>
            <a:r>
              <a:rPr lang="en-US" sz="1200" dirty="0" err="1">
                <a:solidFill>
                  <a:schemeClr val="accent5"/>
                </a:solidFill>
              </a:rPr>
              <a:t>hyperintense</a:t>
            </a:r>
            <a:endParaRPr lang="en-US" sz="12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46755" y="2750180"/>
            <a:ext cx="206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CAUTION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21311" y="5217413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55715" y="5219359"/>
            <a:ext cx="16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T1 </a:t>
            </a:r>
            <a:r>
              <a:rPr lang="en-US" dirty="0" err="1"/>
              <a:t>Postcontrast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7121311" y="4199467"/>
            <a:ext cx="80446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395738" y="4277867"/>
            <a:ext cx="80446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&quot;No&quot; Symbol 26"/>
          <p:cNvSpPr/>
          <p:nvPr/>
        </p:nvSpPr>
        <p:spPr>
          <a:xfrm>
            <a:off x="8325671" y="3274966"/>
            <a:ext cx="511874" cy="430005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accent6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733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rjl8\Desktop\mammo pics\MRBRSBWC_176855724\495506194.jpg">
            <a:extLst>
              <a:ext uri="{FF2B5EF4-FFF2-40B4-BE49-F238E27FC236}">
                <a16:creationId xmlns:a16="http://schemas.microsoft.com/office/drawing/2014/main" id="{E16A0670-C25A-477B-8081-96F6676FF0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t="25694" r="36420" b="25849"/>
          <a:stretch/>
        </p:blipFill>
        <p:spPr bwMode="auto">
          <a:xfrm>
            <a:off x="8438887" y="357774"/>
            <a:ext cx="3088295" cy="260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3F39DC7-8460-1D46-A475-B7DCE3E93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5"/>
                </a:solidFill>
              </a:rPr>
              <a:t>T1 Non Fat Sat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6AC6C4-2A87-1249-8FBF-AD98322B1C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 for fat</a:t>
            </a:r>
          </a:p>
          <a:p>
            <a:pPr lvl="1"/>
            <a:r>
              <a:rPr lang="en-US" sz="2800" dirty="0"/>
              <a:t>Fat containing masses</a:t>
            </a:r>
          </a:p>
          <a:p>
            <a:pPr lvl="1"/>
            <a:r>
              <a:rPr lang="en-US" sz="2800" dirty="0"/>
              <a:t>Fat necrosis</a:t>
            </a:r>
          </a:p>
          <a:p>
            <a:pPr lvl="1"/>
            <a:r>
              <a:rPr lang="en-US" sz="2800" dirty="0"/>
              <a:t>Lymph nodes</a:t>
            </a:r>
          </a:p>
          <a:p>
            <a:r>
              <a:rPr lang="en-US" dirty="0"/>
              <a:t>Evaluate margin and mass effect</a:t>
            </a:r>
          </a:p>
          <a:p>
            <a:r>
              <a:rPr lang="en-US" dirty="0"/>
              <a:t>Demonstrate susceptibility artifact (blood, clips)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6391D3-CEF7-4E4E-93A3-EEA41CF67C0B}"/>
              </a:ext>
            </a:extLst>
          </p:cNvPr>
          <p:cNvSpPr/>
          <p:nvPr/>
        </p:nvSpPr>
        <p:spPr>
          <a:xfrm>
            <a:off x="9450547" y="1584439"/>
            <a:ext cx="572237" cy="646332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5F19C1-B3A5-46FB-8E13-E63A2899CC24}"/>
              </a:ext>
            </a:extLst>
          </p:cNvPr>
          <p:cNvSpPr txBox="1"/>
          <p:nvPr/>
        </p:nvSpPr>
        <p:spPr>
          <a:xfrm>
            <a:off x="8734286" y="348907"/>
            <a:ext cx="2792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T1 post contrast fat sat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1385C5-83D1-447E-A6FC-B98A45BB0EDD}"/>
              </a:ext>
            </a:extLst>
          </p:cNvPr>
          <p:cNvSpPr txBox="1"/>
          <p:nvPr/>
        </p:nvSpPr>
        <p:spPr>
          <a:xfrm>
            <a:off x="9022338" y="6016475"/>
            <a:ext cx="2308271" cy="369332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Benign lymph node</a:t>
            </a:r>
          </a:p>
        </p:txBody>
      </p:sp>
      <p:pic>
        <p:nvPicPr>
          <p:cNvPr id="11" name="Picture 2" descr="C:\Users\rjl8\Desktop\mammo pics\MRBRSBWC_176855724\495504472.jpg">
            <a:extLst>
              <a:ext uri="{FF2B5EF4-FFF2-40B4-BE49-F238E27FC236}">
                <a16:creationId xmlns:a16="http://schemas.microsoft.com/office/drawing/2014/main" id="{95EC0F2E-D4A0-4C3B-9F9C-A9A3397177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72" r="65344" b="24537"/>
          <a:stretch/>
        </p:blipFill>
        <p:spPr bwMode="auto">
          <a:xfrm>
            <a:off x="8458042" y="3486590"/>
            <a:ext cx="3069273" cy="231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EA1B50-71F0-4380-BB83-1520E3D8395D}"/>
              </a:ext>
            </a:extLst>
          </p:cNvPr>
          <p:cNvCxnSpPr/>
          <p:nvPr/>
        </p:nvCxnSpPr>
        <p:spPr>
          <a:xfrm flipH="1" flipV="1">
            <a:off x="9388426" y="4627105"/>
            <a:ext cx="3048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EE938D8-605C-4596-BC0A-A2E8869E9544}"/>
              </a:ext>
            </a:extLst>
          </p:cNvPr>
          <p:cNvSpPr txBox="1"/>
          <p:nvPr/>
        </p:nvSpPr>
        <p:spPr>
          <a:xfrm>
            <a:off x="8985525" y="5355164"/>
            <a:ext cx="3097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T1 hyperintense fat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6A157D-960F-41DC-ADAB-39F3D3365C53}"/>
              </a:ext>
            </a:extLst>
          </p:cNvPr>
          <p:cNvSpPr txBox="1"/>
          <p:nvPr/>
        </p:nvSpPr>
        <p:spPr>
          <a:xfrm>
            <a:off x="9120807" y="3506016"/>
            <a:ext cx="210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T1 non fat sat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162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13046" y="1457003"/>
            <a:ext cx="4342952" cy="132556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T1 Non Fat Sat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7576D92-CAD2-7A49-8871-5418F969D4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48513" y="3908554"/>
            <a:ext cx="2152650" cy="21526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9E9D1B-51CE-EE46-84A1-4162E8F6DB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9" r="3461"/>
          <a:stretch/>
        </p:blipFill>
        <p:spPr>
          <a:xfrm>
            <a:off x="3487622" y="3908425"/>
            <a:ext cx="3021070" cy="21992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272BA8-0AFF-8F4A-8F8D-BA16C243AE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95" r="1993"/>
          <a:stretch/>
        </p:blipFill>
        <p:spPr>
          <a:xfrm>
            <a:off x="6694589" y="3908425"/>
            <a:ext cx="2982179" cy="219923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EA72FF4-A8D2-47C5-8BB3-C0702C56284D}"/>
              </a:ext>
            </a:extLst>
          </p:cNvPr>
          <p:cNvSpPr/>
          <p:nvPr/>
        </p:nvSpPr>
        <p:spPr>
          <a:xfrm>
            <a:off x="2052462" y="4185622"/>
            <a:ext cx="731211" cy="63697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EEC51F-D284-43C3-8533-42EE00E36F35}"/>
              </a:ext>
            </a:extLst>
          </p:cNvPr>
          <p:cNvSpPr txBox="1"/>
          <p:nvPr/>
        </p:nvSpPr>
        <p:spPr>
          <a:xfrm>
            <a:off x="9812235" y="4785680"/>
            <a:ext cx="28698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Fat Necrosis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7E8252A-6A85-2C4F-99B2-AA2DEAC0552D}"/>
              </a:ext>
            </a:extLst>
          </p:cNvPr>
          <p:cNvSpPr/>
          <p:nvPr/>
        </p:nvSpPr>
        <p:spPr>
          <a:xfrm>
            <a:off x="8828807" y="5318761"/>
            <a:ext cx="731211" cy="63697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012E11-8862-394A-B7D5-F8C8218D4AD8}"/>
              </a:ext>
            </a:extLst>
          </p:cNvPr>
          <p:cNvSpPr/>
          <p:nvPr/>
        </p:nvSpPr>
        <p:spPr>
          <a:xfrm>
            <a:off x="5642908" y="5318761"/>
            <a:ext cx="731211" cy="636978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95A13EB-56CB-B24D-B0EE-A52738913A9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441"/>
          <a:stretch/>
        </p:blipFill>
        <p:spPr>
          <a:xfrm>
            <a:off x="7746357" y="1496604"/>
            <a:ext cx="1930411" cy="1955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046166-5BE6-8545-9FDA-DA97E67B96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732" y="1495424"/>
            <a:ext cx="1758696" cy="19569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C83C52A-FBE3-0C4C-B4BB-252A4C6F77FB}"/>
              </a:ext>
            </a:extLst>
          </p:cNvPr>
          <p:cNvSpPr/>
          <p:nvPr/>
        </p:nvSpPr>
        <p:spPr>
          <a:xfrm>
            <a:off x="3782952" y="5797450"/>
            <a:ext cx="1853392" cy="307777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T1 post contrast fat sat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DBA50A-D00C-1C4B-AF77-2694950D7D6C}"/>
              </a:ext>
            </a:extLst>
          </p:cNvPr>
          <p:cNvSpPr txBox="1"/>
          <p:nvPr/>
        </p:nvSpPr>
        <p:spPr>
          <a:xfrm>
            <a:off x="7296480" y="5797450"/>
            <a:ext cx="165083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T1 non fat sat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6C775E-B2E4-0F4F-9DC3-4B3201F8CF5D}"/>
              </a:ext>
            </a:extLst>
          </p:cNvPr>
          <p:cNvSpPr txBox="1"/>
          <p:nvPr/>
        </p:nvSpPr>
        <p:spPr>
          <a:xfrm>
            <a:off x="1429281" y="5753427"/>
            <a:ext cx="1413342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Subtraction</a:t>
            </a:r>
          </a:p>
        </p:txBody>
      </p:sp>
      <p:sp>
        <p:nvSpPr>
          <p:cNvPr id="2" name="Right Arrow 1"/>
          <p:cNvSpPr/>
          <p:nvPr/>
        </p:nvSpPr>
        <p:spPr>
          <a:xfrm>
            <a:off x="7932630" y="3128718"/>
            <a:ext cx="440267" cy="15240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5791353" y="3066319"/>
            <a:ext cx="440267" cy="15240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EEC51F-D284-43C3-8533-42EE00E36F35}"/>
              </a:ext>
            </a:extLst>
          </p:cNvPr>
          <p:cNvSpPr txBox="1"/>
          <p:nvPr/>
        </p:nvSpPr>
        <p:spPr>
          <a:xfrm>
            <a:off x="9812235" y="2111073"/>
            <a:ext cx="208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Hamartoma</a:t>
            </a:r>
          </a:p>
        </p:txBody>
      </p:sp>
      <p:sp>
        <p:nvSpPr>
          <p:cNvPr id="6" name="Rectangle 5"/>
          <p:cNvSpPr/>
          <p:nvPr/>
        </p:nvSpPr>
        <p:spPr>
          <a:xfrm>
            <a:off x="5623732" y="1457003"/>
            <a:ext cx="4053036" cy="1995401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13046" y="3908554"/>
            <a:ext cx="8463722" cy="215265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FDBA50A-D00C-1C4B-AF77-2694950D7D6C}"/>
              </a:ext>
            </a:extLst>
          </p:cNvPr>
          <p:cNvSpPr txBox="1"/>
          <p:nvPr/>
        </p:nvSpPr>
        <p:spPr>
          <a:xfrm>
            <a:off x="8096728" y="1491933"/>
            <a:ext cx="1251921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T1 non fat sat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36C775E-B2E4-0F4F-9DC3-4B3201F8CF5D}"/>
              </a:ext>
            </a:extLst>
          </p:cNvPr>
          <p:cNvSpPr txBox="1"/>
          <p:nvPr/>
        </p:nvSpPr>
        <p:spPr>
          <a:xfrm>
            <a:off x="5937941" y="1488765"/>
            <a:ext cx="1071816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3150543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jl8\Desktop\mammo pics\MRBRSBWC_175079491\413713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9" t="20514" r="5616" b="26863"/>
          <a:stretch/>
        </p:blipFill>
        <p:spPr bwMode="auto">
          <a:xfrm>
            <a:off x="1676400" y="1219201"/>
            <a:ext cx="5136444" cy="456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1" r="40753" b="1277"/>
          <a:stretch/>
        </p:blipFill>
        <p:spPr>
          <a:xfrm>
            <a:off x="7467600" y="1218908"/>
            <a:ext cx="2524125" cy="4567238"/>
          </a:xfrm>
        </p:spPr>
      </p:pic>
      <p:cxnSp>
        <p:nvCxnSpPr>
          <p:cNvPr id="7" name="Straight Arrow Connector 6"/>
          <p:cNvCxnSpPr/>
          <p:nvPr/>
        </p:nvCxnSpPr>
        <p:spPr>
          <a:xfrm flipH="1">
            <a:off x="5105400" y="2819400"/>
            <a:ext cx="762000" cy="15240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8393374" y="2895600"/>
            <a:ext cx="903026" cy="352567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9000" y="228601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/>
                </a:solidFill>
              </a:rPr>
              <a:t>Susceptibility Artifact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43600" y="2590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DBA50A-D00C-1C4B-AF77-2694950D7D6C}"/>
              </a:ext>
            </a:extLst>
          </p:cNvPr>
          <p:cNvSpPr txBox="1"/>
          <p:nvPr/>
        </p:nvSpPr>
        <p:spPr>
          <a:xfrm>
            <a:off x="3689680" y="5783929"/>
            <a:ext cx="1650836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/>
                </a:solidFill>
              </a:rPr>
              <a:t>T1 non fat sat</a:t>
            </a:r>
          </a:p>
        </p:txBody>
      </p:sp>
    </p:spTree>
    <p:extLst>
      <p:ext uri="{BB962C8B-B14F-4D97-AF65-F5344CB8AC3E}">
        <p14:creationId xmlns:p14="http://schemas.microsoft.com/office/powerpoint/2010/main" val="1156338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C2D38D9-7F14-409B-8726-B76D87CC5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976" y="488949"/>
            <a:ext cx="10041467" cy="1003300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Post Contrast Imaging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C6E8E4-0372-4377-9DDE-9203D7411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0" y="1600201"/>
            <a:ext cx="9753600" cy="42672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Review peak subtraction images</a:t>
            </a:r>
          </a:p>
          <a:p>
            <a:pPr lvl="1"/>
            <a:r>
              <a:rPr lang="en-US" dirty="0"/>
              <a:t>Identify areas of enhancement</a:t>
            </a:r>
          </a:p>
          <a:p>
            <a:pPr lvl="1"/>
            <a:r>
              <a:rPr lang="en-US" dirty="0"/>
              <a:t>Determine if it is real (exclude artifact)</a:t>
            </a:r>
          </a:p>
          <a:p>
            <a:pPr lvl="2"/>
            <a:r>
              <a:rPr lang="en-US" dirty="0"/>
              <a:t>Interrogate pre and post imaging</a:t>
            </a:r>
          </a:p>
          <a:p>
            <a:pPr lvl="1"/>
            <a:r>
              <a:rPr lang="en-US" dirty="0"/>
              <a:t>Location (quadrant, clock)</a:t>
            </a:r>
          </a:p>
          <a:p>
            <a:pPr lvl="1"/>
            <a:r>
              <a:rPr lang="en-US" dirty="0"/>
              <a:t>Characterize the type of enhancement</a:t>
            </a:r>
          </a:p>
          <a:p>
            <a:pPr lvl="1"/>
            <a:r>
              <a:rPr lang="en-US" dirty="0"/>
              <a:t>Associated features: Involvement skin, nipple, chest wall</a:t>
            </a:r>
          </a:p>
        </p:txBody>
      </p:sp>
    </p:spTree>
    <p:extLst>
      <p:ext uri="{BB962C8B-B14F-4D97-AF65-F5344CB8AC3E}">
        <p14:creationId xmlns:p14="http://schemas.microsoft.com/office/powerpoint/2010/main" val="233860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480951-CEC9-0A4B-AB19-5AD56BAE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257" y="398117"/>
            <a:ext cx="11017496" cy="1003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Characterize Types of Enhancement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MRI BIRADS Terminology: Types of enhancement </a:t>
            </a:r>
            <a:r>
              <a:rPr lang="en-US" sz="3100" dirty="0"/>
              <a:t>(Mass versus Non-mass enhancement)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552D95-A4AA-C14E-8682-12051443F3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711" y="1881678"/>
            <a:ext cx="5154822" cy="43598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2DCBCA-64EE-3945-A78E-45175E2D81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5740" y="1881678"/>
            <a:ext cx="5134359" cy="436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31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C9DFDE-9488-814D-8ED7-C297A481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Non-mass enhancement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49330FD-5DEC-204A-B83F-1DD98BFDBE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40885" y="2098918"/>
            <a:ext cx="3847040" cy="3847040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8C0AC-7454-7848-8371-422857FA26C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121235" y="2107385"/>
            <a:ext cx="4070350" cy="3441700"/>
          </a:xfrm>
        </p:spPr>
        <p:txBody>
          <a:bodyPr/>
          <a:lstStyle/>
          <a:p>
            <a:r>
              <a:rPr lang="en-US" dirty="0"/>
              <a:t>Distribution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SEGMENTAL</a:t>
            </a:r>
          </a:p>
          <a:p>
            <a:r>
              <a:rPr lang="en-US" dirty="0"/>
              <a:t>Internal Enhancement pattern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CLUMPED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348FB38-F058-894F-9283-894994CA74A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35" y="2098918"/>
            <a:ext cx="3877340" cy="3877340"/>
          </a:xfrm>
          <a:prstGeom prst="rect">
            <a:avLst/>
          </a:prstGeom>
        </p:spPr>
      </p:pic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28BCFEAF-8DF1-4917-8DAB-57C059015856}"/>
              </a:ext>
            </a:extLst>
          </p:cNvPr>
          <p:cNvSpPr/>
          <p:nvPr/>
        </p:nvSpPr>
        <p:spPr>
          <a:xfrm rot="13645265">
            <a:off x="4111457" y="3249864"/>
            <a:ext cx="1853234" cy="2050200"/>
          </a:xfrm>
          <a:prstGeom prst="triangle">
            <a:avLst>
              <a:gd name="adj" fmla="val 49836"/>
            </a:avLst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70D9ED-F994-4F83-AAD0-3720832DE12E}"/>
              </a:ext>
            </a:extLst>
          </p:cNvPr>
          <p:cNvSpPr/>
          <p:nvPr/>
        </p:nvSpPr>
        <p:spPr>
          <a:xfrm rot="21073850">
            <a:off x="1285976" y="2489530"/>
            <a:ext cx="997226" cy="171946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DAACC7-C9FC-1543-8D99-A1650C6028C2}"/>
              </a:ext>
            </a:extLst>
          </p:cNvPr>
          <p:cNvSpPr txBox="1"/>
          <p:nvPr/>
        </p:nvSpPr>
        <p:spPr>
          <a:xfrm>
            <a:off x="1611110" y="5673797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7A87FE-9E6D-CA4A-A0A9-9F61E8E7E1E0}"/>
              </a:ext>
            </a:extLst>
          </p:cNvPr>
          <p:cNvSpPr txBox="1"/>
          <p:nvPr/>
        </p:nvSpPr>
        <p:spPr>
          <a:xfrm>
            <a:off x="5271120" y="5598636"/>
            <a:ext cx="1389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Subtraction</a:t>
            </a:r>
          </a:p>
        </p:txBody>
      </p:sp>
    </p:spTree>
    <p:extLst>
      <p:ext uri="{BB962C8B-B14F-4D97-AF65-F5344CB8AC3E}">
        <p14:creationId xmlns:p14="http://schemas.microsoft.com/office/powerpoint/2010/main" val="82356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EEF2-E7AA-CC4E-801E-A8D86065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chemeClr val="accent5"/>
                </a:solidFill>
              </a:rPr>
              <a:t>Indications for MRI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755C5-86ED-E943-817C-CF5164C2A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>
                <a:solidFill>
                  <a:schemeClr val="accent5"/>
                </a:solidFill>
              </a:rPr>
              <a:t>Screening</a:t>
            </a:r>
          </a:p>
          <a:p>
            <a:pPr lvl="1"/>
            <a:r>
              <a:rPr lang="en-US" sz="1400" dirty="0"/>
              <a:t>High-risk</a:t>
            </a:r>
          </a:p>
          <a:p>
            <a:pPr lvl="1"/>
            <a:r>
              <a:rPr lang="en-US" sz="1400" dirty="0"/>
              <a:t>Intermediate risk (may be considered)</a:t>
            </a:r>
          </a:p>
          <a:p>
            <a:pPr lvl="1"/>
            <a:r>
              <a:rPr lang="en-US" sz="1400" dirty="0"/>
              <a:t>Occult contralateral breast malignancy in the setting of newly diagnosed breast cancer (3-5%)</a:t>
            </a:r>
          </a:p>
          <a:p>
            <a:pPr lvl="1"/>
            <a:r>
              <a:rPr lang="en-US" sz="1400" dirty="0"/>
              <a:t>Breast augmentation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Extent of Disease</a:t>
            </a:r>
          </a:p>
          <a:p>
            <a:pPr lvl="1"/>
            <a:r>
              <a:rPr lang="en-US" sz="1400" dirty="0"/>
              <a:t>Multifocality and multicentricity</a:t>
            </a:r>
          </a:p>
          <a:p>
            <a:pPr lvl="1"/>
            <a:r>
              <a:rPr lang="en-US" sz="1400" dirty="0"/>
              <a:t>Invasion of deep fascia</a:t>
            </a:r>
          </a:p>
          <a:p>
            <a:pPr lvl="1"/>
            <a:r>
              <a:rPr lang="en-US" sz="1400" dirty="0"/>
              <a:t>Lumpectomy with positive margins</a:t>
            </a:r>
          </a:p>
          <a:p>
            <a:pPr lvl="1"/>
            <a:r>
              <a:rPr lang="en-US" sz="1400" dirty="0"/>
              <a:t>Neoadjuvant therapy</a:t>
            </a:r>
          </a:p>
          <a:p>
            <a:r>
              <a:rPr lang="en-US" sz="1600" dirty="0">
                <a:solidFill>
                  <a:schemeClr val="accent5"/>
                </a:solidFill>
              </a:rPr>
              <a:t>Additional evaluation of clinical or imaging findings</a:t>
            </a:r>
          </a:p>
          <a:p>
            <a:pPr lvl="1"/>
            <a:r>
              <a:rPr lang="en-US" sz="1400" dirty="0"/>
              <a:t>Recurrence of breast cancer</a:t>
            </a:r>
          </a:p>
          <a:p>
            <a:pPr lvl="2"/>
            <a:r>
              <a:rPr lang="en-US" sz="1100" dirty="0"/>
              <a:t>Including patients with reconstruction</a:t>
            </a:r>
          </a:p>
          <a:p>
            <a:pPr lvl="1"/>
            <a:r>
              <a:rPr lang="en-US" sz="1400" dirty="0"/>
              <a:t>Metastasis of Unknown primary </a:t>
            </a:r>
          </a:p>
          <a:p>
            <a:pPr lvl="1"/>
            <a:r>
              <a:rPr lang="en-US" sz="1400" dirty="0"/>
              <a:t>Lesions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42242952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C9DFDE-9488-814D-8ED7-C297A481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Non-mass enhancement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F8C0AC-7454-7848-8371-422857FA26C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8121235" y="2107385"/>
            <a:ext cx="4070350" cy="3441700"/>
          </a:xfrm>
        </p:spPr>
        <p:txBody>
          <a:bodyPr/>
          <a:lstStyle/>
          <a:p>
            <a:r>
              <a:rPr lang="en-US" dirty="0"/>
              <a:t>Distribution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FOCAL</a:t>
            </a:r>
          </a:p>
          <a:p>
            <a:r>
              <a:rPr lang="en-US" dirty="0"/>
              <a:t>Internal Enhancement pattern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CLUSTERED RING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EAE0FC-9C45-42ED-8336-00D23B6312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5" t="17010" b="32745"/>
          <a:stretch/>
        </p:blipFill>
        <p:spPr bwMode="auto">
          <a:xfrm>
            <a:off x="4422372" y="2208169"/>
            <a:ext cx="334725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44AC121-C9DE-4E0C-B09D-BA7BE462B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t="26637" r="27670" b="26031"/>
          <a:stretch>
            <a:fillRect/>
          </a:stretch>
        </p:blipFill>
        <p:spPr bwMode="auto">
          <a:xfrm>
            <a:off x="526272" y="2208169"/>
            <a:ext cx="3714444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75B7229-52F4-4CB6-8325-93E4D4AE15B8}"/>
              </a:ext>
            </a:extLst>
          </p:cNvPr>
          <p:cNvSpPr/>
          <p:nvPr/>
        </p:nvSpPr>
        <p:spPr>
          <a:xfrm>
            <a:off x="5592748" y="3223340"/>
            <a:ext cx="643145" cy="70567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9DCCD6E-D9D7-43FE-9A9E-31F4431B3817}"/>
              </a:ext>
            </a:extLst>
          </p:cNvPr>
          <p:cNvSpPr/>
          <p:nvPr/>
        </p:nvSpPr>
        <p:spPr>
          <a:xfrm>
            <a:off x="1189875" y="3210640"/>
            <a:ext cx="643145" cy="705679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E33B86-BB1B-7942-86A9-0B031237EAFD}"/>
              </a:ext>
            </a:extLst>
          </p:cNvPr>
          <p:cNvSpPr txBox="1"/>
          <p:nvPr/>
        </p:nvSpPr>
        <p:spPr>
          <a:xfrm>
            <a:off x="5100052" y="5280537"/>
            <a:ext cx="1991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Axial Subtraction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608463-1079-6149-B348-9E99C907DCCA}"/>
              </a:ext>
            </a:extLst>
          </p:cNvPr>
          <p:cNvSpPr txBox="1"/>
          <p:nvPr/>
        </p:nvSpPr>
        <p:spPr>
          <a:xfrm>
            <a:off x="1511448" y="5255137"/>
            <a:ext cx="222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Sagittal Subtraction</a:t>
            </a:r>
          </a:p>
        </p:txBody>
      </p:sp>
    </p:spTree>
    <p:extLst>
      <p:ext uri="{BB962C8B-B14F-4D97-AF65-F5344CB8AC3E}">
        <p14:creationId xmlns:p14="http://schemas.microsoft.com/office/powerpoint/2010/main" val="173164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C9DFDE-9488-814D-8ED7-C297A4817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Mass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6417162-57E5-F44E-A96F-C5B3CB02E0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89" y="2107296"/>
            <a:ext cx="3735236" cy="39633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09CDFC-37AA-4042-B775-DBA611CBAA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1099" y="2107384"/>
            <a:ext cx="3966781" cy="39667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C9BE5D-F274-404E-AE69-BF6D81D8295A}"/>
              </a:ext>
            </a:extLst>
          </p:cNvPr>
          <p:cNvSpPr txBox="1"/>
          <p:nvPr/>
        </p:nvSpPr>
        <p:spPr>
          <a:xfrm>
            <a:off x="1075266" y="5701337"/>
            <a:ext cx="222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Sagittal Subtraction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E7B141-D5D3-6245-AF76-8D276EA8AE29}"/>
              </a:ext>
            </a:extLst>
          </p:cNvPr>
          <p:cNvSpPr txBox="1"/>
          <p:nvPr/>
        </p:nvSpPr>
        <p:spPr>
          <a:xfrm>
            <a:off x="5440504" y="5701337"/>
            <a:ext cx="1431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Sagittal MIP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2AFD700D-ACEA-3541-B881-121FF9305090}"/>
              </a:ext>
            </a:extLst>
          </p:cNvPr>
          <p:cNvSpPr/>
          <p:nvPr/>
        </p:nvSpPr>
        <p:spPr>
          <a:xfrm rot="5400000">
            <a:off x="728069" y="2966984"/>
            <a:ext cx="694393" cy="382137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F5CFC8B9-C3DF-CE47-ACC6-B63A8AF1E3FE}"/>
              </a:ext>
            </a:extLst>
          </p:cNvPr>
          <p:cNvSpPr/>
          <p:nvPr/>
        </p:nvSpPr>
        <p:spPr>
          <a:xfrm rot="5400000">
            <a:off x="4946654" y="3181472"/>
            <a:ext cx="694393" cy="382137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82E0021-94D2-7748-8071-4E421E8B15F8}"/>
              </a:ext>
            </a:extLst>
          </p:cNvPr>
          <p:cNvSpPr txBox="1">
            <a:spLocks/>
          </p:cNvSpPr>
          <p:nvPr/>
        </p:nvSpPr>
        <p:spPr>
          <a:xfrm>
            <a:off x="8121235" y="2107384"/>
            <a:ext cx="3817288" cy="35822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Shape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IRREGULAR</a:t>
            </a:r>
          </a:p>
          <a:p>
            <a:r>
              <a:rPr lang="en-US" dirty="0"/>
              <a:t>Margins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NOT CIRCUMSCRIBED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IRREGULAR</a:t>
            </a:r>
          </a:p>
          <a:p>
            <a:r>
              <a:rPr lang="en-US" dirty="0"/>
              <a:t>Internal Enhancement pattern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HOMOGENOUS</a:t>
            </a:r>
          </a:p>
        </p:txBody>
      </p:sp>
    </p:spTree>
    <p:extLst>
      <p:ext uri="{BB962C8B-B14F-4D97-AF65-F5344CB8AC3E}">
        <p14:creationId xmlns:p14="http://schemas.microsoft.com/office/powerpoint/2010/main" val="2615434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jl8\Desktop\mammo pics\MRBRSBWC_176816320\4935156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1" t="18749" r="7484" b="24128"/>
          <a:stretch/>
        </p:blipFill>
        <p:spPr bwMode="auto">
          <a:xfrm>
            <a:off x="537876" y="866196"/>
            <a:ext cx="4495593" cy="45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rjl8\Desktop\mammo pics\MRBRSBWC_176816320\4935155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1" t="24151" r="4629" b="25231"/>
          <a:stretch/>
        </p:blipFill>
        <p:spPr bwMode="auto">
          <a:xfrm>
            <a:off x="5802326" y="372535"/>
            <a:ext cx="2643874" cy="24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rjl8\Desktop\mammo pics\MRBRSBWC_176816320\49351557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20757" r="5555" b="30169"/>
          <a:stretch/>
        </p:blipFill>
        <p:spPr bwMode="auto">
          <a:xfrm>
            <a:off x="5802325" y="2180245"/>
            <a:ext cx="2657985" cy="2178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rjl8\Desktop\mammo pics\MRBRSBWC_176816320\49351557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5" t="21064" r="6172" b="25000"/>
          <a:stretch/>
        </p:blipFill>
        <p:spPr bwMode="auto">
          <a:xfrm>
            <a:off x="5802326" y="4013200"/>
            <a:ext cx="2657985" cy="255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7957193" y="5323594"/>
            <a:ext cx="530578" cy="40697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7869704" y="4997480"/>
            <a:ext cx="618067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69704" y="3424863"/>
            <a:ext cx="3810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359276" y="2414411"/>
            <a:ext cx="1104900" cy="1598789"/>
          </a:xfrm>
          <a:prstGeom prst="ellipse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0C1FF9-C8E2-4575-99D2-09B9DCF9BECB}"/>
              </a:ext>
            </a:extLst>
          </p:cNvPr>
          <p:cNvSpPr/>
          <p:nvPr/>
        </p:nvSpPr>
        <p:spPr>
          <a:xfrm>
            <a:off x="7385012" y="1202837"/>
            <a:ext cx="612913" cy="666862"/>
          </a:xfrm>
          <a:prstGeom prst="ellipse">
            <a:avLst/>
          </a:prstGeom>
          <a:noFill/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6764A-AFC0-4AFB-A245-7B66D9F647A1}"/>
              </a:ext>
            </a:extLst>
          </p:cNvPr>
          <p:cNvSpPr txBox="1"/>
          <p:nvPr/>
        </p:nvSpPr>
        <p:spPr>
          <a:xfrm>
            <a:off x="8592525" y="4805933"/>
            <a:ext cx="1896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Multiple additional satellite masses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42E7BE-CC26-4FB1-BEB6-AF50BD149E28}"/>
              </a:ext>
            </a:extLst>
          </p:cNvPr>
          <p:cNvSpPr/>
          <p:nvPr/>
        </p:nvSpPr>
        <p:spPr>
          <a:xfrm>
            <a:off x="1471346" y="5386988"/>
            <a:ext cx="23022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Total Extent of Disease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89758B-F81A-4F16-8CC6-168B171ADB61}"/>
              </a:ext>
            </a:extLst>
          </p:cNvPr>
          <p:cNvSpPr/>
          <p:nvPr/>
        </p:nvSpPr>
        <p:spPr>
          <a:xfrm>
            <a:off x="469910" y="110924"/>
            <a:ext cx="52450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5"/>
                </a:solidFill>
              </a:rPr>
              <a:t>Maximum Intensity Projection MIP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DC560B0-EC3B-F04F-91AF-4696B54FD4C6}"/>
              </a:ext>
            </a:extLst>
          </p:cNvPr>
          <p:cNvSpPr txBox="1">
            <a:spLocks/>
          </p:cNvSpPr>
          <p:nvPr/>
        </p:nvSpPr>
        <p:spPr>
          <a:xfrm>
            <a:off x="8495404" y="279970"/>
            <a:ext cx="3817288" cy="45259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Shape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IRREGULAR</a:t>
            </a:r>
          </a:p>
          <a:p>
            <a:r>
              <a:rPr lang="en-US" dirty="0"/>
              <a:t>Margins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NOT CIRCUMSCRIBED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IRREGULAR</a:t>
            </a:r>
          </a:p>
          <a:p>
            <a:r>
              <a:rPr lang="en-US" dirty="0"/>
              <a:t>Internal Enhancement pattern</a:t>
            </a:r>
          </a:p>
          <a:p>
            <a:pPr lvl="1"/>
            <a:r>
              <a:rPr lang="en-US" dirty="0">
                <a:solidFill>
                  <a:schemeClr val="accent3"/>
                </a:solidFill>
              </a:rPr>
              <a:t>HOMOGENOUS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E6A642-3073-454A-8652-CFBA96CD6DF7}"/>
              </a:ext>
            </a:extLst>
          </p:cNvPr>
          <p:cNvSpPr txBox="1"/>
          <p:nvPr/>
        </p:nvSpPr>
        <p:spPr>
          <a:xfrm>
            <a:off x="6239726" y="6488668"/>
            <a:ext cx="1769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Axial Subtraction</a:t>
            </a:r>
          </a:p>
        </p:txBody>
      </p:sp>
    </p:spTree>
    <p:extLst>
      <p:ext uri="{BB962C8B-B14F-4D97-AF65-F5344CB8AC3E}">
        <p14:creationId xmlns:p14="http://schemas.microsoft.com/office/powerpoint/2010/main" val="3042491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9388360-A4EB-B14D-9ED3-AF1DD19A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587514"/>
            <a:ext cx="10041467" cy="1003300"/>
          </a:xfrm>
        </p:spPr>
        <p:txBody>
          <a:bodyPr>
            <a:normAutofit/>
          </a:bodyPr>
          <a:lstStyle/>
          <a:p>
            <a:r>
              <a:rPr lang="en-US" sz="4000" dirty="0"/>
              <a:t>Further characterization of enhancement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23A784-8AA5-D14F-BF94-5E0D0114BE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9238833" cy="3450613"/>
          </a:xfrm>
        </p:spPr>
        <p:txBody>
          <a:bodyPr>
            <a:normAutofit fontScale="62500" lnSpcReduction="20000"/>
          </a:bodyPr>
          <a:lstStyle/>
          <a:p>
            <a:r>
              <a:rPr lang="en-US" sz="3500" dirty="0">
                <a:solidFill>
                  <a:schemeClr val="accent5"/>
                </a:solidFill>
              </a:rPr>
              <a:t>Analyze region of enhancement on other sequences</a:t>
            </a:r>
          </a:p>
          <a:p>
            <a:pPr lvl="1"/>
            <a:r>
              <a:rPr lang="en-US" sz="2800" dirty="0"/>
              <a:t>T1 non Fat Sat</a:t>
            </a:r>
          </a:p>
          <a:p>
            <a:pPr lvl="1"/>
            <a:r>
              <a:rPr lang="en-US" sz="2800" dirty="0"/>
              <a:t>T2 weighted images</a:t>
            </a:r>
          </a:p>
          <a:p>
            <a:pPr lvl="1"/>
            <a:r>
              <a:rPr lang="en-US" sz="2800" dirty="0"/>
              <a:t>T1 post contrast non subtracted (source)</a:t>
            </a:r>
          </a:p>
          <a:p>
            <a:pPr lvl="1"/>
            <a:r>
              <a:rPr lang="en-US" sz="2800" dirty="0"/>
              <a:t>Sagittal post delayed </a:t>
            </a:r>
          </a:p>
          <a:p>
            <a:pPr lvl="2"/>
            <a:r>
              <a:rPr lang="en-US" sz="2800" dirty="0"/>
              <a:t>Size, distribution, position, shape</a:t>
            </a:r>
            <a:endParaRPr lang="en-US" dirty="0"/>
          </a:p>
          <a:p>
            <a:r>
              <a:rPr lang="en-US" sz="3600" dirty="0">
                <a:solidFill>
                  <a:schemeClr val="accent5"/>
                </a:solidFill>
              </a:rPr>
              <a:t>Evaluate the delayed imaging</a:t>
            </a:r>
          </a:p>
          <a:p>
            <a:pPr lvl="1"/>
            <a:r>
              <a:rPr lang="en-US" sz="2900" dirty="0"/>
              <a:t>Especially important in </a:t>
            </a:r>
            <a:r>
              <a:rPr lang="en-US" sz="2900" dirty="0" err="1"/>
              <a:t>neoadjuvant</a:t>
            </a:r>
            <a:r>
              <a:rPr lang="en-US" sz="2900" dirty="0"/>
              <a:t> response to therapy examination</a:t>
            </a:r>
          </a:p>
          <a:p>
            <a:pPr lvl="1"/>
            <a:r>
              <a:rPr lang="en-US" sz="2900" dirty="0"/>
              <a:t>Source images (not subtracted): </a:t>
            </a:r>
          </a:p>
          <a:p>
            <a:pPr lvl="2"/>
            <a:r>
              <a:rPr lang="en-US" sz="2900" dirty="0"/>
              <a:t>Evaluate musculature, axilla, skin, findings outside breast, nipple areolar complex</a:t>
            </a:r>
          </a:p>
          <a:p>
            <a:pPr lvl="2"/>
            <a:r>
              <a:rPr lang="en-US" sz="2900" dirty="0"/>
              <a:t>Pectoralis muscle involvement is not considered chest wall invasion</a:t>
            </a:r>
          </a:p>
          <a:p>
            <a:r>
              <a:rPr lang="en-US" sz="3500" dirty="0">
                <a:solidFill>
                  <a:schemeClr val="accent5"/>
                </a:solidFill>
              </a:rPr>
              <a:t>Correlate with mammogram and ultrasounds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1205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09511" y="466642"/>
            <a:ext cx="9302043" cy="876736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4600" dirty="0">
                <a:solidFill>
                  <a:schemeClr val="accent5"/>
                </a:solidFill>
              </a:rPr>
              <a:t>Sagittal Imaging</a:t>
            </a:r>
          </a:p>
          <a:p>
            <a:pPr algn="ctr"/>
            <a:r>
              <a:rPr lang="en-US" sz="3600" dirty="0"/>
              <a:t>Further characterization of enhancement</a:t>
            </a:r>
            <a:endParaRPr lang="en-US" sz="3600" dirty="0">
              <a:solidFill>
                <a:schemeClr val="accent5"/>
              </a:solidFill>
            </a:endParaRPr>
          </a:p>
        </p:txBody>
      </p:sp>
      <p:pic>
        <p:nvPicPr>
          <p:cNvPr id="2050" name="Picture 2" descr="C:\Users\rjl8\Desktop\mammo pics\MRBRSBWC_175273747\4256416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3" t="23380" r="33295" b="25077"/>
          <a:stretch/>
        </p:blipFill>
        <p:spPr bwMode="auto">
          <a:xfrm>
            <a:off x="4186877" y="1585107"/>
            <a:ext cx="3834001" cy="363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15BFAE2-48B3-4B18-962A-1335A9D93B98}"/>
              </a:ext>
            </a:extLst>
          </p:cNvPr>
          <p:cNvSpPr/>
          <p:nvPr/>
        </p:nvSpPr>
        <p:spPr>
          <a:xfrm>
            <a:off x="5874025" y="3180521"/>
            <a:ext cx="1023732" cy="626165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D4DE8F-699D-4441-9C03-8A9C7079007D}"/>
              </a:ext>
            </a:extLst>
          </p:cNvPr>
          <p:cNvSpPr txBox="1"/>
          <p:nvPr/>
        </p:nvSpPr>
        <p:spPr>
          <a:xfrm>
            <a:off x="2395268" y="5402100"/>
            <a:ext cx="821628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Aids in evaluation of </a:t>
            </a:r>
            <a:r>
              <a:rPr lang="en-US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size, distribution, position, shape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1730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jl8\Desktop\mammo pics\MRBRSBWC_174908737\4015708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466" y="1890712"/>
            <a:ext cx="3699933" cy="369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1000"/>
            <a:ext cx="7772400" cy="1509712"/>
          </a:xfrm>
        </p:spPr>
        <p:txBody>
          <a:bodyPr>
            <a:normAutofit/>
          </a:bodyPr>
          <a:lstStyle/>
          <a:p>
            <a:r>
              <a:rPr lang="en-US" sz="3600" dirty="0"/>
              <a:t> Source (Non subtracted) Imaging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343400" y="3810000"/>
            <a:ext cx="685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00400" y="41910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Pectoralis Muscle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627F9-964B-48E4-BDB1-6FBC2205AB11}"/>
              </a:ext>
            </a:extLst>
          </p:cNvPr>
          <p:cNvSpPr txBox="1"/>
          <p:nvPr/>
        </p:nvSpPr>
        <p:spPr>
          <a:xfrm>
            <a:off x="596348" y="2325757"/>
            <a:ext cx="226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involvement </a:t>
            </a:r>
            <a:r>
              <a:rPr lang="en-US" dirty="0">
                <a:solidFill>
                  <a:schemeClr val="accent5"/>
                </a:solidFill>
              </a:rPr>
              <a:t>chest wall, musculature, skin, nipple areolar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Axilla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findings outside breast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9653"/>
          <a:stretch/>
        </p:blipFill>
        <p:spPr>
          <a:xfrm>
            <a:off x="8380948" y="2920206"/>
            <a:ext cx="3506252" cy="176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53965" y="4666565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Chest wall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9479482" y="3810000"/>
            <a:ext cx="807518" cy="85656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8067" y="5937359"/>
            <a:ext cx="5025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Pectoralis Muscle Invasion           Chest Wall Invasion</a:t>
            </a:r>
          </a:p>
        </p:txBody>
      </p:sp>
      <p:sp>
        <p:nvSpPr>
          <p:cNvPr id="13" name="Not Equal 12"/>
          <p:cNvSpPr/>
          <p:nvPr/>
        </p:nvSpPr>
        <p:spPr>
          <a:xfrm>
            <a:off x="7086600" y="5982012"/>
            <a:ext cx="389466" cy="280025"/>
          </a:xfrm>
          <a:prstGeom prst="mathNotEqual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41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0" y="381000"/>
            <a:ext cx="7772400" cy="1509712"/>
          </a:xfrm>
        </p:spPr>
        <p:txBody>
          <a:bodyPr>
            <a:normAutofit/>
          </a:bodyPr>
          <a:lstStyle/>
          <a:p>
            <a:r>
              <a:rPr lang="en-US" sz="3600" dirty="0"/>
              <a:t> Source (Non subtracted) Imaging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F627F9-964B-48E4-BDB1-6FBC2205AB11}"/>
              </a:ext>
            </a:extLst>
          </p:cNvPr>
          <p:cNvSpPr txBox="1"/>
          <p:nvPr/>
        </p:nvSpPr>
        <p:spPr>
          <a:xfrm>
            <a:off x="596348" y="2325757"/>
            <a:ext cx="22661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involvement </a:t>
            </a:r>
            <a:r>
              <a:rPr lang="en-US" dirty="0">
                <a:solidFill>
                  <a:schemeClr val="accent5"/>
                </a:solidFill>
              </a:rPr>
              <a:t>chest wall, musculature, skin, nipple areolar complex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Axilla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Evaluate findings outside breast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21" y="979311"/>
            <a:ext cx="4778023" cy="477802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5386208" y="3368322"/>
            <a:ext cx="68580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495800" y="3821668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Nipple areolar complex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83C52A-FBE3-0C4C-B4BB-252A4C6F77FB}"/>
              </a:ext>
            </a:extLst>
          </p:cNvPr>
          <p:cNvSpPr/>
          <p:nvPr/>
        </p:nvSpPr>
        <p:spPr>
          <a:xfrm>
            <a:off x="7929032" y="5757334"/>
            <a:ext cx="1853392" cy="307777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T1 post contrast fat sat</a:t>
            </a:r>
          </a:p>
        </p:txBody>
      </p:sp>
    </p:spTree>
    <p:extLst>
      <p:ext uri="{BB962C8B-B14F-4D97-AF65-F5344CB8AC3E}">
        <p14:creationId xmlns:p14="http://schemas.microsoft.com/office/powerpoint/2010/main" val="186162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94807" y="381000"/>
            <a:ext cx="8420793" cy="150971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5"/>
                </a:solidFill>
              </a:rPr>
              <a:t>Delayed Post Contrast Imaging</a:t>
            </a:r>
          </a:p>
          <a:p>
            <a:pPr algn="ctr"/>
            <a:r>
              <a:rPr lang="en-US" sz="3600" dirty="0"/>
              <a:t>Response to </a:t>
            </a:r>
            <a:r>
              <a:rPr lang="en-US" sz="3600" dirty="0" err="1"/>
              <a:t>Neoadjuvant</a:t>
            </a:r>
            <a:r>
              <a:rPr lang="en-US" sz="3600" dirty="0"/>
              <a:t> Systemic Therapy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685" t="35065" r="50545" b="19582"/>
          <a:stretch/>
        </p:blipFill>
        <p:spPr>
          <a:xfrm>
            <a:off x="522490" y="1612669"/>
            <a:ext cx="2152646" cy="2335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1897" t="32594" r="45761" b="9568"/>
          <a:stretch/>
        </p:blipFill>
        <p:spPr>
          <a:xfrm>
            <a:off x="4234637" y="3815541"/>
            <a:ext cx="2287354" cy="23749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15038" t="28893" r="49663" b="11862"/>
          <a:stretch/>
        </p:blipFill>
        <p:spPr>
          <a:xfrm>
            <a:off x="4373604" y="1480474"/>
            <a:ext cx="1953492" cy="24921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5594" t="38215" r="49330" b="13842"/>
          <a:stretch/>
        </p:blipFill>
        <p:spPr>
          <a:xfrm>
            <a:off x="303639" y="3948545"/>
            <a:ext cx="2200237" cy="228600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1544158" y="4568144"/>
            <a:ext cx="3463637" cy="1246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1598813" y="2398223"/>
            <a:ext cx="3463637" cy="12469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54869" y="3861859"/>
            <a:ext cx="1843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MIP </a:t>
            </a:r>
            <a:r>
              <a:rPr lang="en-US" sz="1200" b="1" dirty="0">
                <a:solidFill>
                  <a:schemeClr val="accent5"/>
                </a:solidFill>
              </a:rPr>
              <a:t>early</a:t>
            </a:r>
            <a:r>
              <a:rPr lang="en-US" sz="1200" dirty="0">
                <a:solidFill>
                  <a:schemeClr val="accent5"/>
                </a:solidFill>
              </a:rPr>
              <a:t> post contrast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1800" y="6145921"/>
            <a:ext cx="2199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Subtraction </a:t>
            </a:r>
            <a:r>
              <a:rPr lang="en-US" sz="1200" b="1" dirty="0">
                <a:solidFill>
                  <a:schemeClr val="accent5"/>
                </a:solidFill>
              </a:rPr>
              <a:t>early</a:t>
            </a:r>
            <a:r>
              <a:rPr lang="en-US" sz="1200" dirty="0">
                <a:solidFill>
                  <a:schemeClr val="accent5"/>
                </a:solidFill>
              </a:rPr>
              <a:t> post contrast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197033" y="2035579"/>
            <a:ext cx="401780" cy="8499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142378" y="4196889"/>
            <a:ext cx="401780" cy="8499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56853" y="4243875"/>
            <a:ext cx="401780" cy="8499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89329" y="2035579"/>
            <a:ext cx="401780" cy="849977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536838" y="3902513"/>
            <a:ext cx="1843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MIP </a:t>
            </a:r>
            <a:r>
              <a:rPr lang="en-US" sz="1200" b="1" dirty="0">
                <a:solidFill>
                  <a:schemeClr val="accent5"/>
                </a:solidFill>
              </a:rPr>
              <a:t>delayed</a:t>
            </a:r>
            <a:r>
              <a:rPr lang="en-US" sz="1200" dirty="0">
                <a:solidFill>
                  <a:schemeClr val="accent5"/>
                </a:solidFill>
              </a:rPr>
              <a:t> post contrast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35214" y="6138968"/>
            <a:ext cx="23169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5"/>
                </a:solidFill>
              </a:rPr>
              <a:t>Subtraction </a:t>
            </a:r>
            <a:r>
              <a:rPr lang="en-US" sz="1200" b="1" dirty="0">
                <a:solidFill>
                  <a:schemeClr val="accent5"/>
                </a:solidFill>
              </a:rPr>
              <a:t>delayed</a:t>
            </a:r>
            <a:r>
              <a:rPr lang="en-US" sz="1200" dirty="0">
                <a:solidFill>
                  <a:schemeClr val="accent5"/>
                </a:solidFill>
              </a:rPr>
              <a:t> post contrast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49312" y="3579347"/>
            <a:ext cx="3691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Delayed post contrast may assist in the detection of residual disease in patient undergoing </a:t>
            </a:r>
            <a:r>
              <a:rPr lang="en-US" dirty="0" err="1"/>
              <a:t>neoadjuvant</a:t>
            </a:r>
            <a:r>
              <a:rPr lang="en-US" dirty="0"/>
              <a:t> systemic therapy</a:t>
            </a:r>
          </a:p>
        </p:txBody>
      </p:sp>
    </p:spTree>
    <p:extLst>
      <p:ext uri="{BB962C8B-B14F-4D97-AF65-F5344CB8AC3E}">
        <p14:creationId xmlns:p14="http://schemas.microsoft.com/office/powerpoint/2010/main" val="2959814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408357-7C2F-4148-8DF9-DC4ACEAE1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Evaluation of Axillary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Lymph Nodes </a:t>
            </a:r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43391DD-C80A-6D40-8A71-1C5D035B41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4AAC8B"/>
                </a:solidFill>
              </a:rPr>
              <a:t>Level I </a:t>
            </a:r>
            <a:r>
              <a:rPr lang="en-US" dirty="0">
                <a:solidFill>
                  <a:srgbClr val="4AAC8B"/>
                </a:solidFill>
              </a:rPr>
              <a:t>- lateral to the lateral border of the pectoralis minor muscle</a:t>
            </a: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Level II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- between the medial and lateral borders of the pectoralis minor muscle and also include the interpectoral (Rotter’s) lymph nodes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</a:p>
          <a:p>
            <a:r>
              <a:rPr lang="en-US" b="1" dirty="0">
                <a:solidFill>
                  <a:schemeClr val="accent5"/>
                </a:solidFill>
              </a:rPr>
              <a:t>Level III </a:t>
            </a:r>
            <a:r>
              <a:rPr lang="en-US" dirty="0">
                <a:solidFill>
                  <a:schemeClr val="accent5"/>
                </a:solidFill>
              </a:rPr>
              <a:t>- medial to the medial margin of the pectoralis minor muscle and inferior to the clavicle. </a:t>
            </a:r>
          </a:p>
          <a:p>
            <a:endParaRPr lang="en-US" dirty="0"/>
          </a:p>
        </p:txBody>
      </p:sp>
      <p:pic>
        <p:nvPicPr>
          <p:cNvPr id="1025" name="Picture 1" descr="page5image3819904">
            <a:extLst>
              <a:ext uri="{FF2B5EF4-FFF2-40B4-BE49-F238E27FC236}">
                <a16:creationId xmlns:a16="http://schemas.microsoft.com/office/drawing/2014/main" id="{A6681B03-35DC-524E-AD5B-A2287F8EDC7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68734" y="579038"/>
            <a:ext cx="1958751" cy="235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676BE-5AE0-F444-8F24-CC2E98AEB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76"/>
          <a:stretch/>
        </p:blipFill>
        <p:spPr>
          <a:xfrm rot="10800000">
            <a:off x="7448643" y="3003206"/>
            <a:ext cx="2896957" cy="35101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99966CF8-1202-9843-A943-7D5D5F9A7663}"/>
              </a:ext>
            </a:extLst>
          </p:cNvPr>
          <p:cNvSpPr/>
          <p:nvPr/>
        </p:nvSpPr>
        <p:spPr>
          <a:xfrm rot="16200000">
            <a:off x="8520001" y="5159676"/>
            <a:ext cx="1106723" cy="4572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D39005-0343-6148-B4BB-0AED5289B6A1}"/>
              </a:ext>
            </a:extLst>
          </p:cNvPr>
          <p:cNvSpPr txBox="1"/>
          <p:nvPr/>
        </p:nvSpPr>
        <p:spPr>
          <a:xfrm>
            <a:off x="9254277" y="5234505"/>
            <a:ext cx="935078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LEVEL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91A74-F15F-6549-9B0C-854E1771C8E7}"/>
              </a:ext>
            </a:extLst>
          </p:cNvPr>
          <p:cNvSpPr txBox="1"/>
          <p:nvPr/>
        </p:nvSpPr>
        <p:spPr>
          <a:xfrm>
            <a:off x="9060621" y="5701422"/>
            <a:ext cx="96686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LEVEL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D9CDB1-2750-9D4F-8BF2-90B3E196B74F}"/>
              </a:ext>
            </a:extLst>
          </p:cNvPr>
          <p:cNvSpPr txBox="1"/>
          <p:nvPr/>
        </p:nvSpPr>
        <p:spPr>
          <a:xfrm>
            <a:off x="8553587" y="6163579"/>
            <a:ext cx="927420" cy="369332"/>
          </a:xfrm>
          <a:prstGeom prst="rect">
            <a:avLst/>
          </a:prstGeom>
          <a:solidFill>
            <a:srgbClr val="4AAC8B"/>
          </a:solidFill>
          <a:ln>
            <a:solidFill>
              <a:srgbClr val="4AAC8B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LEVEL 1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99966CF8-1202-9843-A943-7D5D5F9A7663}"/>
              </a:ext>
            </a:extLst>
          </p:cNvPr>
          <p:cNvSpPr/>
          <p:nvPr/>
        </p:nvSpPr>
        <p:spPr>
          <a:xfrm rot="16200000">
            <a:off x="8865898" y="4800410"/>
            <a:ext cx="808500" cy="59689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9966CF8-1202-9843-A943-7D5D5F9A7663}"/>
              </a:ext>
            </a:extLst>
          </p:cNvPr>
          <p:cNvSpPr/>
          <p:nvPr/>
        </p:nvSpPr>
        <p:spPr>
          <a:xfrm rot="16200000">
            <a:off x="7848873" y="5438340"/>
            <a:ext cx="1428066" cy="49179"/>
          </a:xfrm>
          <a:prstGeom prst="rightArrow">
            <a:avLst/>
          </a:prstGeom>
          <a:solidFill>
            <a:srgbClr val="4AAC8B"/>
          </a:solidFill>
          <a:ln>
            <a:solidFill>
              <a:srgbClr val="4AAC8B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247259" y="3316657"/>
            <a:ext cx="1233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Pectoralis Minor</a:t>
            </a:r>
          </a:p>
        </p:txBody>
      </p:sp>
      <p:sp>
        <p:nvSpPr>
          <p:cNvPr id="12" name="Right Arrow 11"/>
          <p:cNvSpPr/>
          <p:nvPr/>
        </p:nvSpPr>
        <p:spPr>
          <a:xfrm rot="4515693">
            <a:off x="8449728" y="3905323"/>
            <a:ext cx="693466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EF9D768-F5CC-8247-9226-A283FF121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866" y="641350"/>
            <a:ext cx="10041467" cy="1003300"/>
          </a:xfr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</a:rPr>
              <a:t>Evaluation of Lymph Nodes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137DE8E-12DA-2F49-8C52-A501A4A02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Internal mammary chain lymph nodes</a:t>
            </a:r>
          </a:p>
          <a:p>
            <a:pPr lvl="1"/>
            <a:r>
              <a:rPr lang="en-US" dirty="0"/>
              <a:t>Changes the radiation field</a:t>
            </a:r>
          </a:p>
          <a:p>
            <a:pPr lvl="1"/>
            <a:r>
              <a:rPr lang="en-US" dirty="0"/>
              <a:t>5mm or greater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0" t="43608" r="5227" b="14290"/>
          <a:stretch/>
        </p:blipFill>
        <p:spPr>
          <a:xfrm>
            <a:off x="7090757" y="1080653"/>
            <a:ext cx="4613564" cy="20532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318"/>
          <a:stretch/>
        </p:blipFill>
        <p:spPr>
          <a:xfrm>
            <a:off x="8384657" y="3686932"/>
            <a:ext cx="1845426" cy="24384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83C52A-FBE3-0C4C-B4BB-252A4C6F77FB}"/>
              </a:ext>
            </a:extLst>
          </p:cNvPr>
          <p:cNvSpPr/>
          <p:nvPr/>
        </p:nvSpPr>
        <p:spPr>
          <a:xfrm>
            <a:off x="8591569" y="3116670"/>
            <a:ext cx="2246128" cy="307777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Axial T1 post contrast fat sat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3C52A-FBE3-0C4C-B4BB-252A4C6F77FB}"/>
              </a:ext>
            </a:extLst>
          </p:cNvPr>
          <p:cNvSpPr/>
          <p:nvPr/>
        </p:nvSpPr>
        <p:spPr>
          <a:xfrm>
            <a:off x="8090498" y="6161482"/>
            <a:ext cx="2433743" cy="307777"/>
          </a:xfrm>
          <a:prstGeom prst="rect">
            <a:avLst/>
          </a:prstGeom>
          <a:noFill/>
          <a:ln w="19050">
            <a:noFill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2"/>
                </a:solidFill>
              </a:rPr>
              <a:t>Sagittal T1 post contrast fat sat</a:t>
            </a:r>
          </a:p>
        </p:txBody>
      </p:sp>
      <p:sp>
        <p:nvSpPr>
          <p:cNvPr id="8" name="Right Arrow 7"/>
          <p:cNvSpPr/>
          <p:nvPr/>
        </p:nvSpPr>
        <p:spPr>
          <a:xfrm rot="5207587">
            <a:off x="9619189" y="2207733"/>
            <a:ext cx="405818" cy="16696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788812" y="5037185"/>
            <a:ext cx="405818" cy="166962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251113" y="3559857"/>
            <a:ext cx="16155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Enlarged internal mammary chain lymph node</a:t>
            </a:r>
          </a:p>
        </p:txBody>
      </p:sp>
    </p:spTree>
    <p:extLst>
      <p:ext uri="{BB962C8B-B14F-4D97-AF65-F5344CB8AC3E}">
        <p14:creationId xmlns:p14="http://schemas.microsoft.com/office/powerpoint/2010/main" val="242314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A6EE0C-2A24-D74C-8992-C0909CB8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Organized and Systematic Approach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5EBCC8-7EFE-D14A-B8B5-12C328BF9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Prior to interpretation review the following</a:t>
            </a:r>
          </a:p>
          <a:p>
            <a:pPr lvl="1"/>
            <a:r>
              <a:rPr lang="en-US" sz="3600" dirty="0"/>
              <a:t>Clinical History</a:t>
            </a:r>
          </a:p>
          <a:p>
            <a:pPr lvl="1"/>
            <a:r>
              <a:rPr lang="en-US" sz="3600" dirty="0"/>
              <a:t>MRI Technique</a:t>
            </a:r>
          </a:p>
          <a:p>
            <a:pPr lvl="1"/>
            <a:r>
              <a:rPr lang="en-US" sz="3600" dirty="0"/>
              <a:t>Previous Exams</a:t>
            </a:r>
          </a:p>
        </p:txBody>
      </p:sp>
    </p:spTree>
    <p:extLst>
      <p:ext uri="{BB962C8B-B14F-4D97-AF65-F5344CB8AC3E}">
        <p14:creationId xmlns:p14="http://schemas.microsoft.com/office/powerpoint/2010/main" val="33459061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C74FD-D62F-8C45-9F21-F93A4B48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7287" y="130417"/>
            <a:ext cx="10041467" cy="1003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Evaluation of Areas Outside of Breast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9B964F8-1E27-9344-B144-E8C45A864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846138"/>
            <a:ext cx="9753600" cy="4267200"/>
          </a:xfrm>
        </p:spPr>
        <p:txBody>
          <a:bodyPr/>
          <a:lstStyle/>
          <a:p>
            <a:r>
              <a:rPr lang="en-US" dirty="0"/>
              <a:t>Non breast finding</a:t>
            </a:r>
          </a:p>
          <a:p>
            <a:pPr lvl="1"/>
            <a:r>
              <a:rPr lang="en-US" dirty="0"/>
              <a:t>Review localizer images</a:t>
            </a:r>
          </a:p>
          <a:p>
            <a:pPr lvl="1"/>
            <a:r>
              <a:rPr lang="en-US" dirty="0"/>
              <a:t>T2</a:t>
            </a:r>
          </a:p>
          <a:p>
            <a:pPr lvl="1"/>
            <a:r>
              <a:rPr lang="en-US" dirty="0"/>
              <a:t>Source images (non subtracted) </a:t>
            </a:r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B8BCD39E-CD3A-42C9-B1C0-074AEF23EE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21" r="12959"/>
          <a:stretch>
            <a:fillRect/>
          </a:stretch>
        </p:blipFill>
        <p:spPr>
          <a:xfrm>
            <a:off x="489388" y="3320450"/>
            <a:ext cx="1885072" cy="256342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232734D-19C7-40CC-B665-405A40984392}"/>
              </a:ext>
            </a:extLst>
          </p:cNvPr>
          <p:cNvCxnSpPr>
            <a:cxnSpLocks/>
          </p:cNvCxnSpPr>
          <p:nvPr/>
        </p:nvCxnSpPr>
        <p:spPr>
          <a:xfrm flipV="1">
            <a:off x="510553" y="5563416"/>
            <a:ext cx="953467" cy="270358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18FBA27D-1A80-42DA-B3B8-2AA88345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18089" y="3320450"/>
            <a:ext cx="2560311" cy="256031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F09041-F632-4E44-8F12-5B1CAA0B81E3}"/>
              </a:ext>
            </a:extLst>
          </p:cNvPr>
          <p:cNvCxnSpPr/>
          <p:nvPr/>
        </p:nvCxnSpPr>
        <p:spPr>
          <a:xfrm flipV="1">
            <a:off x="2763539" y="5597127"/>
            <a:ext cx="934705" cy="283634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11">
            <a:extLst>
              <a:ext uri="{FF2B5EF4-FFF2-40B4-BE49-F238E27FC236}">
                <a16:creationId xmlns:a16="http://schemas.microsoft.com/office/drawing/2014/main" id="{C380DF24-7271-418C-86AD-00926D617A9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32" t="22905" r="2" b="21783"/>
          <a:stretch>
            <a:fillRect/>
          </a:stretch>
        </p:blipFill>
        <p:spPr>
          <a:xfrm>
            <a:off x="5022029" y="4023800"/>
            <a:ext cx="2573652" cy="186007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47A128-9A92-46D4-977A-DEF6CFBE5488}"/>
              </a:ext>
            </a:extLst>
          </p:cNvPr>
          <p:cNvCxnSpPr/>
          <p:nvPr/>
        </p:nvCxnSpPr>
        <p:spPr>
          <a:xfrm flipH="1" flipV="1">
            <a:off x="7022569" y="5276609"/>
            <a:ext cx="228600" cy="1104900"/>
          </a:xfrm>
          <a:prstGeom prst="straightConnector1">
            <a:avLst/>
          </a:prstGeom>
          <a:ln w="285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40D963-2F58-4A8F-94BF-C0A0E985E4E6}"/>
              </a:ext>
            </a:extLst>
          </p:cNvPr>
          <p:cNvSpPr txBox="1"/>
          <p:nvPr/>
        </p:nvSpPr>
        <p:spPr>
          <a:xfrm>
            <a:off x="1587948" y="5942577"/>
            <a:ext cx="4432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Lung Cancer incidentally seen breast MRI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49033" t="-186" r="-4460" b="186"/>
          <a:stretch/>
        </p:blipFill>
        <p:spPr>
          <a:xfrm>
            <a:off x="10845800" y="1034639"/>
            <a:ext cx="1289672" cy="2326783"/>
          </a:xfrm>
          <a:prstGeom prst="rect">
            <a:avLst/>
          </a:prstGeom>
        </p:spPr>
      </p:pic>
      <p:sp>
        <p:nvSpPr>
          <p:cNvPr id="15" name="Right Arrow 14">
            <a:extLst>
              <a:ext uri="{FF2B5EF4-FFF2-40B4-BE49-F238E27FC236}">
                <a16:creationId xmlns:a16="http://schemas.microsoft.com/office/drawing/2014/main" id="{8E558C21-6254-1548-9505-5955D651A24B}"/>
              </a:ext>
            </a:extLst>
          </p:cNvPr>
          <p:cNvSpPr/>
          <p:nvPr/>
        </p:nvSpPr>
        <p:spPr>
          <a:xfrm>
            <a:off x="10735848" y="1590825"/>
            <a:ext cx="808822" cy="169755"/>
          </a:xfrm>
          <a:prstGeom prst="rightArrow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DA044DE-EB3A-7848-962C-E20C837114EB}"/>
              </a:ext>
            </a:extLst>
          </p:cNvPr>
          <p:cNvSpPr/>
          <p:nvPr/>
        </p:nvSpPr>
        <p:spPr>
          <a:xfrm>
            <a:off x="8213224" y="1723110"/>
            <a:ext cx="1354015" cy="252655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t="-49" r="38563" b="52350"/>
          <a:stretch/>
        </p:blipFill>
        <p:spPr>
          <a:xfrm>
            <a:off x="7680912" y="1034639"/>
            <a:ext cx="2996173" cy="2326200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ADA044DE-EB3A-7848-962C-E20C837114EB}"/>
              </a:ext>
            </a:extLst>
          </p:cNvPr>
          <p:cNvSpPr/>
          <p:nvPr/>
        </p:nvSpPr>
        <p:spPr>
          <a:xfrm>
            <a:off x="7680912" y="1590825"/>
            <a:ext cx="1354015" cy="252655"/>
          </a:xfrm>
          <a:prstGeom prst="rightArrow">
            <a:avLst/>
          </a:prstGeom>
          <a:solidFill>
            <a:schemeClr val="accent5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E06145-4355-B844-83EC-B36320CC3017}"/>
              </a:ext>
            </a:extLst>
          </p:cNvPr>
          <p:cNvSpPr txBox="1"/>
          <p:nvPr/>
        </p:nvSpPr>
        <p:spPr>
          <a:xfrm>
            <a:off x="10849135" y="3285344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LOCALIZER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87A856-A37D-9948-BBF8-7ED8CAC467A2}"/>
              </a:ext>
            </a:extLst>
          </p:cNvPr>
          <p:cNvSpPr txBox="1"/>
          <p:nvPr/>
        </p:nvSpPr>
        <p:spPr>
          <a:xfrm>
            <a:off x="8657895" y="3308458"/>
            <a:ext cx="1215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T1 POST FS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43534" y="3633281"/>
            <a:ext cx="320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5"/>
                </a:solidFill>
              </a:rPr>
              <a:t>Phyllodes</a:t>
            </a:r>
            <a:r>
              <a:rPr lang="en-US" dirty="0">
                <a:solidFill>
                  <a:schemeClr val="accent5"/>
                </a:solidFill>
              </a:rPr>
              <a:t> pulmonary metastasis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80912" y="1034639"/>
            <a:ext cx="4454560" cy="2326783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677085" y="1034639"/>
            <a:ext cx="0" cy="23262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89388" y="3320450"/>
            <a:ext cx="1885072" cy="2563424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2374460" y="3320449"/>
            <a:ext cx="2603939" cy="2563425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978401" y="4056665"/>
            <a:ext cx="2617280" cy="1827209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7AAD3A-5C47-8148-B264-B9156199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933" y="607392"/>
            <a:ext cx="10041467" cy="1003300"/>
          </a:xfr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</a:rPr>
              <a:t>KINETIC Evaluation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8B93FCD-E529-7C4D-868F-FF161A4749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Evaluate LAST</a:t>
            </a:r>
          </a:p>
          <a:p>
            <a:r>
              <a:rPr lang="en-US" dirty="0"/>
              <a:t>May assist in final management</a:t>
            </a:r>
          </a:p>
          <a:p>
            <a:r>
              <a:rPr lang="en-US" dirty="0"/>
              <a:t>If suspicious finding identified on kinetics, then review</a:t>
            </a:r>
          </a:p>
          <a:p>
            <a:pPr lvl="1"/>
            <a:r>
              <a:rPr lang="en-US" dirty="0"/>
              <a:t>Possibly a benign lymph node</a:t>
            </a:r>
          </a:p>
          <a:p>
            <a:pPr lvl="1"/>
            <a:r>
              <a:rPr lang="en-US" dirty="0"/>
              <a:t>Area of fat necrosis</a:t>
            </a:r>
          </a:p>
        </p:txBody>
      </p:sp>
    </p:spTree>
    <p:extLst>
      <p:ext uri="{BB962C8B-B14F-4D97-AF65-F5344CB8AC3E}">
        <p14:creationId xmlns:p14="http://schemas.microsoft.com/office/powerpoint/2010/main" val="14983388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8F4684-82CE-2145-83B0-D92845B69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488949"/>
            <a:ext cx="10041467" cy="1003300"/>
          </a:xfrm>
        </p:spPr>
        <p:txBody>
          <a:bodyPr/>
          <a:lstStyle/>
          <a:p>
            <a:r>
              <a:rPr lang="en-US" sz="4000" dirty="0">
                <a:solidFill>
                  <a:schemeClr val="accent5"/>
                </a:solidFill>
              </a:rPr>
              <a:t>Kinetic Curves</a:t>
            </a:r>
          </a:p>
        </p:txBody>
      </p:sp>
      <p:sp useBgFill="1">
        <p:nvSpPr>
          <p:cNvPr id="2" name="Content Placeholder 1">
            <a:extLst>
              <a:ext uri="{FF2B5EF4-FFF2-40B4-BE49-F238E27FC236}">
                <a16:creationId xmlns:a16="http://schemas.microsoft.com/office/drawing/2014/main" id="{666A213E-26B7-0B4E-8267-83FEAF3AC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Type 1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Rapid rise and persistent</a:t>
            </a:r>
          </a:p>
          <a:p>
            <a:pPr lvl="1"/>
            <a:r>
              <a:rPr lang="en-US" dirty="0"/>
              <a:t>6% change of malignancy</a:t>
            </a:r>
          </a:p>
          <a:p>
            <a:r>
              <a:rPr lang="en-US" dirty="0">
                <a:solidFill>
                  <a:srgbClr val="00B050"/>
                </a:solidFill>
              </a:rPr>
              <a:t>Type 2</a:t>
            </a:r>
          </a:p>
          <a:p>
            <a:pPr lvl="1"/>
            <a:r>
              <a:rPr lang="en-US" dirty="0"/>
              <a:t>Rapid rise and plateau	</a:t>
            </a:r>
          </a:p>
          <a:p>
            <a:r>
              <a:rPr lang="en-US" dirty="0">
                <a:solidFill>
                  <a:srgbClr val="FF0000"/>
                </a:solidFill>
              </a:rPr>
              <a:t>Type 3</a:t>
            </a:r>
          </a:p>
          <a:p>
            <a:pPr lvl="1"/>
            <a:r>
              <a:rPr lang="en-US" dirty="0"/>
              <a:t>Rapid rise and washout</a:t>
            </a:r>
          </a:p>
          <a:p>
            <a:pPr lvl="1"/>
            <a:r>
              <a:rPr lang="en-US" dirty="0"/>
              <a:t>29-77% chance of malignancy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9015B59-A800-C041-99B4-151E735C41A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6862" y="1600201"/>
            <a:ext cx="5510216" cy="394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15409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Apply an Organized and Systematic Approach</a:t>
            </a:r>
          </a:p>
          <a:p>
            <a:r>
              <a:rPr lang="en-US" dirty="0"/>
              <a:t>Review indication, history and prior exams</a:t>
            </a:r>
          </a:p>
          <a:p>
            <a:r>
              <a:rPr lang="en-US" dirty="0"/>
              <a:t>Evaluate Exam Quality</a:t>
            </a:r>
          </a:p>
          <a:p>
            <a:r>
              <a:rPr lang="en-US" dirty="0"/>
              <a:t>Determine Background Parenchymal Enhancement</a:t>
            </a:r>
          </a:p>
          <a:p>
            <a:r>
              <a:rPr lang="en-US" dirty="0"/>
              <a:t>Identify imaging findings and evaluate thoroughly on all sequences </a:t>
            </a:r>
          </a:p>
          <a:p>
            <a:r>
              <a:rPr lang="en-US" dirty="0"/>
              <a:t>Utilize kinetics </a:t>
            </a:r>
          </a:p>
          <a:p>
            <a:r>
              <a:rPr lang="en-US" dirty="0"/>
              <a:t>Remember to look outside of breast for any abnormalities </a:t>
            </a:r>
          </a:p>
        </p:txBody>
      </p:sp>
    </p:spTree>
    <p:extLst>
      <p:ext uri="{BB962C8B-B14F-4D97-AF65-F5344CB8AC3E}">
        <p14:creationId xmlns:p14="http://schemas.microsoft.com/office/powerpoint/2010/main" val="42745519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75CE-6360-D145-87F4-26A790C8F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Quality Control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DCFE-F0A8-B34F-A61B-9E292BEBC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Adequate Enhancement</a:t>
            </a:r>
          </a:p>
          <a:p>
            <a:r>
              <a:rPr lang="en-US" sz="3600" dirty="0"/>
              <a:t>Poor positioning</a:t>
            </a:r>
          </a:p>
          <a:p>
            <a:r>
              <a:rPr lang="en-US" sz="3600" dirty="0"/>
              <a:t>Field of View</a:t>
            </a:r>
          </a:p>
          <a:p>
            <a:r>
              <a:rPr lang="en-US" sz="3600" dirty="0"/>
              <a:t>Motion</a:t>
            </a:r>
          </a:p>
          <a:p>
            <a:r>
              <a:rPr lang="en-US" sz="3600" dirty="0"/>
              <a:t>Inadequate fat suppression</a:t>
            </a:r>
          </a:p>
        </p:txBody>
      </p:sp>
    </p:spTree>
    <p:extLst>
      <p:ext uri="{BB962C8B-B14F-4D97-AF65-F5344CB8AC3E}">
        <p14:creationId xmlns:p14="http://schemas.microsoft.com/office/powerpoint/2010/main" val="66922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632D1E-5C17-A24D-A21D-1EE2BB3B0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4282" y="1361139"/>
            <a:ext cx="4343400" cy="2757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7F6131-164F-BC4D-ACB2-ADE443CA8B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87" y="1365611"/>
            <a:ext cx="4677990" cy="2759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6C5A75-D8DD-B04D-87CD-3E601FBBEBA7}"/>
              </a:ext>
            </a:extLst>
          </p:cNvPr>
          <p:cNvSpPr txBox="1"/>
          <p:nvPr/>
        </p:nvSpPr>
        <p:spPr>
          <a:xfrm>
            <a:off x="2454430" y="1440429"/>
            <a:ext cx="524503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T1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64BF6D-0437-1A4A-ADDC-F86CF5AAEC97}"/>
              </a:ext>
            </a:extLst>
          </p:cNvPr>
          <p:cNvSpPr txBox="1"/>
          <p:nvPr/>
        </p:nvSpPr>
        <p:spPr>
          <a:xfrm>
            <a:off x="6961747" y="1413407"/>
            <a:ext cx="217155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SUBTRACTION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40187E-4E4B-9240-8F71-C8F0647CA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57" y="527525"/>
            <a:ext cx="10041467" cy="10033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Look for Contrast Bolus</a:t>
            </a:r>
            <a:br>
              <a:rPr lang="en-US" dirty="0">
                <a:solidFill>
                  <a:schemeClr val="accent5"/>
                </a:solidFill>
              </a:rPr>
            </a:br>
            <a:r>
              <a:rPr lang="en-US" sz="2000" dirty="0">
                <a:solidFill>
                  <a:schemeClr val="accent5"/>
                </a:solidFill>
              </a:rPr>
              <a:t>Contrast bolus is easily identified in the heart.</a:t>
            </a:r>
            <a:br>
              <a:rPr lang="en-US" sz="2000" dirty="0">
                <a:solidFill>
                  <a:schemeClr val="accent5"/>
                </a:solidFill>
              </a:rPr>
            </a:b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AFF34182-97E3-DA45-BFE6-1C438985EB7D}"/>
              </a:ext>
            </a:extLst>
          </p:cNvPr>
          <p:cNvSpPr/>
          <p:nvPr/>
        </p:nvSpPr>
        <p:spPr>
          <a:xfrm>
            <a:off x="6285291" y="3415553"/>
            <a:ext cx="1070042" cy="44532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48F9C6-C09B-44FD-A6F2-EB6626C4D8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9127" y="4346755"/>
            <a:ext cx="3556206" cy="2231281"/>
          </a:xfrm>
          <a:prstGeom prst="rect">
            <a:avLst/>
          </a:prstGeom>
        </p:spPr>
      </p:pic>
      <p:sp>
        <p:nvSpPr>
          <p:cNvPr id="11" name="Right Arrow 6">
            <a:extLst>
              <a:ext uri="{FF2B5EF4-FFF2-40B4-BE49-F238E27FC236}">
                <a16:creationId xmlns:a16="http://schemas.microsoft.com/office/drawing/2014/main" id="{7A0ED938-9627-4E07-B6BD-5430C59A3917}"/>
              </a:ext>
            </a:extLst>
          </p:cNvPr>
          <p:cNvSpPr/>
          <p:nvPr/>
        </p:nvSpPr>
        <p:spPr>
          <a:xfrm>
            <a:off x="3799128" y="5903259"/>
            <a:ext cx="1173206" cy="47373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04592-2F66-4141-BD16-C4E4BBC97972}"/>
              </a:ext>
            </a:extLst>
          </p:cNvPr>
          <p:cNvSpPr txBox="1"/>
          <p:nvPr/>
        </p:nvSpPr>
        <p:spPr>
          <a:xfrm>
            <a:off x="7612403" y="4088134"/>
            <a:ext cx="1300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 Contrast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B8E60-C794-C646-8BEF-57D86434EE19}"/>
              </a:ext>
            </a:extLst>
          </p:cNvPr>
          <p:cNvSpPr txBox="1"/>
          <p:nvPr/>
        </p:nvSpPr>
        <p:spPr>
          <a:xfrm>
            <a:off x="4972333" y="6476633"/>
            <a:ext cx="1567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Contrast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CB0EF4-2E8B-1D47-B5B1-D07BB8C16B99}"/>
              </a:ext>
            </a:extLst>
          </p:cNvPr>
          <p:cNvSpPr txBox="1"/>
          <p:nvPr/>
        </p:nvSpPr>
        <p:spPr>
          <a:xfrm>
            <a:off x="4367882" y="4308112"/>
            <a:ext cx="2171557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/>
              <a:t>SUBTRACTION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D3C701-68A3-FA48-9173-879821524AB8}"/>
              </a:ext>
            </a:extLst>
          </p:cNvPr>
          <p:cNvSpPr txBox="1"/>
          <p:nvPr/>
        </p:nvSpPr>
        <p:spPr>
          <a:xfrm>
            <a:off x="1068542" y="2164659"/>
            <a:ext cx="3718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bolus may be difficult to evaluate on TI</a:t>
            </a:r>
          </a:p>
        </p:txBody>
      </p:sp>
    </p:spTree>
    <p:extLst>
      <p:ext uri="{BB962C8B-B14F-4D97-AF65-F5344CB8AC3E}">
        <p14:creationId xmlns:p14="http://schemas.microsoft.com/office/powerpoint/2010/main" val="195468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37FE274-27D0-A646-B10F-FE7AD411B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681" y="362501"/>
            <a:ext cx="5854754" cy="10033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accent5"/>
                </a:solidFill>
              </a:rPr>
              <a:t>Evaluate the Field of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F65CFB-A99E-494E-AA5F-B0128F6EDB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6834"/>
          <a:stretch/>
        </p:blipFill>
        <p:spPr>
          <a:xfrm>
            <a:off x="4416491" y="1500275"/>
            <a:ext cx="3332066" cy="2104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E58D68-CA67-7C43-9B8C-5A0D9EA11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00275"/>
            <a:ext cx="4359349" cy="47208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BC3CAD-C4E6-D04D-94FB-632B62781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860"/>
          <a:stretch/>
        </p:blipFill>
        <p:spPr>
          <a:xfrm>
            <a:off x="4416491" y="3966608"/>
            <a:ext cx="3307451" cy="22545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8DCDA4-66B3-7349-A039-6FA822DF0C1A}"/>
              </a:ext>
            </a:extLst>
          </p:cNvPr>
          <p:cNvSpPr txBox="1"/>
          <p:nvPr/>
        </p:nvSpPr>
        <p:spPr>
          <a:xfrm>
            <a:off x="4416491" y="3537537"/>
            <a:ext cx="3307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More superior images do not include the Axilla 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1D12631-61F2-DE40-BB10-8694574BFEDA}"/>
              </a:ext>
            </a:extLst>
          </p:cNvPr>
          <p:cNvSpPr/>
          <p:nvPr/>
        </p:nvSpPr>
        <p:spPr>
          <a:xfrm>
            <a:off x="1267899" y="4768467"/>
            <a:ext cx="1962337" cy="6166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441BFC-5987-4194-AC63-F1E65E2187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8392" y="2407877"/>
            <a:ext cx="3798098" cy="26689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9D703F-C5EB-A947-8B42-12E11B833692}"/>
              </a:ext>
            </a:extLst>
          </p:cNvPr>
          <p:cNvSpPr txBox="1"/>
          <p:nvPr/>
        </p:nvSpPr>
        <p:spPr>
          <a:xfrm>
            <a:off x="612675" y="5751873"/>
            <a:ext cx="3012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Left upper outer quadrant IDC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F728DD-A4D2-8F49-9825-E757DC15EBC5}"/>
              </a:ext>
            </a:extLst>
          </p:cNvPr>
          <p:cNvSpPr txBox="1"/>
          <p:nvPr/>
        </p:nvSpPr>
        <p:spPr>
          <a:xfrm>
            <a:off x="8328672" y="5197875"/>
            <a:ext cx="332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Ultrasound demonstrates an abnormal level 1 axillary lymph node not imaged on the MRI</a:t>
            </a: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BF3CE91D-2732-F744-BF66-9CD0D5E90A0F}"/>
              </a:ext>
            </a:extLst>
          </p:cNvPr>
          <p:cNvSpPr txBox="1">
            <a:spLocks/>
          </p:cNvSpPr>
          <p:nvPr/>
        </p:nvSpPr>
        <p:spPr bwMode="auto">
          <a:xfrm>
            <a:off x="4359349" y="5936539"/>
            <a:ext cx="323482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Cambria" pitchFamily="18" charset="0"/>
                <a:cs typeface="Cambria" pitchFamily="18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-109" charset="0"/>
                <a:ea typeface="ヒラギノ角ゴ Pro W3" pitchFamily="-109" charset="-128"/>
                <a:cs typeface="ヒラギノ角ゴ Pro W3" pitchFamily="-109" charset="-128"/>
              </a:defRPr>
            </a:lvl9pPr>
          </a:lstStyle>
          <a:p>
            <a:r>
              <a:rPr lang="en-US" dirty="0"/>
              <a:t>FOV is too small</a:t>
            </a:r>
          </a:p>
        </p:txBody>
      </p:sp>
      <p:sp>
        <p:nvSpPr>
          <p:cNvPr id="14" name="Donut 13">
            <a:extLst>
              <a:ext uri="{FF2B5EF4-FFF2-40B4-BE49-F238E27FC236}">
                <a16:creationId xmlns:a16="http://schemas.microsoft.com/office/drawing/2014/main" id="{7B3E88CE-8F07-6941-A336-89DE433D995C}"/>
              </a:ext>
            </a:extLst>
          </p:cNvPr>
          <p:cNvSpPr/>
          <p:nvPr/>
        </p:nvSpPr>
        <p:spPr>
          <a:xfrm>
            <a:off x="6673687" y="2753535"/>
            <a:ext cx="982475" cy="851449"/>
          </a:xfrm>
          <a:prstGeom prst="donut">
            <a:avLst>
              <a:gd name="adj" fmla="val 3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onut 14">
            <a:extLst>
              <a:ext uri="{FF2B5EF4-FFF2-40B4-BE49-F238E27FC236}">
                <a16:creationId xmlns:a16="http://schemas.microsoft.com/office/drawing/2014/main" id="{4B40CBC7-BEA5-324B-B943-6D903C8FAFED}"/>
              </a:ext>
            </a:extLst>
          </p:cNvPr>
          <p:cNvSpPr/>
          <p:nvPr/>
        </p:nvSpPr>
        <p:spPr>
          <a:xfrm>
            <a:off x="6733919" y="5385155"/>
            <a:ext cx="982475" cy="851449"/>
          </a:xfrm>
          <a:prstGeom prst="donut">
            <a:avLst>
              <a:gd name="adj" fmla="val 38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B538B3-30B8-B745-950B-E7FE13EDF340}"/>
              </a:ext>
            </a:extLst>
          </p:cNvPr>
          <p:cNvSpPr txBox="1"/>
          <p:nvPr/>
        </p:nvSpPr>
        <p:spPr>
          <a:xfrm>
            <a:off x="7381375" y="2859734"/>
            <a:ext cx="40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?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4B765E-5B0C-3044-ABA4-EA323114B068}"/>
              </a:ext>
            </a:extLst>
          </p:cNvPr>
          <p:cNvSpPr txBox="1"/>
          <p:nvPr/>
        </p:nvSpPr>
        <p:spPr>
          <a:xfrm>
            <a:off x="7380012" y="5574799"/>
            <a:ext cx="401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15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2281C3-B59C-E746-9D5C-36F4EFB1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/>
                </a:solidFill>
              </a:rPr>
              <a:t>Asses for Motion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D256C1-4E07-DD4D-B6B8-27F88C274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28" b="7744"/>
          <a:stretch/>
        </p:blipFill>
        <p:spPr>
          <a:xfrm>
            <a:off x="3617189" y="2547084"/>
            <a:ext cx="2660505" cy="34018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0EF94-BEDD-6643-9C01-77F5240C52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59"/>
          <a:stretch/>
        </p:blipFill>
        <p:spPr>
          <a:xfrm>
            <a:off x="554664" y="2547084"/>
            <a:ext cx="2994088" cy="3401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C601F8-6E75-FF4B-AD8A-B982C8B779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5" t="9190" r="-1"/>
          <a:stretch/>
        </p:blipFill>
        <p:spPr>
          <a:xfrm>
            <a:off x="6371311" y="2543399"/>
            <a:ext cx="2933792" cy="3405543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5E7B2DFA-19A3-814B-AD84-0CBC5EF271C3}"/>
              </a:ext>
            </a:extLst>
          </p:cNvPr>
          <p:cNvSpPr/>
          <p:nvPr/>
        </p:nvSpPr>
        <p:spPr>
          <a:xfrm>
            <a:off x="3617189" y="3107102"/>
            <a:ext cx="1339215" cy="48921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1E229-8DD6-D744-BFB8-AA6CCFC87D2E}"/>
              </a:ext>
            </a:extLst>
          </p:cNvPr>
          <p:cNvSpPr txBox="1"/>
          <p:nvPr/>
        </p:nvSpPr>
        <p:spPr>
          <a:xfrm>
            <a:off x="9641541" y="235075"/>
            <a:ext cx="2291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Motion may limit evaluation of subtle non mass enhancement and may cause mis-registration artifact on subtraction images.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8D3B92-4A8D-E840-98A4-D1E8A5E27051}"/>
              </a:ext>
            </a:extLst>
          </p:cNvPr>
          <p:cNvSpPr txBox="1"/>
          <p:nvPr/>
        </p:nvSpPr>
        <p:spPr>
          <a:xfrm>
            <a:off x="9641541" y="3107102"/>
            <a:ext cx="22915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Mis-registration artifact from T1 hyperintense material in the ducts may  appear as non mass enhancement on the MIP and subtraction images.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1C3AF7-5D09-F145-884D-8C1470F8434A}"/>
              </a:ext>
            </a:extLst>
          </p:cNvPr>
          <p:cNvSpPr txBox="1"/>
          <p:nvPr/>
        </p:nvSpPr>
        <p:spPr>
          <a:xfrm>
            <a:off x="407963" y="6263680"/>
            <a:ext cx="10327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Use T1 pre and post to confirm if enhancement is real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2BEA83-2064-8449-8563-F8D9EBD55E6A}"/>
              </a:ext>
            </a:extLst>
          </p:cNvPr>
          <p:cNvSpPr txBox="1"/>
          <p:nvPr/>
        </p:nvSpPr>
        <p:spPr>
          <a:xfrm>
            <a:off x="4389275" y="550614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MIP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920D51-0703-EB41-BD6B-E35D3DF1C041}"/>
              </a:ext>
            </a:extLst>
          </p:cNvPr>
          <p:cNvSpPr txBox="1"/>
          <p:nvPr/>
        </p:nvSpPr>
        <p:spPr>
          <a:xfrm>
            <a:off x="959613" y="5506143"/>
            <a:ext cx="2573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T1 Pre Contrast FS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DB6499-CFC3-DA40-BE17-DAB090B4B600}"/>
              </a:ext>
            </a:extLst>
          </p:cNvPr>
          <p:cNvSpPr txBox="1"/>
          <p:nvPr/>
        </p:nvSpPr>
        <p:spPr>
          <a:xfrm>
            <a:off x="7120997" y="5506143"/>
            <a:ext cx="1267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Subtraction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B109C7DB-7208-3242-B7FD-3C9E9177BDB2}"/>
              </a:ext>
            </a:extLst>
          </p:cNvPr>
          <p:cNvSpPr/>
          <p:nvPr/>
        </p:nvSpPr>
        <p:spPr>
          <a:xfrm>
            <a:off x="6371311" y="3117990"/>
            <a:ext cx="1339215" cy="48921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4EBCF230-46B5-024D-A975-FC7AFD6ADB83}"/>
              </a:ext>
            </a:extLst>
          </p:cNvPr>
          <p:cNvSpPr/>
          <p:nvPr/>
        </p:nvSpPr>
        <p:spPr>
          <a:xfrm>
            <a:off x="536738" y="3110707"/>
            <a:ext cx="1339215" cy="48921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762933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9B2241-BE9D-8A47-AF01-A69816253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35" y="181610"/>
            <a:ext cx="10041467" cy="1003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Evaluate for Adequate Fat Saturation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8FBF5-B84D-C046-A7F2-A284ECF10E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47777"/>
            <a:ext cx="6039293" cy="4094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75E38-9169-8F44-92DC-F36E0B30C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9292" y="2147777"/>
            <a:ext cx="6036035" cy="4094126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F751CFED-1FA5-B643-918D-70C11E0B9EB3}"/>
              </a:ext>
            </a:extLst>
          </p:cNvPr>
          <p:cNvSpPr/>
          <p:nvPr/>
        </p:nvSpPr>
        <p:spPr>
          <a:xfrm>
            <a:off x="2942431" y="5076811"/>
            <a:ext cx="1962337" cy="6166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7C173FB-60E9-A045-A30B-AC0B1B80F466}"/>
              </a:ext>
            </a:extLst>
          </p:cNvPr>
          <p:cNvSpPr/>
          <p:nvPr/>
        </p:nvSpPr>
        <p:spPr>
          <a:xfrm>
            <a:off x="9131822" y="5076811"/>
            <a:ext cx="1962337" cy="616688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B7C531-A64C-444D-B3F8-4FEAAA973C99}"/>
              </a:ext>
            </a:extLst>
          </p:cNvPr>
          <p:cNvSpPr txBox="1"/>
          <p:nvPr/>
        </p:nvSpPr>
        <p:spPr>
          <a:xfrm>
            <a:off x="3545059" y="6331437"/>
            <a:ext cx="6133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Inadequate Fat Sat limits evaluation of the region.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1127" y="-90922"/>
            <a:ext cx="3124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B16271C-5845-0446-842B-437E9016252E}"/>
              </a:ext>
            </a:extLst>
          </p:cNvPr>
          <p:cNvSpPr/>
          <p:nvPr/>
        </p:nvSpPr>
        <p:spPr>
          <a:xfrm>
            <a:off x="655093" y="2815345"/>
            <a:ext cx="10645253" cy="31249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B4C0EFD-2546-724D-955F-48CF1F68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Evaluate Background Parenchymal Enhancement (BPE)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2B1A2E-7227-7446-AD03-4C1C42605E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294866">
            <a:off x="1275350" y="3163218"/>
            <a:ext cx="2336376" cy="2388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A5F7F-8D61-984A-BC39-A84666808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78297">
            <a:off x="5823989" y="3261841"/>
            <a:ext cx="2389370" cy="24059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C2011-9DF4-3E46-B1CE-B3C4768A08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93804">
            <a:off x="8187880" y="3581308"/>
            <a:ext cx="2510060" cy="1917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20F28-F78D-EC4A-BA7E-4D8A0E3E85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5577" y="3796299"/>
            <a:ext cx="2431755" cy="173465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AD48ECE-B47F-0343-A6E8-CAA50BFB0723}"/>
              </a:ext>
            </a:extLst>
          </p:cNvPr>
          <p:cNvSpPr/>
          <p:nvPr/>
        </p:nvSpPr>
        <p:spPr>
          <a:xfrm>
            <a:off x="8820431" y="5133361"/>
            <a:ext cx="2854118" cy="714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6983D6-27B8-4755-B848-FA4760D57277}"/>
              </a:ext>
            </a:extLst>
          </p:cNvPr>
          <p:cNvSpPr txBox="1"/>
          <p:nvPr/>
        </p:nvSpPr>
        <p:spPr>
          <a:xfrm>
            <a:off x="1890652" y="1787632"/>
            <a:ext cx="9409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NOT related to breast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Evaluate Maximum Intensity Projection (MIP) and 1</a:t>
            </a:r>
            <a:r>
              <a:rPr lang="en-US" baseline="30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st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post contrast sequence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B74A3D-D969-9646-A863-58A013DD2D9A}"/>
              </a:ext>
            </a:extLst>
          </p:cNvPr>
          <p:cNvSpPr/>
          <p:nvPr/>
        </p:nvSpPr>
        <p:spPr>
          <a:xfrm>
            <a:off x="655093" y="5133361"/>
            <a:ext cx="10645253" cy="7813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C13CBE-2DC4-1F47-A7AC-9A449F173A37}"/>
              </a:ext>
            </a:extLst>
          </p:cNvPr>
          <p:cNvSpPr txBox="1"/>
          <p:nvPr/>
        </p:nvSpPr>
        <p:spPr>
          <a:xfrm>
            <a:off x="1703020" y="5330756"/>
            <a:ext cx="182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MINIMAL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965117-8F29-0040-9C79-A7916215D844}"/>
              </a:ext>
            </a:extLst>
          </p:cNvPr>
          <p:cNvSpPr txBox="1"/>
          <p:nvPr/>
        </p:nvSpPr>
        <p:spPr>
          <a:xfrm>
            <a:off x="6326607" y="5322014"/>
            <a:ext cx="1521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MODERATE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004FB5-4E6B-1A40-9ACE-4C40CE2129F5}"/>
              </a:ext>
            </a:extLst>
          </p:cNvPr>
          <p:cNvSpPr txBox="1"/>
          <p:nvPr/>
        </p:nvSpPr>
        <p:spPr>
          <a:xfrm>
            <a:off x="9080476" y="5330756"/>
            <a:ext cx="124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MARKED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CCA866-7F2A-C149-914F-BB3319451B63}"/>
              </a:ext>
            </a:extLst>
          </p:cNvPr>
          <p:cNvSpPr txBox="1"/>
          <p:nvPr/>
        </p:nvSpPr>
        <p:spPr>
          <a:xfrm>
            <a:off x="4200662" y="5308243"/>
            <a:ext cx="80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MILD</a:t>
            </a:r>
          </a:p>
        </p:txBody>
      </p:sp>
    </p:spTree>
    <p:extLst>
      <p:ext uri="{BB962C8B-B14F-4D97-AF65-F5344CB8AC3E}">
        <p14:creationId xmlns:p14="http://schemas.microsoft.com/office/powerpoint/2010/main" val="377860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7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</TotalTime>
  <Words>1084</Words>
  <Application>Microsoft Macintosh PowerPoint</Application>
  <PresentationFormat>Widescreen</PresentationFormat>
  <Paragraphs>265</Paragraphs>
  <Slides>33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How To Interpret Breast MRI</vt:lpstr>
      <vt:lpstr>Indications for MRI</vt:lpstr>
      <vt:lpstr>Organized and Systematic Approach</vt:lpstr>
      <vt:lpstr>Quality Control Evaluation</vt:lpstr>
      <vt:lpstr>Look for Contrast Bolus Contrast bolus is easily identified in the heart. </vt:lpstr>
      <vt:lpstr>Evaluate the Field of View</vt:lpstr>
      <vt:lpstr>Asses for Motion</vt:lpstr>
      <vt:lpstr>Evaluate for Adequate Fat Saturation</vt:lpstr>
      <vt:lpstr>Evaluate Background Parenchymal Enhancement (BPE)</vt:lpstr>
      <vt:lpstr>Image Interpretation</vt:lpstr>
      <vt:lpstr>T2 weighted sequences</vt:lpstr>
      <vt:lpstr>T2 Hyperintense mass</vt:lpstr>
      <vt:lpstr>T2 Hyperintense Lesions</vt:lpstr>
      <vt:lpstr>T1 Non Fat Sat</vt:lpstr>
      <vt:lpstr>T1 Non Fat Sat</vt:lpstr>
      <vt:lpstr>PowerPoint Presentation</vt:lpstr>
      <vt:lpstr>Post Contrast Imaging</vt:lpstr>
      <vt:lpstr>Characterize Types of Enhancement MRI BIRADS Terminology: Types of enhancement (Mass versus Non-mass enhancement)</vt:lpstr>
      <vt:lpstr>Non-mass enhancement</vt:lpstr>
      <vt:lpstr>Non-mass enhancement</vt:lpstr>
      <vt:lpstr>Mass</vt:lpstr>
      <vt:lpstr>PowerPoint Presentation</vt:lpstr>
      <vt:lpstr>Further characterization of enhancement</vt:lpstr>
      <vt:lpstr>PowerPoint Presentation</vt:lpstr>
      <vt:lpstr>PowerPoint Presentation</vt:lpstr>
      <vt:lpstr>PowerPoint Presentation</vt:lpstr>
      <vt:lpstr>PowerPoint Presentation</vt:lpstr>
      <vt:lpstr>Evaluation of Axillary Lymph Nodes </vt:lpstr>
      <vt:lpstr>Evaluation of Lymph Nodes </vt:lpstr>
      <vt:lpstr>Evaluation of Areas Outside of Breast</vt:lpstr>
      <vt:lpstr>KINETIC Evaluation</vt:lpstr>
      <vt:lpstr>Kinetic Curves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Interpret Breast MRI</dc:title>
  <dc:creator>Microsoft Office User</dc:creator>
  <cp:lastModifiedBy>Hannah Germaine</cp:lastModifiedBy>
  <cp:revision>38</cp:revision>
  <dcterms:created xsi:type="dcterms:W3CDTF">2020-10-15T14:19:07Z</dcterms:created>
  <dcterms:modified xsi:type="dcterms:W3CDTF">2020-10-26T17:35:43Z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