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64" r:id="rId2"/>
    <p:sldId id="265" r:id="rId3"/>
    <p:sldId id="287" r:id="rId4"/>
    <p:sldId id="266" r:id="rId5"/>
    <p:sldId id="267" r:id="rId6"/>
    <p:sldId id="268" r:id="rId7"/>
    <p:sldId id="269" r:id="rId8"/>
    <p:sldId id="270" r:id="rId9"/>
    <p:sldId id="288" r:id="rId10"/>
    <p:sldId id="289" r:id="rId11"/>
    <p:sldId id="273" r:id="rId12"/>
    <p:sldId id="290" r:id="rId13"/>
    <p:sldId id="291" r:id="rId14"/>
    <p:sldId id="293" r:id="rId15"/>
    <p:sldId id="292" r:id="rId16"/>
    <p:sldId id="274" r:id="rId17"/>
    <p:sldId id="271" r:id="rId18"/>
    <p:sldId id="295" r:id="rId19"/>
    <p:sldId id="256" r:id="rId20"/>
    <p:sldId id="294" r:id="rId21"/>
    <p:sldId id="258" r:id="rId22"/>
    <p:sldId id="259" r:id="rId23"/>
    <p:sldId id="260" r:id="rId24"/>
    <p:sldId id="261" r:id="rId25"/>
    <p:sldId id="262" r:id="rId26"/>
    <p:sldId id="263"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21FB62-84EA-46ED-A6E2-1EC3A1048033}" v="7" dt="2020-02-06T02:02:53.2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90" autoAdjust="0"/>
    <p:restoredTop sz="94444" autoAdjust="0"/>
  </p:normalViewPr>
  <p:slideViewPr>
    <p:cSldViewPr snapToGrid="0">
      <p:cViewPr varScale="1">
        <p:scale>
          <a:sx n="76" d="100"/>
          <a:sy n="76" d="100"/>
        </p:scale>
        <p:origin x="216" y="216"/>
      </p:cViewPr>
      <p:guideLst/>
    </p:cSldViewPr>
  </p:slideViewPr>
  <p:notesTextViewPr>
    <p:cViewPr>
      <p:scale>
        <a:sx n="1" d="1"/>
        <a:sy n="1" d="1"/>
      </p:scale>
      <p:origin x="0" y="0"/>
    </p:cViewPr>
  </p:notesTextViewPr>
  <p:sorterViewPr>
    <p:cViewPr>
      <p:scale>
        <a:sx n="100" d="100"/>
        <a:sy n="100" d="100"/>
      </p:scale>
      <p:origin x="0" y="-270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2321FB62-84EA-46ED-A6E2-1EC3A1048033}"/>
    <pc:docChg chg="modSld">
      <pc:chgData name="" userId="" providerId="" clId="Web-{2321FB62-84EA-46ED-A6E2-1EC3A1048033}" dt="2020-02-06T02:02:53.270" v="4" actId="1076"/>
      <pc:docMkLst>
        <pc:docMk/>
      </pc:docMkLst>
      <pc:sldChg chg="addSp modSp">
        <pc:chgData name="" userId="" providerId="" clId="Web-{2321FB62-84EA-46ED-A6E2-1EC3A1048033}" dt="2020-02-06T02:02:53.270" v="4" actId="1076"/>
        <pc:sldMkLst>
          <pc:docMk/>
          <pc:sldMk cId="283761080" sldId="264"/>
        </pc:sldMkLst>
        <pc:picChg chg="add mod">
          <ac:chgData name="" userId="" providerId="" clId="Web-{2321FB62-84EA-46ED-A6E2-1EC3A1048033}" dt="2020-02-06T02:02:40.489" v="2" actId="1076"/>
          <ac:picMkLst>
            <pc:docMk/>
            <pc:sldMk cId="283761080" sldId="264"/>
            <ac:picMk id="2" creationId="{C6592806-E644-4CB6-A656-665783764E5F}"/>
          </ac:picMkLst>
        </pc:picChg>
        <pc:picChg chg="add mod">
          <ac:chgData name="" userId="" providerId="" clId="Web-{2321FB62-84EA-46ED-A6E2-1EC3A1048033}" dt="2020-02-06T02:02:53.270" v="4" actId="1076"/>
          <ac:picMkLst>
            <pc:docMk/>
            <pc:sldMk cId="283761080" sldId="264"/>
            <ac:picMk id="6" creationId="{5FCC3424-6F1D-4AB5-A206-C52E174F72BF}"/>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273171-6D83-4607-8F42-E5A5BEA7EF68}" type="datetimeFigureOut">
              <a:rPr lang="en-US" smtClean="0"/>
              <a:t>2/5/2020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0363F0-A412-40D4-9D0E-42690B50460F}" type="slidenum">
              <a:rPr lang="en-US" smtClean="0"/>
              <a:t>‹#›</a:t>
            </a:fld>
            <a:endParaRPr lang="en-US"/>
          </a:p>
        </p:txBody>
      </p:sp>
    </p:spTree>
    <p:extLst>
      <p:ext uri="{BB962C8B-B14F-4D97-AF65-F5344CB8AC3E}">
        <p14:creationId xmlns:p14="http://schemas.microsoft.com/office/powerpoint/2010/main" val="549666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0363F0-A412-40D4-9D0E-42690B50460F}" type="slidenum">
              <a:rPr lang="en-US" smtClean="0"/>
              <a:t>3</a:t>
            </a:fld>
            <a:endParaRPr lang="en-US"/>
          </a:p>
        </p:txBody>
      </p:sp>
    </p:spTree>
    <p:extLst>
      <p:ext uri="{BB962C8B-B14F-4D97-AF65-F5344CB8AC3E}">
        <p14:creationId xmlns:p14="http://schemas.microsoft.com/office/powerpoint/2010/main" val="3266625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09A68E-63D8-4E9B-9B7D-2F8A382B3CAC}" type="datetimeFigureOut">
              <a:rPr lang="en-US" smtClean="0"/>
              <a:t>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6A52B5-A210-4039-866C-81D902A99F24}" type="slidenum">
              <a:rPr lang="en-US" smtClean="0"/>
              <a:t>‹#›</a:t>
            </a:fld>
            <a:endParaRPr lang="en-US"/>
          </a:p>
        </p:txBody>
      </p:sp>
    </p:spTree>
    <p:extLst>
      <p:ext uri="{BB962C8B-B14F-4D97-AF65-F5344CB8AC3E}">
        <p14:creationId xmlns:p14="http://schemas.microsoft.com/office/powerpoint/2010/main" val="2569489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09A68E-63D8-4E9B-9B7D-2F8A382B3CAC}" type="datetimeFigureOut">
              <a:rPr lang="en-US" smtClean="0"/>
              <a:t>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6A52B5-A210-4039-866C-81D902A99F24}" type="slidenum">
              <a:rPr lang="en-US" smtClean="0"/>
              <a:t>‹#›</a:t>
            </a:fld>
            <a:endParaRPr lang="en-US"/>
          </a:p>
        </p:txBody>
      </p:sp>
    </p:spTree>
    <p:extLst>
      <p:ext uri="{BB962C8B-B14F-4D97-AF65-F5344CB8AC3E}">
        <p14:creationId xmlns:p14="http://schemas.microsoft.com/office/powerpoint/2010/main" val="277222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09A68E-63D8-4E9B-9B7D-2F8A382B3CAC}" type="datetimeFigureOut">
              <a:rPr lang="en-US" smtClean="0"/>
              <a:t>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6A52B5-A210-4039-866C-81D902A99F24}" type="slidenum">
              <a:rPr lang="en-US" smtClean="0"/>
              <a:t>‹#›</a:t>
            </a:fld>
            <a:endParaRPr lang="en-US"/>
          </a:p>
        </p:txBody>
      </p:sp>
    </p:spTree>
    <p:extLst>
      <p:ext uri="{BB962C8B-B14F-4D97-AF65-F5344CB8AC3E}">
        <p14:creationId xmlns:p14="http://schemas.microsoft.com/office/powerpoint/2010/main" val="1362517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09A68E-63D8-4E9B-9B7D-2F8A382B3CAC}" type="datetimeFigureOut">
              <a:rPr lang="en-US" smtClean="0"/>
              <a:t>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6A52B5-A210-4039-866C-81D902A99F24}" type="slidenum">
              <a:rPr lang="en-US" smtClean="0"/>
              <a:t>‹#›</a:t>
            </a:fld>
            <a:endParaRPr lang="en-US"/>
          </a:p>
        </p:txBody>
      </p:sp>
    </p:spTree>
    <p:extLst>
      <p:ext uri="{BB962C8B-B14F-4D97-AF65-F5344CB8AC3E}">
        <p14:creationId xmlns:p14="http://schemas.microsoft.com/office/powerpoint/2010/main" val="462777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09A68E-63D8-4E9B-9B7D-2F8A382B3CAC}" type="datetimeFigureOut">
              <a:rPr lang="en-US" smtClean="0"/>
              <a:t>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6A52B5-A210-4039-866C-81D902A99F24}" type="slidenum">
              <a:rPr lang="en-US" smtClean="0"/>
              <a:t>‹#›</a:t>
            </a:fld>
            <a:endParaRPr lang="en-US"/>
          </a:p>
        </p:txBody>
      </p:sp>
    </p:spTree>
    <p:extLst>
      <p:ext uri="{BB962C8B-B14F-4D97-AF65-F5344CB8AC3E}">
        <p14:creationId xmlns:p14="http://schemas.microsoft.com/office/powerpoint/2010/main" val="1616109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09A68E-63D8-4E9B-9B7D-2F8A382B3CAC}" type="datetimeFigureOut">
              <a:rPr lang="en-US" smtClean="0"/>
              <a:t>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6A52B5-A210-4039-866C-81D902A99F24}" type="slidenum">
              <a:rPr lang="en-US" smtClean="0"/>
              <a:t>‹#›</a:t>
            </a:fld>
            <a:endParaRPr lang="en-US"/>
          </a:p>
        </p:txBody>
      </p:sp>
    </p:spTree>
    <p:extLst>
      <p:ext uri="{BB962C8B-B14F-4D97-AF65-F5344CB8AC3E}">
        <p14:creationId xmlns:p14="http://schemas.microsoft.com/office/powerpoint/2010/main" val="2524991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09A68E-63D8-4E9B-9B7D-2F8A382B3CAC}" type="datetimeFigureOut">
              <a:rPr lang="en-US" smtClean="0"/>
              <a:t>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6A52B5-A210-4039-866C-81D902A99F24}" type="slidenum">
              <a:rPr lang="en-US" smtClean="0"/>
              <a:t>‹#›</a:t>
            </a:fld>
            <a:endParaRPr lang="en-US"/>
          </a:p>
        </p:txBody>
      </p:sp>
    </p:spTree>
    <p:extLst>
      <p:ext uri="{BB962C8B-B14F-4D97-AF65-F5344CB8AC3E}">
        <p14:creationId xmlns:p14="http://schemas.microsoft.com/office/powerpoint/2010/main" val="484655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09A68E-63D8-4E9B-9B7D-2F8A382B3CAC}" type="datetimeFigureOut">
              <a:rPr lang="en-US" smtClean="0"/>
              <a:t>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6A52B5-A210-4039-866C-81D902A99F24}" type="slidenum">
              <a:rPr lang="en-US" smtClean="0"/>
              <a:t>‹#›</a:t>
            </a:fld>
            <a:endParaRPr lang="en-US"/>
          </a:p>
        </p:txBody>
      </p:sp>
    </p:spTree>
    <p:extLst>
      <p:ext uri="{BB962C8B-B14F-4D97-AF65-F5344CB8AC3E}">
        <p14:creationId xmlns:p14="http://schemas.microsoft.com/office/powerpoint/2010/main" val="809003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09A68E-63D8-4E9B-9B7D-2F8A382B3CAC}" type="datetimeFigureOut">
              <a:rPr lang="en-US" smtClean="0"/>
              <a:t>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6A52B5-A210-4039-866C-81D902A99F24}" type="slidenum">
              <a:rPr lang="en-US" smtClean="0"/>
              <a:t>‹#›</a:t>
            </a:fld>
            <a:endParaRPr lang="en-US"/>
          </a:p>
        </p:txBody>
      </p:sp>
    </p:spTree>
    <p:extLst>
      <p:ext uri="{BB962C8B-B14F-4D97-AF65-F5344CB8AC3E}">
        <p14:creationId xmlns:p14="http://schemas.microsoft.com/office/powerpoint/2010/main" val="518785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09A68E-63D8-4E9B-9B7D-2F8A382B3CAC}" type="datetimeFigureOut">
              <a:rPr lang="en-US" smtClean="0"/>
              <a:t>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6A52B5-A210-4039-866C-81D902A99F24}" type="slidenum">
              <a:rPr lang="en-US" smtClean="0"/>
              <a:t>‹#›</a:t>
            </a:fld>
            <a:endParaRPr lang="en-US"/>
          </a:p>
        </p:txBody>
      </p:sp>
    </p:spTree>
    <p:extLst>
      <p:ext uri="{BB962C8B-B14F-4D97-AF65-F5344CB8AC3E}">
        <p14:creationId xmlns:p14="http://schemas.microsoft.com/office/powerpoint/2010/main" val="1766642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09A68E-63D8-4E9B-9B7D-2F8A382B3CAC}" type="datetimeFigureOut">
              <a:rPr lang="en-US" smtClean="0"/>
              <a:t>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6A52B5-A210-4039-866C-81D902A99F24}" type="slidenum">
              <a:rPr lang="en-US" smtClean="0"/>
              <a:t>‹#›</a:t>
            </a:fld>
            <a:endParaRPr lang="en-US"/>
          </a:p>
        </p:txBody>
      </p:sp>
    </p:spTree>
    <p:extLst>
      <p:ext uri="{BB962C8B-B14F-4D97-AF65-F5344CB8AC3E}">
        <p14:creationId xmlns:p14="http://schemas.microsoft.com/office/powerpoint/2010/main" val="1032560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09A68E-63D8-4E9B-9B7D-2F8A382B3CAC}" type="datetimeFigureOut">
              <a:rPr lang="en-US" smtClean="0"/>
              <a:t>2/5/2020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6A52B5-A210-4039-866C-81D902A99F24}" type="slidenum">
              <a:rPr lang="en-US" smtClean="0"/>
              <a:t>‹#›</a:t>
            </a:fld>
            <a:endParaRPr lang="en-US"/>
          </a:p>
        </p:txBody>
      </p:sp>
    </p:spTree>
    <p:extLst>
      <p:ext uri="{BB962C8B-B14F-4D97-AF65-F5344CB8AC3E}">
        <p14:creationId xmlns:p14="http://schemas.microsoft.com/office/powerpoint/2010/main" val="265936354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	</a:t>
            </a:r>
          </a:p>
        </p:txBody>
      </p:sp>
      <p:sp>
        <p:nvSpPr>
          <p:cNvPr id="5" name="Content Placeholder 4"/>
          <p:cNvSpPr>
            <a:spLocks noGrp="1"/>
          </p:cNvSpPr>
          <p:nvPr>
            <p:ph idx="1"/>
          </p:nvPr>
        </p:nvSpPr>
        <p:spPr/>
        <p:txBody>
          <a:bodyPr>
            <a:normAutofit/>
          </a:bodyPr>
          <a:lstStyle/>
          <a:p>
            <a:pPr marL="0" indent="0">
              <a:buNone/>
            </a:pPr>
            <a:r>
              <a:rPr lang="en-US" sz="4400" dirty="0"/>
              <a:t>		</a:t>
            </a:r>
          </a:p>
          <a:p>
            <a:pPr marL="0" indent="0">
              <a:buNone/>
            </a:pPr>
            <a:endParaRPr lang="en-US" sz="4400" dirty="0"/>
          </a:p>
          <a:p>
            <a:pPr marL="0" indent="0">
              <a:buNone/>
            </a:pPr>
            <a:r>
              <a:rPr lang="en-US" sz="4400" dirty="0"/>
              <a:t>		Approach to Normal MRI Brain</a:t>
            </a:r>
          </a:p>
        </p:txBody>
      </p:sp>
      <p:pic>
        <p:nvPicPr>
          <p:cNvPr id="2" name="Picture 2" descr="A drawing of a face&#10;&#10;Description generated with high confidence">
            <a:extLst>
              <a:ext uri="{FF2B5EF4-FFF2-40B4-BE49-F238E27FC236}">
                <a16:creationId xmlns:a16="http://schemas.microsoft.com/office/drawing/2014/main" id="{C6592806-E644-4CB6-A656-665783764E5F}"/>
              </a:ext>
            </a:extLst>
          </p:cNvPr>
          <p:cNvPicPr>
            <a:picLocks noChangeAspect="1"/>
          </p:cNvPicPr>
          <p:nvPr/>
        </p:nvPicPr>
        <p:blipFill>
          <a:blip r:embed="rId2"/>
          <a:stretch>
            <a:fillRect/>
          </a:stretch>
        </p:blipFill>
        <p:spPr>
          <a:xfrm>
            <a:off x="15602" y="1971"/>
            <a:ext cx="1419225" cy="800100"/>
          </a:xfrm>
          <a:prstGeom prst="rect">
            <a:avLst/>
          </a:prstGeom>
        </p:spPr>
      </p:pic>
      <p:pic>
        <p:nvPicPr>
          <p:cNvPr id="6" name="Picture 6" descr="A drawing of a face&#10;&#10;Description generated with high confidence">
            <a:extLst>
              <a:ext uri="{FF2B5EF4-FFF2-40B4-BE49-F238E27FC236}">
                <a16:creationId xmlns:a16="http://schemas.microsoft.com/office/drawing/2014/main" id="{5FCC3424-6F1D-4AB5-A206-C52E174F72BF}"/>
              </a:ext>
            </a:extLst>
          </p:cNvPr>
          <p:cNvPicPr>
            <a:picLocks noChangeAspect="1"/>
          </p:cNvPicPr>
          <p:nvPr/>
        </p:nvPicPr>
        <p:blipFill>
          <a:blip r:embed="rId3"/>
          <a:stretch>
            <a:fillRect/>
          </a:stretch>
        </p:blipFill>
        <p:spPr>
          <a:xfrm>
            <a:off x="10742886" y="1971"/>
            <a:ext cx="1447800" cy="800100"/>
          </a:xfrm>
          <a:prstGeom prst="rect">
            <a:avLst/>
          </a:prstGeom>
        </p:spPr>
      </p:pic>
    </p:spTree>
    <p:extLst>
      <p:ext uri="{BB962C8B-B14F-4D97-AF65-F5344CB8AC3E}">
        <p14:creationId xmlns:p14="http://schemas.microsoft.com/office/powerpoint/2010/main" val="283761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FLAIR image</a:t>
            </a:r>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l="12383" t="7429" r="9147" b="6229"/>
          <a:stretch/>
        </p:blipFill>
        <p:spPr>
          <a:xfrm>
            <a:off x="1154872" y="1304321"/>
            <a:ext cx="4237149" cy="4662152"/>
          </a:xfr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14487" t="10808" r="12037" b="15131"/>
          <a:stretch/>
        </p:blipFill>
        <p:spPr>
          <a:xfrm>
            <a:off x="7111816" y="1304321"/>
            <a:ext cx="4241984" cy="4275785"/>
          </a:xfrm>
          <a:prstGeom prst="rect">
            <a:avLst/>
          </a:prstGeom>
        </p:spPr>
      </p:pic>
      <p:cxnSp>
        <p:nvCxnSpPr>
          <p:cNvPr id="5" name="Straight Arrow Connector 4"/>
          <p:cNvCxnSpPr/>
          <p:nvPr/>
        </p:nvCxnSpPr>
        <p:spPr>
          <a:xfrm flipV="1">
            <a:off x="7111816" y="3621724"/>
            <a:ext cx="1095312" cy="13673"/>
          </a:xfrm>
          <a:prstGeom prst="straightConnector1">
            <a:avLst/>
          </a:prstGeom>
          <a:ln w="508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7111816" y="3268291"/>
            <a:ext cx="1922106" cy="2943"/>
          </a:xfrm>
          <a:prstGeom prst="straightConnector1">
            <a:avLst/>
          </a:prstGeom>
          <a:ln w="5080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473521" y="2842048"/>
            <a:ext cx="1783693" cy="1200329"/>
          </a:xfrm>
          <a:prstGeom prst="rect">
            <a:avLst/>
          </a:prstGeom>
          <a:noFill/>
        </p:spPr>
        <p:txBody>
          <a:bodyPr wrap="none" rtlCol="0">
            <a:spAutoFit/>
          </a:bodyPr>
          <a:lstStyle/>
          <a:p>
            <a:r>
              <a:rPr lang="en-US" dirty="0"/>
              <a:t>Suppression</a:t>
            </a:r>
          </a:p>
          <a:p>
            <a:r>
              <a:rPr lang="en-US" dirty="0"/>
              <a:t>Of normal</a:t>
            </a:r>
          </a:p>
          <a:p>
            <a:r>
              <a:rPr lang="en-US" dirty="0"/>
              <a:t>fluid in</a:t>
            </a:r>
          </a:p>
          <a:p>
            <a:r>
              <a:rPr lang="en-US" dirty="0"/>
              <a:t>Ventricles &amp; sulci</a:t>
            </a:r>
          </a:p>
        </p:txBody>
      </p:sp>
      <p:cxnSp>
        <p:nvCxnSpPr>
          <p:cNvPr id="10" name="Straight Arrow Connector 9"/>
          <p:cNvCxnSpPr/>
          <p:nvPr/>
        </p:nvCxnSpPr>
        <p:spPr>
          <a:xfrm flipH="1" flipV="1">
            <a:off x="3449526" y="3582771"/>
            <a:ext cx="1714902" cy="35084"/>
          </a:xfrm>
          <a:prstGeom prst="straightConnector1">
            <a:avLst/>
          </a:prstGeom>
          <a:ln w="50800">
            <a:solidFill>
              <a:srgbClr val="FFC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6384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Diffusion weighted imaging</a:t>
            </a:r>
          </a:p>
        </p:txBody>
      </p:sp>
      <p:sp>
        <p:nvSpPr>
          <p:cNvPr id="3" name="Content Placeholder 2"/>
          <p:cNvSpPr>
            <a:spLocks noGrp="1"/>
          </p:cNvSpPr>
          <p:nvPr>
            <p:ph idx="1"/>
          </p:nvPr>
        </p:nvSpPr>
        <p:spPr/>
        <p:txBody>
          <a:bodyPr>
            <a:normAutofit fontScale="92500" lnSpcReduction="20000"/>
          </a:bodyPr>
          <a:lstStyle/>
          <a:p>
            <a:endParaRPr lang="en-US" dirty="0"/>
          </a:p>
          <a:p>
            <a:r>
              <a:rPr lang="en-US" dirty="0">
                <a:solidFill>
                  <a:srgbClr val="FFC000"/>
                </a:solidFill>
              </a:rPr>
              <a:t>Diffusion</a:t>
            </a:r>
            <a:r>
              <a:rPr lang="en-US" dirty="0"/>
              <a:t> imaging uses diffusion of water molecules. Calculates apparent diffusion coefficient ADC that can be displayed on a separate scan.</a:t>
            </a:r>
          </a:p>
          <a:p>
            <a:r>
              <a:rPr lang="en-US" dirty="0"/>
              <a:t>Detects changes in local deoxy- and oxy-hemoglobin ratios, helps localize cognitive (including language) &amp; other functions</a:t>
            </a:r>
          </a:p>
          <a:p>
            <a:pPr marL="0" indent="0">
              <a:buNone/>
            </a:pPr>
            <a:endParaRPr lang="en-US" dirty="0"/>
          </a:p>
          <a:p>
            <a:pPr marL="0" indent="0">
              <a:buNone/>
            </a:pPr>
            <a:r>
              <a:rPr lang="en-US" dirty="0"/>
              <a:t>   Apparent diffusion coefficient, </a:t>
            </a:r>
            <a:r>
              <a:rPr lang="en-US" dirty="0">
                <a:solidFill>
                  <a:srgbClr val="FFC000"/>
                </a:solidFill>
              </a:rPr>
              <a:t>ADC</a:t>
            </a:r>
            <a:r>
              <a:rPr lang="en-US" dirty="0"/>
              <a:t>:</a:t>
            </a:r>
          </a:p>
          <a:p>
            <a:r>
              <a:rPr lang="en-US" dirty="0"/>
              <a:t>Decreased in cytotoxic edema i.e. opposite to diffusion i.e. true DW restriction i.e. infarct or abscess.</a:t>
            </a:r>
          </a:p>
          <a:p>
            <a:r>
              <a:rPr lang="en-US" dirty="0"/>
              <a:t>Increased from a T2 effect ‘T2 shine-through’ i.e. same as diffusion.</a:t>
            </a:r>
          </a:p>
          <a:p>
            <a:r>
              <a:rPr lang="en-US" dirty="0">
                <a:solidFill>
                  <a:srgbClr val="FFC000"/>
                </a:solidFill>
              </a:rPr>
              <a:t>Restricted diffusion= high signal on DWI &amp; low signal on ADC</a:t>
            </a:r>
          </a:p>
        </p:txBody>
      </p:sp>
    </p:spTree>
    <p:extLst>
      <p:ext uri="{BB962C8B-B14F-4D97-AF65-F5344CB8AC3E}">
        <p14:creationId xmlns:p14="http://schemas.microsoft.com/office/powerpoint/2010/main" val="9541258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Images of DWI and ADC</a:t>
            </a:r>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l="12962" t="9816" r="13630" b="6289"/>
          <a:stretch/>
        </p:blipFill>
        <p:spPr>
          <a:xfrm>
            <a:off x="1352281" y="1596980"/>
            <a:ext cx="4146997" cy="4739426"/>
          </a:xfrm>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8385" t="2812" r="9005" b="1"/>
          <a:stretch/>
        </p:blipFill>
        <p:spPr>
          <a:xfrm>
            <a:off x="6154720" y="1273481"/>
            <a:ext cx="4489596" cy="5281866"/>
          </a:xfrm>
          <a:prstGeom prst="rect">
            <a:avLst/>
          </a:prstGeom>
        </p:spPr>
      </p:pic>
      <p:sp>
        <p:nvSpPr>
          <p:cNvPr id="3" name="TextBox 2"/>
          <p:cNvSpPr txBox="1"/>
          <p:nvPr/>
        </p:nvSpPr>
        <p:spPr>
          <a:xfrm>
            <a:off x="1488831" y="6037385"/>
            <a:ext cx="588623" cy="369332"/>
          </a:xfrm>
          <a:prstGeom prst="rect">
            <a:avLst/>
          </a:prstGeom>
          <a:noFill/>
        </p:spPr>
        <p:txBody>
          <a:bodyPr wrap="none" rtlCol="0">
            <a:spAutoFit/>
          </a:bodyPr>
          <a:lstStyle/>
          <a:p>
            <a:r>
              <a:rPr lang="en-US" dirty="0"/>
              <a:t>DWI</a:t>
            </a:r>
          </a:p>
        </p:txBody>
      </p:sp>
      <p:sp>
        <p:nvSpPr>
          <p:cNvPr id="6" name="TextBox 5"/>
          <p:cNvSpPr txBox="1"/>
          <p:nvPr/>
        </p:nvSpPr>
        <p:spPr>
          <a:xfrm>
            <a:off x="6564923" y="5943600"/>
            <a:ext cx="583814" cy="369332"/>
          </a:xfrm>
          <a:prstGeom prst="rect">
            <a:avLst/>
          </a:prstGeom>
          <a:noFill/>
        </p:spPr>
        <p:txBody>
          <a:bodyPr wrap="none" rtlCol="0">
            <a:spAutoFit/>
          </a:bodyPr>
          <a:lstStyle/>
          <a:p>
            <a:r>
              <a:rPr lang="en-US" dirty="0"/>
              <a:t>ADC</a:t>
            </a:r>
          </a:p>
        </p:txBody>
      </p:sp>
    </p:spTree>
    <p:extLst>
      <p:ext uri="{BB962C8B-B14F-4D97-AF65-F5344CB8AC3E}">
        <p14:creationId xmlns:p14="http://schemas.microsoft.com/office/powerpoint/2010/main" val="4183997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Increased DWI seen in </a:t>
            </a:r>
          </a:p>
        </p:txBody>
      </p:sp>
      <p:sp>
        <p:nvSpPr>
          <p:cNvPr id="3" name="Content Placeholder 2"/>
          <p:cNvSpPr>
            <a:spLocks noGrp="1"/>
          </p:cNvSpPr>
          <p:nvPr>
            <p:ph idx="1"/>
          </p:nvPr>
        </p:nvSpPr>
        <p:spPr/>
        <p:txBody>
          <a:bodyPr>
            <a:normAutofit lnSpcReduction="10000"/>
          </a:bodyPr>
          <a:lstStyle/>
          <a:p>
            <a:r>
              <a:rPr lang="en-US" dirty="0"/>
              <a:t>acute ischemic stroke</a:t>
            </a:r>
          </a:p>
          <a:p>
            <a:pPr marL="0" indent="0">
              <a:buNone/>
            </a:pPr>
            <a:r>
              <a:rPr lang="en-US" dirty="0">
                <a:solidFill>
                  <a:srgbClr val="FFC000"/>
                </a:solidFill>
              </a:rPr>
              <a:t>Important to evaluate for diffusion restriction also in</a:t>
            </a:r>
          </a:p>
          <a:p>
            <a:r>
              <a:rPr lang="en-US" dirty="0"/>
              <a:t> encephalitis like herpes</a:t>
            </a:r>
          </a:p>
          <a:p>
            <a:r>
              <a:rPr lang="en-US" dirty="0"/>
              <a:t> focal seizure</a:t>
            </a:r>
          </a:p>
          <a:p>
            <a:r>
              <a:rPr lang="en-US" dirty="0"/>
              <a:t>Infections (like abscess, CJD)</a:t>
            </a:r>
          </a:p>
          <a:p>
            <a:r>
              <a:rPr lang="en-US" dirty="0"/>
              <a:t>Tumors and tumor treatment response (</a:t>
            </a:r>
            <a:r>
              <a:rPr lang="en-US" dirty="0" err="1"/>
              <a:t>egs</a:t>
            </a:r>
            <a:r>
              <a:rPr lang="en-US" dirty="0"/>
              <a:t> like </a:t>
            </a:r>
            <a:r>
              <a:rPr lang="en-US" dirty="0" err="1"/>
              <a:t>medulloblastoma</a:t>
            </a:r>
            <a:r>
              <a:rPr lang="en-US" dirty="0"/>
              <a:t>, epidermoid cyst)</a:t>
            </a:r>
          </a:p>
          <a:p>
            <a:r>
              <a:rPr lang="en-US" dirty="0"/>
              <a:t>Asses extent of diffuse axonal injury</a:t>
            </a:r>
          </a:p>
          <a:p>
            <a:r>
              <a:rPr lang="en-US" dirty="0"/>
              <a:t>Asses active demyelination</a:t>
            </a:r>
          </a:p>
        </p:txBody>
      </p:sp>
    </p:spTree>
    <p:extLst>
      <p:ext uri="{BB962C8B-B14F-4D97-AF65-F5344CB8AC3E}">
        <p14:creationId xmlns:p14="http://schemas.microsoft.com/office/powerpoint/2010/main" val="1211782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GRE &amp; SWI sequences</a:t>
            </a:r>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r>
              <a:rPr lang="en-US" dirty="0"/>
              <a:t>Detects hemorrhage (hemosiderin) well. Low intensity (called susceptibility artifact or T2* effect).</a:t>
            </a:r>
          </a:p>
          <a:p>
            <a:r>
              <a:rPr lang="en-US" dirty="0"/>
              <a:t>Diffuse axonal injury</a:t>
            </a:r>
          </a:p>
          <a:p>
            <a:r>
              <a:rPr lang="en-US" dirty="0"/>
              <a:t>Hypertension and amyloidosis</a:t>
            </a:r>
          </a:p>
          <a:p>
            <a:r>
              <a:rPr lang="en-US" dirty="0"/>
              <a:t>Multiple </a:t>
            </a:r>
            <a:r>
              <a:rPr lang="en-US" dirty="0" err="1"/>
              <a:t>cavernomas</a:t>
            </a:r>
            <a:endParaRPr lang="en-US" dirty="0"/>
          </a:p>
          <a:p>
            <a:r>
              <a:rPr lang="en-US" dirty="0"/>
              <a:t>Evaluation of Venous sinus/cortical vein thrombosis.</a:t>
            </a:r>
          </a:p>
          <a:p>
            <a:r>
              <a:rPr lang="en-US" dirty="0"/>
              <a:t>Infections</a:t>
            </a:r>
          </a:p>
        </p:txBody>
      </p:sp>
    </p:spTree>
    <p:extLst>
      <p:ext uri="{BB962C8B-B14F-4D97-AF65-F5344CB8AC3E}">
        <p14:creationId xmlns:p14="http://schemas.microsoft.com/office/powerpoint/2010/main" val="5585365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GRE and SWI</a:t>
            </a:r>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l="11675" t="7265" r="11909" b="2865"/>
          <a:stretch/>
        </p:blipFill>
        <p:spPr>
          <a:xfrm>
            <a:off x="1171979" y="1289516"/>
            <a:ext cx="4056844" cy="4771077"/>
          </a:xfrm>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11088" t="7917" r="6941"/>
          <a:stretch/>
        </p:blipFill>
        <p:spPr>
          <a:xfrm>
            <a:off x="6349057" y="1079660"/>
            <a:ext cx="4224497" cy="4745623"/>
          </a:xfrm>
          <a:prstGeom prst="rect">
            <a:avLst/>
          </a:prstGeom>
        </p:spPr>
      </p:pic>
      <p:sp>
        <p:nvSpPr>
          <p:cNvPr id="3" name="TextBox 2"/>
          <p:cNvSpPr txBox="1"/>
          <p:nvPr/>
        </p:nvSpPr>
        <p:spPr>
          <a:xfrm>
            <a:off x="2908603" y="5798983"/>
            <a:ext cx="841172" cy="523220"/>
          </a:xfrm>
          <a:prstGeom prst="rect">
            <a:avLst/>
          </a:prstGeom>
          <a:noFill/>
        </p:spPr>
        <p:txBody>
          <a:bodyPr wrap="square" rtlCol="0">
            <a:spAutoFit/>
          </a:bodyPr>
          <a:lstStyle/>
          <a:p>
            <a:r>
              <a:rPr lang="en-US" sz="2800" dirty="0"/>
              <a:t>T2 * </a:t>
            </a:r>
          </a:p>
        </p:txBody>
      </p:sp>
      <p:sp>
        <p:nvSpPr>
          <p:cNvPr id="6" name="TextBox 5"/>
          <p:cNvSpPr txBox="1"/>
          <p:nvPr/>
        </p:nvSpPr>
        <p:spPr>
          <a:xfrm>
            <a:off x="8190964" y="5845684"/>
            <a:ext cx="755913" cy="523220"/>
          </a:xfrm>
          <a:prstGeom prst="rect">
            <a:avLst/>
          </a:prstGeom>
          <a:noFill/>
        </p:spPr>
        <p:txBody>
          <a:bodyPr wrap="none" rtlCol="0">
            <a:spAutoFit/>
          </a:bodyPr>
          <a:lstStyle/>
          <a:p>
            <a:r>
              <a:rPr lang="en-US" sz="2800" dirty="0"/>
              <a:t>SWI</a:t>
            </a:r>
          </a:p>
        </p:txBody>
      </p:sp>
    </p:spTree>
    <p:extLst>
      <p:ext uri="{BB962C8B-B14F-4D97-AF65-F5344CB8AC3E}">
        <p14:creationId xmlns:p14="http://schemas.microsoft.com/office/powerpoint/2010/main" val="22376642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Normal structures that enhance on MRI</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solidFill>
                  <a:srgbClr val="FFC000"/>
                </a:solidFill>
              </a:rPr>
              <a:t>Structures outside the blood-brain barrier like </a:t>
            </a:r>
          </a:p>
          <a:p>
            <a:r>
              <a:rPr lang="en-US" dirty="0"/>
              <a:t>Dura</a:t>
            </a:r>
          </a:p>
          <a:p>
            <a:r>
              <a:rPr lang="en-US" dirty="0"/>
              <a:t> Adenohypophysis and pituitary stalk</a:t>
            </a:r>
          </a:p>
          <a:p>
            <a:r>
              <a:rPr lang="en-US" dirty="0"/>
              <a:t>Pineal gland</a:t>
            </a:r>
          </a:p>
          <a:p>
            <a:r>
              <a:rPr lang="en-US" dirty="0"/>
              <a:t>Choroid plexus</a:t>
            </a:r>
          </a:p>
          <a:p>
            <a:r>
              <a:rPr lang="en-US" dirty="0"/>
              <a:t>Nasal mucosa</a:t>
            </a:r>
          </a:p>
          <a:p>
            <a:r>
              <a:rPr lang="en-US" dirty="0"/>
              <a:t>Tuber </a:t>
            </a:r>
            <a:r>
              <a:rPr lang="en-US" dirty="0" err="1"/>
              <a:t>cinereum</a:t>
            </a:r>
            <a:endParaRPr lang="en-US" dirty="0"/>
          </a:p>
          <a:p>
            <a:r>
              <a:rPr lang="en-US" dirty="0"/>
              <a:t>Area </a:t>
            </a:r>
            <a:r>
              <a:rPr lang="en-US" dirty="0" err="1"/>
              <a:t>postrema</a:t>
            </a:r>
            <a:endParaRPr lang="en-US" dirty="0"/>
          </a:p>
          <a:p>
            <a:endParaRPr lang="en-US" dirty="0"/>
          </a:p>
        </p:txBody>
      </p:sp>
    </p:spTree>
    <p:extLst>
      <p:ext uri="{BB962C8B-B14F-4D97-AF65-F5344CB8AC3E}">
        <p14:creationId xmlns:p14="http://schemas.microsoft.com/office/powerpoint/2010/main" val="119772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T1 +Gadolinium</a:t>
            </a:r>
          </a:p>
        </p:txBody>
      </p:sp>
      <p:sp>
        <p:nvSpPr>
          <p:cNvPr id="3" name="Content Placeholder 2"/>
          <p:cNvSpPr>
            <a:spLocks noGrp="1"/>
          </p:cNvSpPr>
          <p:nvPr>
            <p:ph idx="1"/>
          </p:nvPr>
        </p:nvSpPr>
        <p:spPr/>
        <p:txBody>
          <a:bodyPr>
            <a:normAutofit/>
          </a:bodyPr>
          <a:lstStyle/>
          <a:p>
            <a:pPr marL="0" indent="0">
              <a:buNone/>
            </a:pPr>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9982" t="8402" r="13649" b="2709"/>
          <a:stretch/>
        </p:blipFill>
        <p:spPr>
          <a:xfrm>
            <a:off x="1635617" y="2384450"/>
            <a:ext cx="3258355" cy="3792513"/>
          </a:xfrm>
          <a:prstGeom prst="rect">
            <a:avLst/>
          </a:prstGeom>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12743" t="5584" r="12767" b="16795"/>
          <a:stretch/>
        </p:blipFill>
        <p:spPr>
          <a:xfrm>
            <a:off x="7400548" y="2262645"/>
            <a:ext cx="3620526" cy="3772650"/>
          </a:xfrm>
          <a:prstGeom prst="rect">
            <a:avLst/>
          </a:prstGeom>
        </p:spPr>
      </p:pic>
      <p:cxnSp>
        <p:nvCxnSpPr>
          <p:cNvPr id="6" name="Straight Arrow Connector 5"/>
          <p:cNvCxnSpPr/>
          <p:nvPr/>
        </p:nvCxnSpPr>
        <p:spPr>
          <a:xfrm flipH="1">
            <a:off x="3844047" y="4148970"/>
            <a:ext cx="1129397" cy="537773"/>
          </a:xfrm>
          <a:prstGeom prst="straightConnector1">
            <a:avLst/>
          </a:prstGeom>
          <a:ln w="508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7321076" y="4686743"/>
            <a:ext cx="1821028" cy="212604"/>
          </a:xfrm>
          <a:prstGeom prst="straightConnector1">
            <a:avLst/>
          </a:prstGeom>
          <a:ln w="5080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990877" y="3494526"/>
            <a:ext cx="1207382" cy="923330"/>
          </a:xfrm>
          <a:prstGeom prst="rect">
            <a:avLst/>
          </a:prstGeom>
          <a:noFill/>
        </p:spPr>
        <p:txBody>
          <a:bodyPr wrap="none" rtlCol="0">
            <a:spAutoFit/>
          </a:bodyPr>
          <a:lstStyle/>
          <a:p>
            <a:r>
              <a:rPr lang="en-US" dirty="0"/>
              <a:t>Enhancing </a:t>
            </a:r>
          </a:p>
          <a:p>
            <a:r>
              <a:rPr lang="en-US" dirty="0"/>
              <a:t>Choroid</a:t>
            </a:r>
          </a:p>
          <a:p>
            <a:r>
              <a:rPr lang="en-US" dirty="0"/>
              <a:t>Plexus</a:t>
            </a:r>
          </a:p>
        </p:txBody>
      </p:sp>
      <p:sp>
        <p:nvSpPr>
          <p:cNvPr id="13" name="TextBox 12"/>
          <p:cNvSpPr txBox="1"/>
          <p:nvPr/>
        </p:nvSpPr>
        <p:spPr>
          <a:xfrm>
            <a:off x="5970526" y="4686743"/>
            <a:ext cx="1547155" cy="923330"/>
          </a:xfrm>
          <a:prstGeom prst="rect">
            <a:avLst/>
          </a:prstGeom>
          <a:noFill/>
        </p:spPr>
        <p:txBody>
          <a:bodyPr wrap="none" rtlCol="0">
            <a:spAutoFit/>
          </a:bodyPr>
          <a:lstStyle/>
          <a:p>
            <a:r>
              <a:rPr lang="en-US" dirty="0"/>
              <a:t>Enhancing </a:t>
            </a:r>
          </a:p>
          <a:p>
            <a:r>
              <a:rPr lang="en-US" dirty="0"/>
              <a:t>Pituitary gland</a:t>
            </a:r>
          </a:p>
          <a:p>
            <a:r>
              <a:rPr lang="en-US" dirty="0"/>
              <a:t>&amp; stalk</a:t>
            </a:r>
          </a:p>
        </p:txBody>
      </p:sp>
    </p:spTree>
    <p:extLst>
      <p:ext uri="{BB962C8B-B14F-4D97-AF65-F5344CB8AC3E}">
        <p14:creationId xmlns:p14="http://schemas.microsoft.com/office/powerpoint/2010/main" val="29061378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Disruption of normal blood brain barrier causes enhancement of different lesions on MRI.</a:t>
            </a:r>
          </a:p>
          <a:p>
            <a:r>
              <a:rPr lang="en-US" dirty="0">
                <a:solidFill>
                  <a:srgbClr val="FFC000"/>
                </a:solidFill>
              </a:rPr>
              <a:t>Enhancement may be seen in </a:t>
            </a:r>
            <a:r>
              <a:rPr lang="en-US" dirty="0"/>
              <a:t>:</a:t>
            </a:r>
          </a:p>
          <a:p>
            <a:pPr>
              <a:buFont typeface="Wingdings" panose="05000000000000000000" pitchFamily="2" charset="2"/>
              <a:buChar char="v"/>
            </a:pPr>
            <a:r>
              <a:rPr lang="en-US" dirty="0"/>
              <a:t>Tumors</a:t>
            </a:r>
          </a:p>
          <a:p>
            <a:pPr>
              <a:buFont typeface="Wingdings" panose="05000000000000000000" pitchFamily="2" charset="2"/>
              <a:buChar char="v"/>
            </a:pPr>
            <a:r>
              <a:rPr lang="en-US" dirty="0"/>
              <a:t>Infections</a:t>
            </a:r>
          </a:p>
          <a:p>
            <a:pPr>
              <a:buFont typeface="Wingdings" panose="05000000000000000000" pitchFamily="2" charset="2"/>
              <a:buChar char="v"/>
            </a:pPr>
            <a:r>
              <a:rPr lang="en-US" dirty="0"/>
              <a:t>Inflammatory conditions such as active demyelinating lesions</a:t>
            </a:r>
          </a:p>
          <a:p>
            <a:pPr>
              <a:buFont typeface="Wingdings" panose="05000000000000000000" pitchFamily="2" charset="2"/>
              <a:buChar char="v"/>
            </a:pPr>
            <a:r>
              <a:rPr lang="en-US" dirty="0"/>
              <a:t>Subacute areas of ischemia</a:t>
            </a:r>
          </a:p>
          <a:p>
            <a:endParaRPr lang="en-US" dirty="0"/>
          </a:p>
        </p:txBody>
      </p:sp>
    </p:spTree>
    <p:extLst>
      <p:ext uri="{BB962C8B-B14F-4D97-AF65-F5344CB8AC3E}">
        <p14:creationId xmlns:p14="http://schemas.microsoft.com/office/powerpoint/2010/main" val="22598879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				Sagittal images</a:t>
            </a:r>
          </a:p>
        </p:txBody>
      </p:sp>
      <p:sp>
        <p:nvSpPr>
          <p:cNvPr id="5" name="Content Placeholder 4"/>
          <p:cNvSpPr>
            <a:spLocks noGrp="1"/>
          </p:cNvSpPr>
          <p:nvPr>
            <p:ph idx="1"/>
          </p:nvPr>
        </p:nvSpPr>
        <p:spPr/>
        <p:txBody>
          <a:bodyPr>
            <a:normAutofit fontScale="92500" lnSpcReduction="10000"/>
          </a:bodyPr>
          <a:lstStyle/>
          <a:p>
            <a:r>
              <a:rPr lang="en-US" dirty="0"/>
              <a:t>Scroll and look at midline image (in the mid-sagittal plane) from bottom to top. Then look laterally at the parasagittal planes. Observe the normal and abnormal structures. </a:t>
            </a:r>
          </a:p>
          <a:p>
            <a:r>
              <a:rPr lang="en-US" dirty="0"/>
              <a:t>Foramen magnum &amp; base of skull including cerebellar tonsils</a:t>
            </a:r>
          </a:p>
          <a:p>
            <a:r>
              <a:rPr lang="en-US" dirty="0" err="1"/>
              <a:t>Clivus</a:t>
            </a:r>
            <a:r>
              <a:rPr lang="en-US" dirty="0"/>
              <a:t> and nasopharynx</a:t>
            </a:r>
          </a:p>
          <a:p>
            <a:r>
              <a:rPr lang="en-US" dirty="0"/>
              <a:t>Fourth ventricle and Cerebellar vermis</a:t>
            </a:r>
          </a:p>
          <a:p>
            <a:r>
              <a:rPr lang="en-US" dirty="0"/>
              <a:t>Sella, pituitary &amp; optic chiasm</a:t>
            </a:r>
          </a:p>
          <a:p>
            <a:r>
              <a:rPr lang="en-US" dirty="0"/>
              <a:t>Corpus callosum</a:t>
            </a:r>
          </a:p>
          <a:p>
            <a:r>
              <a:rPr lang="en-US" dirty="0"/>
              <a:t>Superior sagittal sinus</a:t>
            </a:r>
          </a:p>
          <a:p>
            <a:r>
              <a:rPr lang="en-US" dirty="0"/>
              <a:t>Visualized cervical spine</a:t>
            </a:r>
          </a:p>
        </p:txBody>
      </p:sp>
    </p:spTree>
    <p:extLst>
      <p:ext uri="{BB962C8B-B14F-4D97-AF65-F5344CB8AC3E}">
        <p14:creationId xmlns:p14="http://schemas.microsoft.com/office/powerpoint/2010/main" val="2008545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MRI Sequences</a:t>
            </a:r>
          </a:p>
        </p:txBody>
      </p:sp>
      <p:sp>
        <p:nvSpPr>
          <p:cNvPr id="3" name="Content Placeholder 2"/>
          <p:cNvSpPr>
            <a:spLocks noGrp="1"/>
          </p:cNvSpPr>
          <p:nvPr>
            <p:ph idx="1"/>
          </p:nvPr>
        </p:nvSpPr>
        <p:spPr/>
        <p:txBody>
          <a:bodyPr/>
          <a:lstStyle/>
          <a:p>
            <a:r>
              <a:rPr lang="en-US" dirty="0">
                <a:solidFill>
                  <a:srgbClr val="FFC000"/>
                </a:solidFill>
              </a:rPr>
              <a:t>T1 and T2 weighted sequences:</a:t>
            </a:r>
            <a:endParaRPr lang="en-US" dirty="0"/>
          </a:p>
          <a:p>
            <a:endParaRPr lang="en-US" dirty="0"/>
          </a:p>
          <a:p>
            <a:r>
              <a:rPr lang="en-US" dirty="0">
                <a:solidFill>
                  <a:srgbClr val="FFC000"/>
                </a:solidFill>
              </a:rPr>
              <a:t>On T1</a:t>
            </a:r>
            <a:r>
              <a:rPr lang="en-US" dirty="0"/>
              <a:t>: white matter appears white &amp; grey matter appears grey &amp; CSF is black</a:t>
            </a:r>
          </a:p>
          <a:p>
            <a:r>
              <a:rPr lang="en-US" dirty="0">
                <a:solidFill>
                  <a:srgbClr val="FFC000"/>
                </a:solidFill>
              </a:rPr>
              <a:t>On T2: </a:t>
            </a:r>
            <a:r>
              <a:rPr lang="en-US" dirty="0"/>
              <a:t>It</a:t>
            </a:r>
            <a:r>
              <a:rPr lang="en-US" dirty="0">
                <a:solidFill>
                  <a:srgbClr val="FFC000"/>
                </a:solidFill>
              </a:rPr>
              <a:t> </a:t>
            </a:r>
            <a:r>
              <a:rPr lang="en-US" dirty="0"/>
              <a:t>is the opposite. CSF is </a:t>
            </a:r>
            <a:r>
              <a:rPr lang="en-US" dirty="0" err="1"/>
              <a:t>hyperintense</a:t>
            </a:r>
            <a:r>
              <a:rPr lang="en-US" dirty="0"/>
              <a:t>,  thalamus is darker than the corpus striatum (putamen &amp; caudate) which are darker than cortical grey </a:t>
            </a:r>
          </a:p>
        </p:txBody>
      </p:sp>
    </p:spTree>
    <p:extLst>
      <p:ext uri="{BB962C8B-B14F-4D97-AF65-F5344CB8AC3E}">
        <p14:creationId xmlns:p14="http://schemas.microsoft.com/office/powerpoint/2010/main" val="35346582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22261" y="538238"/>
            <a:ext cx="5843758" cy="5843758"/>
          </a:xfrm>
        </p:spPr>
      </p:pic>
      <p:cxnSp>
        <p:nvCxnSpPr>
          <p:cNvPr id="5" name="Straight Arrow Connector 4"/>
          <p:cNvCxnSpPr/>
          <p:nvPr/>
        </p:nvCxnSpPr>
        <p:spPr>
          <a:xfrm flipV="1">
            <a:off x="3698646" y="3619943"/>
            <a:ext cx="1821028" cy="212604"/>
          </a:xfrm>
          <a:prstGeom prst="straightConnector1">
            <a:avLst/>
          </a:prstGeom>
          <a:ln w="508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3991723" y="4311605"/>
            <a:ext cx="1821028" cy="212604"/>
          </a:xfrm>
          <a:prstGeom prst="straightConnector1">
            <a:avLst/>
          </a:prstGeom>
          <a:ln w="508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3593137" y="2513279"/>
            <a:ext cx="1821028" cy="212604"/>
          </a:xfrm>
          <a:prstGeom prst="straightConnector1">
            <a:avLst/>
          </a:prstGeom>
          <a:ln w="508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flipV="1">
            <a:off x="6234780" y="3359227"/>
            <a:ext cx="2534082" cy="576225"/>
          </a:xfrm>
          <a:prstGeom prst="straightConnector1">
            <a:avLst/>
          </a:prstGeom>
          <a:ln w="508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8431263" y="3129527"/>
            <a:ext cx="1427844" cy="94319"/>
          </a:xfrm>
          <a:prstGeom prst="straightConnector1">
            <a:avLst/>
          </a:prstGeom>
          <a:ln w="508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flipV="1">
            <a:off x="7118278" y="4615525"/>
            <a:ext cx="1427844" cy="94319"/>
          </a:xfrm>
          <a:prstGeom prst="straightConnector1">
            <a:avLst/>
          </a:prstGeom>
          <a:ln w="5080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0019321" y="3036061"/>
            <a:ext cx="979564" cy="646331"/>
          </a:xfrm>
          <a:prstGeom prst="rect">
            <a:avLst/>
          </a:prstGeom>
          <a:noFill/>
        </p:spPr>
        <p:txBody>
          <a:bodyPr wrap="none" rtlCol="0">
            <a:spAutoFit/>
          </a:bodyPr>
          <a:lstStyle/>
          <a:p>
            <a:r>
              <a:rPr lang="en-US" dirty="0" err="1"/>
              <a:t>Calvarial</a:t>
            </a:r>
            <a:endParaRPr lang="en-US" dirty="0"/>
          </a:p>
          <a:p>
            <a:r>
              <a:rPr lang="en-US" dirty="0"/>
              <a:t>marrow</a:t>
            </a:r>
          </a:p>
        </p:txBody>
      </p:sp>
      <p:sp>
        <p:nvSpPr>
          <p:cNvPr id="14" name="TextBox 13"/>
          <p:cNvSpPr txBox="1"/>
          <p:nvPr/>
        </p:nvSpPr>
        <p:spPr>
          <a:xfrm>
            <a:off x="2482278" y="2402717"/>
            <a:ext cx="1042273" cy="646331"/>
          </a:xfrm>
          <a:prstGeom prst="rect">
            <a:avLst/>
          </a:prstGeom>
          <a:noFill/>
        </p:spPr>
        <p:txBody>
          <a:bodyPr wrap="none" rtlCol="0">
            <a:spAutoFit/>
          </a:bodyPr>
          <a:lstStyle/>
          <a:p>
            <a:r>
              <a:rPr lang="en-US" dirty="0"/>
              <a:t>Corpus</a:t>
            </a:r>
          </a:p>
          <a:p>
            <a:r>
              <a:rPr lang="en-US" dirty="0"/>
              <a:t>Callosum</a:t>
            </a:r>
          </a:p>
        </p:txBody>
      </p:sp>
      <p:sp>
        <p:nvSpPr>
          <p:cNvPr id="15" name="TextBox 14"/>
          <p:cNvSpPr txBox="1"/>
          <p:nvPr/>
        </p:nvSpPr>
        <p:spPr>
          <a:xfrm>
            <a:off x="2514370" y="3685511"/>
            <a:ext cx="978088" cy="369332"/>
          </a:xfrm>
          <a:prstGeom prst="rect">
            <a:avLst/>
          </a:prstGeom>
          <a:noFill/>
        </p:spPr>
        <p:txBody>
          <a:bodyPr wrap="none" rtlCol="0">
            <a:spAutoFit/>
          </a:bodyPr>
          <a:lstStyle/>
          <a:p>
            <a:r>
              <a:rPr lang="en-US" dirty="0"/>
              <a:t>Pituitary</a:t>
            </a:r>
          </a:p>
        </p:txBody>
      </p:sp>
      <p:sp>
        <p:nvSpPr>
          <p:cNvPr id="16" name="TextBox 15"/>
          <p:cNvSpPr txBox="1"/>
          <p:nvPr/>
        </p:nvSpPr>
        <p:spPr>
          <a:xfrm>
            <a:off x="3127614" y="4357275"/>
            <a:ext cx="729687" cy="369332"/>
          </a:xfrm>
          <a:prstGeom prst="rect">
            <a:avLst/>
          </a:prstGeom>
          <a:noFill/>
        </p:spPr>
        <p:txBody>
          <a:bodyPr wrap="none" rtlCol="0">
            <a:spAutoFit/>
          </a:bodyPr>
          <a:lstStyle/>
          <a:p>
            <a:r>
              <a:rPr lang="en-US" dirty="0" err="1"/>
              <a:t>Clivus</a:t>
            </a:r>
            <a:endParaRPr lang="en-US" dirty="0"/>
          </a:p>
        </p:txBody>
      </p:sp>
      <p:sp>
        <p:nvSpPr>
          <p:cNvPr id="17" name="TextBox 16"/>
          <p:cNvSpPr txBox="1"/>
          <p:nvPr/>
        </p:nvSpPr>
        <p:spPr>
          <a:xfrm>
            <a:off x="8685655" y="4726607"/>
            <a:ext cx="1823448" cy="369332"/>
          </a:xfrm>
          <a:prstGeom prst="rect">
            <a:avLst/>
          </a:prstGeom>
          <a:noFill/>
        </p:spPr>
        <p:txBody>
          <a:bodyPr wrap="none" rtlCol="0">
            <a:spAutoFit/>
          </a:bodyPr>
          <a:lstStyle/>
          <a:p>
            <a:r>
              <a:rPr lang="en-US" dirty="0"/>
              <a:t>Cerebellar Tonsils</a:t>
            </a:r>
          </a:p>
        </p:txBody>
      </p:sp>
      <p:sp>
        <p:nvSpPr>
          <p:cNvPr id="19" name="TextBox 18"/>
          <p:cNvSpPr txBox="1"/>
          <p:nvPr/>
        </p:nvSpPr>
        <p:spPr>
          <a:xfrm>
            <a:off x="8883532" y="3830335"/>
            <a:ext cx="1654171" cy="369332"/>
          </a:xfrm>
          <a:prstGeom prst="rect">
            <a:avLst/>
          </a:prstGeom>
          <a:noFill/>
        </p:spPr>
        <p:txBody>
          <a:bodyPr wrap="none" rtlCol="0">
            <a:spAutoFit/>
          </a:bodyPr>
          <a:lstStyle/>
          <a:p>
            <a:r>
              <a:rPr lang="en-US" dirty="0" err="1"/>
              <a:t>Mamillary</a:t>
            </a:r>
            <a:r>
              <a:rPr lang="en-US" dirty="0"/>
              <a:t> body</a:t>
            </a:r>
          </a:p>
        </p:txBody>
      </p:sp>
    </p:spTree>
    <p:extLst>
      <p:ext uri="{BB962C8B-B14F-4D97-AF65-F5344CB8AC3E}">
        <p14:creationId xmlns:p14="http://schemas.microsoft.com/office/powerpoint/2010/main" val="8621850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When interpreting the axial images follow a systematic approach. Scroll through the MRI from bottom to top interpreting each of these systems or areas at a time. The CSF system (ventricles, cisterns and sulci), the brain matter (grey matter structures and white matter structures), the vessels and venous sinuses, the meninges and skull and adjacent tissues. And finally the extended search i.e. review areas (paranasal sinuses, orbits, nasal cavity, visualized tongue and face).</a:t>
            </a:r>
          </a:p>
        </p:txBody>
      </p:sp>
    </p:spTree>
    <p:extLst>
      <p:ext uri="{BB962C8B-B14F-4D97-AF65-F5344CB8AC3E}">
        <p14:creationId xmlns:p14="http://schemas.microsoft.com/office/powerpoint/2010/main" val="10884115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Ventricles, cisterns &amp; sulci</a:t>
            </a:r>
          </a:p>
        </p:txBody>
      </p:sp>
      <p:sp>
        <p:nvSpPr>
          <p:cNvPr id="3" name="Content Placeholder 2"/>
          <p:cNvSpPr>
            <a:spLocks noGrp="1"/>
          </p:cNvSpPr>
          <p:nvPr>
            <p:ph idx="1"/>
          </p:nvPr>
        </p:nvSpPr>
        <p:spPr/>
        <p:txBody>
          <a:bodyPr>
            <a:normAutofit fontScale="77500" lnSpcReduction="20000"/>
          </a:bodyPr>
          <a:lstStyle/>
          <a:p>
            <a:r>
              <a:rPr lang="en-US" dirty="0"/>
              <a:t>When ventricles, cisterns, fissures or sulci are “squashed” we use the term effaced. When they are large we just describe them as large or enlarged. The different CSF spaces should be interpreted together for example, effaced sulci tell us that the enlarged ventricles likely represent hydrocephalus. Whereas enlarged sulci and enlarged ventricles likely represent brain volume loss </a:t>
            </a:r>
          </a:p>
          <a:p>
            <a:pPr marL="0" indent="0">
              <a:buNone/>
            </a:pPr>
            <a:r>
              <a:rPr lang="en-US" dirty="0">
                <a:solidFill>
                  <a:srgbClr val="FFC000"/>
                </a:solidFill>
              </a:rPr>
              <a:t>Ventricles:</a:t>
            </a:r>
          </a:p>
          <a:p>
            <a:r>
              <a:rPr lang="en-US" dirty="0"/>
              <a:t>Lateral ventricles (frontal, occipital &amp; temporal horns), Third ventricle, fourth ventricle</a:t>
            </a:r>
          </a:p>
          <a:p>
            <a:pPr marL="0" indent="0">
              <a:buNone/>
            </a:pPr>
            <a:r>
              <a:rPr lang="en-US" dirty="0">
                <a:solidFill>
                  <a:srgbClr val="FFC000"/>
                </a:solidFill>
              </a:rPr>
              <a:t>Cisterns &amp; fissures:</a:t>
            </a:r>
          </a:p>
          <a:p>
            <a:r>
              <a:rPr lang="en-US" dirty="0" err="1"/>
              <a:t>Quadrigeminal</a:t>
            </a:r>
            <a:r>
              <a:rPr lang="en-US" dirty="0"/>
              <a:t> plate cistern, interpeduncular cistern, ambient cistern, </a:t>
            </a:r>
            <a:r>
              <a:rPr lang="en-US" dirty="0" err="1"/>
              <a:t>suprasellar</a:t>
            </a:r>
            <a:r>
              <a:rPr lang="en-US" dirty="0"/>
              <a:t> cistern</a:t>
            </a:r>
          </a:p>
          <a:p>
            <a:pPr marL="0" indent="0">
              <a:buNone/>
            </a:pPr>
            <a:r>
              <a:rPr lang="en-US" dirty="0">
                <a:solidFill>
                  <a:srgbClr val="FFC000"/>
                </a:solidFill>
              </a:rPr>
              <a:t>Sulci:</a:t>
            </a:r>
          </a:p>
          <a:p>
            <a:r>
              <a:rPr lang="en-US" dirty="0"/>
              <a:t>Appearance: effaced, obscured</a:t>
            </a:r>
          </a:p>
          <a:p>
            <a:r>
              <a:rPr lang="en-US" dirty="0" err="1"/>
              <a:t>Ventriulo-sulcal</a:t>
            </a:r>
            <a:r>
              <a:rPr lang="en-US" dirty="0"/>
              <a:t> proportionality</a:t>
            </a:r>
          </a:p>
        </p:txBody>
      </p:sp>
    </p:spTree>
    <p:extLst>
      <p:ext uri="{BB962C8B-B14F-4D97-AF65-F5344CB8AC3E}">
        <p14:creationId xmlns:p14="http://schemas.microsoft.com/office/powerpoint/2010/main" val="36449339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Brain Grey &amp; white matter</a:t>
            </a:r>
          </a:p>
        </p:txBody>
      </p:sp>
      <p:sp>
        <p:nvSpPr>
          <p:cNvPr id="3" name="Content Placeholder 2"/>
          <p:cNvSpPr>
            <a:spLocks noGrp="1"/>
          </p:cNvSpPr>
          <p:nvPr>
            <p:ph idx="1"/>
          </p:nvPr>
        </p:nvSpPr>
        <p:spPr/>
        <p:txBody>
          <a:bodyPr/>
          <a:lstStyle/>
          <a:p>
            <a:r>
              <a:rPr lang="en-US" dirty="0"/>
              <a:t>Midline shift</a:t>
            </a:r>
          </a:p>
          <a:p>
            <a:r>
              <a:rPr lang="en-US" dirty="0"/>
              <a:t>Grey white differentiation</a:t>
            </a:r>
          </a:p>
          <a:p>
            <a:pPr marL="0" indent="0">
              <a:buNone/>
            </a:pPr>
            <a:r>
              <a:rPr lang="en-US" dirty="0"/>
              <a:t>Structures:</a:t>
            </a:r>
          </a:p>
          <a:p>
            <a:r>
              <a:rPr lang="en-US" dirty="0"/>
              <a:t>Caudate nucleus, Internal capsule, Putamen &amp; </a:t>
            </a:r>
            <a:r>
              <a:rPr lang="en-US" dirty="0" err="1"/>
              <a:t>globus</a:t>
            </a:r>
            <a:r>
              <a:rPr lang="en-US" dirty="0"/>
              <a:t> pallidus, thalamus.</a:t>
            </a:r>
          </a:p>
          <a:p>
            <a:r>
              <a:rPr lang="en-US" dirty="0"/>
              <a:t>Other structures: centrum </a:t>
            </a:r>
            <a:r>
              <a:rPr lang="en-US" dirty="0" err="1"/>
              <a:t>semiovale</a:t>
            </a:r>
            <a:r>
              <a:rPr lang="en-US" dirty="0"/>
              <a:t>, midbrain, pons, medulla, cerebellum</a:t>
            </a:r>
          </a:p>
        </p:txBody>
      </p:sp>
    </p:spTree>
    <p:extLst>
      <p:ext uri="{BB962C8B-B14F-4D97-AF65-F5344CB8AC3E}">
        <p14:creationId xmlns:p14="http://schemas.microsoft.com/office/powerpoint/2010/main" val="12712969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	</a:t>
            </a:r>
            <a:r>
              <a:rPr lang="fr-FR" dirty="0" err="1"/>
              <a:t>Vessels</a:t>
            </a:r>
            <a:r>
              <a:rPr lang="fr-FR" dirty="0"/>
              <a:t>: </a:t>
            </a:r>
            <a:r>
              <a:rPr lang="fr-FR" dirty="0" err="1"/>
              <a:t>arteries</a:t>
            </a:r>
            <a:r>
              <a:rPr lang="fr-FR" dirty="0"/>
              <a:t>, </a:t>
            </a:r>
            <a:r>
              <a:rPr lang="fr-FR" dirty="0" err="1"/>
              <a:t>veins</a:t>
            </a:r>
            <a:r>
              <a:rPr lang="fr-FR" dirty="0"/>
              <a:t> &amp; </a:t>
            </a:r>
            <a:r>
              <a:rPr lang="fr-FR" dirty="0" err="1"/>
              <a:t>venous</a:t>
            </a:r>
            <a:r>
              <a:rPr lang="fr-FR" dirty="0"/>
              <a:t> </a:t>
            </a:r>
            <a:r>
              <a:rPr lang="fr-FR" dirty="0" err="1"/>
              <a:t>sinuses</a:t>
            </a:r>
            <a:endParaRPr lang="en-US" dirty="0"/>
          </a:p>
        </p:txBody>
      </p:sp>
      <p:sp>
        <p:nvSpPr>
          <p:cNvPr id="3" name="Content Placeholder 2"/>
          <p:cNvSpPr>
            <a:spLocks noGrp="1"/>
          </p:cNvSpPr>
          <p:nvPr>
            <p:ph idx="1"/>
          </p:nvPr>
        </p:nvSpPr>
        <p:spPr/>
        <p:txBody>
          <a:bodyPr/>
          <a:lstStyle/>
          <a:p>
            <a:endParaRPr lang="en-US" dirty="0">
              <a:solidFill>
                <a:srgbClr val="FFC000"/>
              </a:solidFill>
            </a:endParaRPr>
          </a:p>
          <a:p>
            <a:r>
              <a:rPr lang="en-US" dirty="0">
                <a:solidFill>
                  <a:srgbClr val="FFC000"/>
                </a:solidFill>
              </a:rPr>
              <a:t>Arteries</a:t>
            </a:r>
            <a:r>
              <a:rPr lang="en-US" dirty="0"/>
              <a:t>: basilar, carotid  arteries, vertebral artery, middle cerebral arteries</a:t>
            </a:r>
          </a:p>
          <a:p>
            <a:pPr marL="0" indent="0">
              <a:buNone/>
            </a:pPr>
            <a:endParaRPr lang="en-US" dirty="0"/>
          </a:p>
          <a:p>
            <a:r>
              <a:rPr lang="en-US" dirty="0">
                <a:solidFill>
                  <a:srgbClr val="FFC000"/>
                </a:solidFill>
              </a:rPr>
              <a:t>Venous</a:t>
            </a:r>
            <a:r>
              <a:rPr lang="en-US" dirty="0"/>
              <a:t>: Superior sagittal sinus, </a:t>
            </a:r>
            <a:r>
              <a:rPr lang="en-US" dirty="0" err="1"/>
              <a:t>torcula</a:t>
            </a:r>
            <a:r>
              <a:rPr lang="en-US" dirty="0"/>
              <a:t>, transverse sinus, sigmoid sinus, internal jugular vein</a:t>
            </a:r>
          </a:p>
        </p:txBody>
      </p:sp>
    </p:spTree>
    <p:extLst>
      <p:ext uri="{BB962C8B-B14F-4D97-AF65-F5344CB8AC3E}">
        <p14:creationId xmlns:p14="http://schemas.microsoft.com/office/powerpoint/2010/main" val="11185071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Meninges</a:t>
            </a:r>
          </a:p>
        </p:txBody>
      </p:sp>
      <p:sp>
        <p:nvSpPr>
          <p:cNvPr id="3" name="Content Placeholder 2"/>
          <p:cNvSpPr>
            <a:spLocks noGrp="1"/>
          </p:cNvSpPr>
          <p:nvPr>
            <p:ph idx="1"/>
          </p:nvPr>
        </p:nvSpPr>
        <p:spPr/>
        <p:txBody>
          <a:bodyPr/>
          <a:lstStyle/>
          <a:p>
            <a:endParaRPr lang="en-US" dirty="0"/>
          </a:p>
          <a:p>
            <a:r>
              <a:rPr lang="en-US" dirty="0"/>
              <a:t>Dural involvement/enhancement look at (</a:t>
            </a:r>
            <a:r>
              <a:rPr lang="en-US" dirty="0" err="1"/>
              <a:t>falx</a:t>
            </a:r>
            <a:r>
              <a:rPr lang="en-US" dirty="0"/>
              <a:t>, tentorium, CP angle)</a:t>
            </a:r>
          </a:p>
          <a:p>
            <a:endParaRPr lang="en-US" dirty="0"/>
          </a:p>
          <a:p>
            <a:r>
              <a:rPr lang="en-US" dirty="0"/>
              <a:t>Leptomeningeal enhancement look at (basal cisterns, cerebellar folia, </a:t>
            </a:r>
            <a:r>
              <a:rPr lang="en-US" dirty="0" err="1"/>
              <a:t>sulcal</a:t>
            </a:r>
            <a:r>
              <a:rPr lang="en-US" dirty="0"/>
              <a:t> perivascular spaces)</a:t>
            </a:r>
          </a:p>
        </p:txBody>
      </p:sp>
    </p:spTree>
    <p:extLst>
      <p:ext uri="{BB962C8B-B14F-4D97-AF65-F5344CB8AC3E}">
        <p14:creationId xmlns:p14="http://schemas.microsoft.com/office/powerpoint/2010/main" val="42539609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Extended search</a:t>
            </a:r>
          </a:p>
        </p:txBody>
      </p:sp>
      <p:sp>
        <p:nvSpPr>
          <p:cNvPr id="3" name="Content Placeholder 2"/>
          <p:cNvSpPr>
            <a:spLocks noGrp="1"/>
          </p:cNvSpPr>
          <p:nvPr>
            <p:ph idx="1"/>
          </p:nvPr>
        </p:nvSpPr>
        <p:spPr/>
        <p:txBody>
          <a:bodyPr/>
          <a:lstStyle/>
          <a:p>
            <a:r>
              <a:rPr lang="en-US" dirty="0"/>
              <a:t>Sella, pituitary &amp; optic chiasm</a:t>
            </a:r>
          </a:p>
          <a:p>
            <a:r>
              <a:rPr lang="en-US" dirty="0"/>
              <a:t>Paranasal sinuses (ethmoidal, sphenoid, frontal, mastoid), temporal bone/ears</a:t>
            </a:r>
          </a:p>
          <a:p>
            <a:r>
              <a:rPr lang="en-US" dirty="0"/>
              <a:t>Orbits</a:t>
            </a:r>
          </a:p>
          <a:p>
            <a:r>
              <a:rPr lang="en-US" dirty="0"/>
              <a:t>Nasopharynx, Oropharynx</a:t>
            </a:r>
          </a:p>
        </p:txBody>
      </p:sp>
    </p:spTree>
    <p:extLst>
      <p:ext uri="{BB962C8B-B14F-4D97-AF65-F5344CB8AC3E}">
        <p14:creationId xmlns:p14="http://schemas.microsoft.com/office/powerpoint/2010/main" val="2417009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Examples of T1 and T2 images</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41772" y="1237854"/>
            <a:ext cx="4919839" cy="4919839"/>
          </a:xfrm>
          <a:prstGeom prst="rect">
            <a:avLst/>
          </a:prstGeom>
        </p:spPr>
      </p:pic>
      <p:pic>
        <p:nvPicPr>
          <p:cNvPr id="6" name="Picture 5"/>
          <p:cNvPicPr>
            <a:picLocks noChangeAspect="1"/>
          </p:cNvPicPr>
          <p:nvPr/>
        </p:nvPicPr>
        <p:blipFill rotWithShape="1">
          <a:blip r:embed="rId4">
            <a:extLst>
              <a:ext uri="{28A0092B-C50C-407E-A947-70E740481C1C}">
                <a14:useLocalDpi xmlns:a14="http://schemas.microsoft.com/office/drawing/2010/main" val="0"/>
              </a:ext>
            </a:extLst>
          </a:blip>
          <a:srcRect l="14637" t="8143" r="13556" b="3942"/>
          <a:stretch/>
        </p:blipFill>
        <p:spPr>
          <a:xfrm>
            <a:off x="1685692" y="1661105"/>
            <a:ext cx="3563891" cy="4363395"/>
          </a:xfrm>
          <a:prstGeom prst="rect">
            <a:avLst/>
          </a:prstGeom>
          <a:effectLst>
            <a:outerShdw blurRad="1270000" dist="50800" dir="5400000" algn="ctr" rotWithShape="0">
              <a:schemeClr val="bg1">
                <a:lumMod val="95000"/>
                <a:lumOff val="5000"/>
                <a:alpha val="0"/>
              </a:schemeClr>
            </a:outerShdw>
          </a:effectLst>
        </p:spPr>
      </p:pic>
      <p:sp>
        <p:nvSpPr>
          <p:cNvPr id="3" name="Content Placeholder 2"/>
          <p:cNvSpPr>
            <a:spLocks noGrp="1"/>
          </p:cNvSpPr>
          <p:nvPr>
            <p:ph idx="1"/>
          </p:nvPr>
        </p:nvSpPr>
        <p:spPr>
          <a:xfrm>
            <a:off x="1685692" y="6024500"/>
            <a:ext cx="8361556" cy="474034"/>
          </a:xfrm>
        </p:spPr>
        <p:txBody>
          <a:bodyPr>
            <a:normAutofit/>
          </a:bodyPr>
          <a:lstStyle/>
          <a:p>
            <a:pPr marL="457200" lvl="1" indent="0">
              <a:buNone/>
            </a:pPr>
            <a:r>
              <a:rPr lang="en-US" dirty="0"/>
              <a:t> T 1 weighted					T2 weighted</a:t>
            </a:r>
          </a:p>
        </p:txBody>
      </p:sp>
      <p:cxnSp>
        <p:nvCxnSpPr>
          <p:cNvPr id="8" name="Straight Arrow Connector 7"/>
          <p:cNvCxnSpPr/>
          <p:nvPr/>
        </p:nvCxnSpPr>
        <p:spPr>
          <a:xfrm flipH="1" flipV="1">
            <a:off x="8615966" y="3206840"/>
            <a:ext cx="1431282" cy="128788"/>
          </a:xfrm>
          <a:prstGeom prst="straightConnector1">
            <a:avLst/>
          </a:prstGeom>
          <a:ln w="508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1615834" y="3464418"/>
            <a:ext cx="1736501" cy="247029"/>
          </a:xfrm>
          <a:prstGeom prst="straightConnector1">
            <a:avLst/>
          </a:prstGeom>
          <a:ln w="508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6568225" y="3550830"/>
            <a:ext cx="1095312" cy="13673"/>
          </a:xfrm>
          <a:prstGeom prst="straightConnector1">
            <a:avLst/>
          </a:prstGeom>
          <a:ln w="508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6772141" y="4003741"/>
            <a:ext cx="1095312" cy="13673"/>
          </a:xfrm>
          <a:prstGeom prst="straightConnector1">
            <a:avLst/>
          </a:prstGeom>
          <a:ln w="5080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0142228" y="3077995"/>
            <a:ext cx="1013611" cy="646331"/>
          </a:xfrm>
          <a:prstGeom prst="rect">
            <a:avLst/>
          </a:prstGeom>
          <a:noFill/>
        </p:spPr>
        <p:txBody>
          <a:bodyPr wrap="none" rtlCol="0">
            <a:spAutoFit/>
          </a:bodyPr>
          <a:lstStyle/>
          <a:p>
            <a:r>
              <a:rPr lang="en-US" dirty="0"/>
              <a:t>Caudate </a:t>
            </a:r>
          </a:p>
          <a:p>
            <a:r>
              <a:rPr lang="en-US" dirty="0"/>
              <a:t>Nucleus</a:t>
            </a:r>
          </a:p>
        </p:txBody>
      </p:sp>
      <p:sp>
        <p:nvSpPr>
          <p:cNvPr id="19" name="TextBox 18"/>
          <p:cNvSpPr txBox="1"/>
          <p:nvPr/>
        </p:nvSpPr>
        <p:spPr>
          <a:xfrm>
            <a:off x="5624295" y="3141252"/>
            <a:ext cx="1099404" cy="646331"/>
          </a:xfrm>
          <a:prstGeom prst="rect">
            <a:avLst/>
          </a:prstGeom>
          <a:noFill/>
        </p:spPr>
        <p:txBody>
          <a:bodyPr wrap="none" rtlCol="0">
            <a:spAutoFit/>
          </a:bodyPr>
          <a:lstStyle/>
          <a:p>
            <a:r>
              <a:rPr lang="en-US" dirty="0" err="1"/>
              <a:t>Lentiform</a:t>
            </a:r>
            <a:endParaRPr lang="en-US" dirty="0"/>
          </a:p>
          <a:p>
            <a:r>
              <a:rPr lang="en-US" dirty="0"/>
              <a:t>Nucleus</a:t>
            </a:r>
          </a:p>
        </p:txBody>
      </p:sp>
      <p:sp>
        <p:nvSpPr>
          <p:cNvPr id="20" name="TextBox 19"/>
          <p:cNvSpPr txBox="1"/>
          <p:nvPr/>
        </p:nvSpPr>
        <p:spPr>
          <a:xfrm>
            <a:off x="5683381" y="3842802"/>
            <a:ext cx="1088760" cy="369332"/>
          </a:xfrm>
          <a:prstGeom prst="rect">
            <a:avLst/>
          </a:prstGeom>
          <a:noFill/>
        </p:spPr>
        <p:txBody>
          <a:bodyPr wrap="none" rtlCol="0">
            <a:spAutoFit/>
          </a:bodyPr>
          <a:lstStyle/>
          <a:p>
            <a:r>
              <a:rPr lang="en-US" dirty="0"/>
              <a:t>Thalamus</a:t>
            </a:r>
          </a:p>
        </p:txBody>
      </p:sp>
      <p:sp>
        <p:nvSpPr>
          <p:cNvPr id="21" name="TextBox 20"/>
          <p:cNvSpPr txBox="1"/>
          <p:nvPr/>
        </p:nvSpPr>
        <p:spPr>
          <a:xfrm>
            <a:off x="520522" y="3206840"/>
            <a:ext cx="1016753" cy="923330"/>
          </a:xfrm>
          <a:prstGeom prst="rect">
            <a:avLst/>
          </a:prstGeom>
          <a:noFill/>
        </p:spPr>
        <p:txBody>
          <a:bodyPr wrap="none" rtlCol="0">
            <a:spAutoFit/>
          </a:bodyPr>
          <a:lstStyle/>
          <a:p>
            <a:r>
              <a:rPr lang="en-US" dirty="0"/>
              <a:t>Foramen</a:t>
            </a:r>
          </a:p>
          <a:p>
            <a:r>
              <a:rPr lang="en-US" dirty="0"/>
              <a:t>      of</a:t>
            </a:r>
          </a:p>
          <a:p>
            <a:r>
              <a:rPr lang="en-US" dirty="0" err="1"/>
              <a:t>Monro</a:t>
            </a:r>
            <a:endParaRPr lang="en-US" dirty="0"/>
          </a:p>
        </p:txBody>
      </p:sp>
    </p:spTree>
    <p:extLst>
      <p:ext uri="{BB962C8B-B14F-4D97-AF65-F5344CB8AC3E}">
        <p14:creationId xmlns:p14="http://schemas.microsoft.com/office/powerpoint/2010/main" val="2604920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T1 </a:t>
            </a:r>
            <a:r>
              <a:rPr lang="en-US" dirty="0" err="1"/>
              <a:t>hyperintense</a:t>
            </a:r>
            <a:r>
              <a:rPr lang="en-US" dirty="0"/>
              <a:t> (bright) lesions i.e. short T1 lesions</a:t>
            </a:r>
          </a:p>
        </p:txBody>
      </p:sp>
      <p:sp>
        <p:nvSpPr>
          <p:cNvPr id="3" name="Content Placeholder 2"/>
          <p:cNvSpPr>
            <a:spLocks noGrp="1"/>
          </p:cNvSpPr>
          <p:nvPr>
            <p:ph idx="1"/>
          </p:nvPr>
        </p:nvSpPr>
        <p:spPr/>
        <p:txBody>
          <a:bodyPr/>
          <a:lstStyle/>
          <a:p>
            <a:pPr marL="0" indent="0">
              <a:buNone/>
            </a:pPr>
            <a:endParaRPr lang="en-US" dirty="0"/>
          </a:p>
          <a:p>
            <a:r>
              <a:rPr lang="en-US" dirty="0"/>
              <a:t>High protein: e.g. </a:t>
            </a:r>
            <a:r>
              <a:rPr lang="en-US" dirty="0" err="1"/>
              <a:t>Rathke</a:t>
            </a:r>
            <a:r>
              <a:rPr lang="en-US" dirty="0"/>
              <a:t> cleft cyst</a:t>
            </a:r>
          </a:p>
          <a:p>
            <a:r>
              <a:rPr lang="en-US" dirty="0"/>
              <a:t>Mineralization</a:t>
            </a:r>
          </a:p>
          <a:p>
            <a:r>
              <a:rPr lang="en-US" dirty="0"/>
              <a:t>Fat &amp; cholesterol</a:t>
            </a:r>
          </a:p>
          <a:p>
            <a:r>
              <a:rPr lang="en-US" dirty="0"/>
              <a:t>Subacute hemorrhage (Meth </a:t>
            </a:r>
            <a:r>
              <a:rPr lang="en-US" dirty="0" err="1"/>
              <a:t>Hb</a:t>
            </a:r>
            <a:r>
              <a:rPr lang="en-US" dirty="0"/>
              <a:t>)</a:t>
            </a:r>
          </a:p>
          <a:p>
            <a:r>
              <a:rPr lang="en-US" dirty="0"/>
              <a:t>Subacute thrombus</a:t>
            </a:r>
          </a:p>
          <a:p>
            <a:r>
              <a:rPr lang="en-US" dirty="0"/>
              <a:t>Manganese (e.g. in striatum in liver disease)</a:t>
            </a:r>
          </a:p>
          <a:p>
            <a:r>
              <a:rPr lang="en-US"/>
              <a:t>Melanin</a:t>
            </a:r>
            <a:endParaRPr lang="en-US" dirty="0"/>
          </a:p>
        </p:txBody>
      </p:sp>
    </p:spTree>
    <p:extLst>
      <p:ext uri="{BB962C8B-B14F-4D97-AF65-F5344CB8AC3E}">
        <p14:creationId xmlns:p14="http://schemas.microsoft.com/office/powerpoint/2010/main" val="3269422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T1 </a:t>
            </a:r>
            <a:r>
              <a:rPr lang="fr-FR" dirty="0" err="1"/>
              <a:t>hypointense</a:t>
            </a:r>
            <a:r>
              <a:rPr lang="fr-FR" dirty="0"/>
              <a:t> (</a:t>
            </a:r>
            <a:r>
              <a:rPr lang="fr-FR" dirty="0" err="1"/>
              <a:t>dark</a:t>
            </a:r>
            <a:r>
              <a:rPr lang="fr-FR" dirty="0"/>
              <a:t>) </a:t>
            </a:r>
            <a:r>
              <a:rPr lang="fr-FR" dirty="0" err="1"/>
              <a:t>lesions</a:t>
            </a:r>
            <a:r>
              <a:rPr lang="fr-FR" dirty="0"/>
              <a:t> i.e. </a:t>
            </a:r>
            <a:r>
              <a:rPr lang="fr-FR" dirty="0" err="1"/>
              <a:t>lesions</a:t>
            </a:r>
            <a:r>
              <a:rPr lang="fr-FR" dirty="0"/>
              <a:t> </a:t>
            </a:r>
            <a:r>
              <a:rPr lang="fr-FR" dirty="0" err="1"/>
              <a:t>with</a:t>
            </a:r>
            <a:r>
              <a:rPr lang="fr-FR" dirty="0"/>
              <a:t> T1 prolongation:</a:t>
            </a:r>
            <a:endParaRPr lang="en-US" dirty="0"/>
          </a:p>
        </p:txBody>
      </p:sp>
      <p:sp>
        <p:nvSpPr>
          <p:cNvPr id="3" name="Content Placeholder 2"/>
          <p:cNvSpPr>
            <a:spLocks noGrp="1"/>
          </p:cNvSpPr>
          <p:nvPr>
            <p:ph idx="1"/>
          </p:nvPr>
        </p:nvSpPr>
        <p:spPr/>
        <p:txBody>
          <a:bodyPr/>
          <a:lstStyle/>
          <a:p>
            <a:r>
              <a:rPr lang="en-US" dirty="0"/>
              <a:t>CSF</a:t>
            </a:r>
          </a:p>
          <a:p>
            <a:r>
              <a:rPr lang="en-US" dirty="0"/>
              <a:t>Edema</a:t>
            </a:r>
          </a:p>
          <a:p>
            <a:r>
              <a:rPr lang="en-US" dirty="0"/>
              <a:t>Chronic hemorrhage</a:t>
            </a:r>
          </a:p>
          <a:p>
            <a:r>
              <a:rPr lang="en-US" dirty="0"/>
              <a:t>Air</a:t>
            </a:r>
          </a:p>
          <a:p>
            <a:r>
              <a:rPr lang="en-US" dirty="0"/>
              <a:t>flow in blood vessels</a:t>
            </a:r>
          </a:p>
          <a:p>
            <a:r>
              <a:rPr lang="en-US" dirty="0"/>
              <a:t>Low protein</a:t>
            </a:r>
          </a:p>
        </p:txBody>
      </p:sp>
    </p:spTree>
    <p:extLst>
      <p:ext uri="{BB962C8B-B14F-4D97-AF65-F5344CB8AC3E}">
        <p14:creationId xmlns:p14="http://schemas.microsoft.com/office/powerpoint/2010/main" val="190707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T2 </a:t>
            </a:r>
            <a:r>
              <a:rPr lang="en-US" dirty="0" err="1"/>
              <a:t>hyperintense</a:t>
            </a:r>
            <a:r>
              <a:rPr lang="en-US" dirty="0"/>
              <a:t> (bright) lesions i.e. long T2</a:t>
            </a:r>
          </a:p>
        </p:txBody>
      </p:sp>
      <p:sp>
        <p:nvSpPr>
          <p:cNvPr id="3" name="Content Placeholder 2"/>
          <p:cNvSpPr>
            <a:spLocks noGrp="1"/>
          </p:cNvSpPr>
          <p:nvPr>
            <p:ph idx="1"/>
          </p:nvPr>
        </p:nvSpPr>
        <p:spPr/>
        <p:txBody>
          <a:bodyPr/>
          <a:lstStyle/>
          <a:p>
            <a:pPr marL="0" indent="0">
              <a:buNone/>
            </a:pPr>
            <a:endParaRPr lang="en-US" dirty="0"/>
          </a:p>
          <a:p>
            <a:r>
              <a:rPr lang="en-US" dirty="0"/>
              <a:t>Sensitive for many pathologies, edema or gliosis</a:t>
            </a:r>
          </a:p>
          <a:p>
            <a:r>
              <a:rPr lang="en-US" dirty="0"/>
              <a:t>Edema</a:t>
            </a:r>
          </a:p>
          <a:p>
            <a:r>
              <a:rPr lang="en-US" dirty="0"/>
              <a:t>Gliosis</a:t>
            </a:r>
          </a:p>
          <a:p>
            <a:r>
              <a:rPr lang="en-US" dirty="0"/>
              <a:t>CSF</a:t>
            </a:r>
          </a:p>
        </p:txBody>
      </p:sp>
    </p:spTree>
    <p:extLst>
      <p:ext uri="{BB962C8B-B14F-4D97-AF65-F5344CB8AC3E}">
        <p14:creationId xmlns:p14="http://schemas.microsoft.com/office/powerpoint/2010/main" val="2865632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T2 </a:t>
            </a:r>
            <a:r>
              <a:rPr lang="en-US" dirty="0" err="1"/>
              <a:t>hypointense</a:t>
            </a:r>
            <a:r>
              <a:rPr lang="en-US" dirty="0"/>
              <a:t> (dark) lesions i.e. short T2</a:t>
            </a:r>
          </a:p>
        </p:txBody>
      </p:sp>
      <p:sp>
        <p:nvSpPr>
          <p:cNvPr id="3" name="Content Placeholder 2"/>
          <p:cNvSpPr>
            <a:spLocks noGrp="1"/>
          </p:cNvSpPr>
          <p:nvPr>
            <p:ph idx="1"/>
          </p:nvPr>
        </p:nvSpPr>
        <p:spPr/>
        <p:txBody>
          <a:bodyPr>
            <a:normAutofit fontScale="92500" lnSpcReduction="20000"/>
          </a:bodyPr>
          <a:lstStyle/>
          <a:p>
            <a:pPr marL="0" indent="0">
              <a:buNone/>
            </a:pPr>
            <a:endParaRPr lang="en-US" dirty="0"/>
          </a:p>
          <a:p>
            <a:r>
              <a:rPr lang="en-US" dirty="0"/>
              <a:t>Calcification</a:t>
            </a:r>
          </a:p>
          <a:p>
            <a:r>
              <a:rPr lang="en-US" dirty="0"/>
              <a:t>Air</a:t>
            </a:r>
          </a:p>
          <a:p>
            <a:r>
              <a:rPr lang="en-US" dirty="0"/>
              <a:t>Fibrous tissue</a:t>
            </a:r>
          </a:p>
          <a:p>
            <a:r>
              <a:rPr lang="en-US" dirty="0"/>
              <a:t>Acute hemorrhage</a:t>
            </a:r>
          </a:p>
          <a:p>
            <a:r>
              <a:rPr lang="en-US" dirty="0"/>
              <a:t>Very chronic hemorrhage (hemosiderin)</a:t>
            </a:r>
          </a:p>
          <a:p>
            <a:r>
              <a:rPr lang="en-US" dirty="0"/>
              <a:t>High protein</a:t>
            </a:r>
          </a:p>
          <a:p>
            <a:r>
              <a:rPr lang="en-US" dirty="0"/>
              <a:t>Calcium</a:t>
            </a:r>
          </a:p>
          <a:p>
            <a:r>
              <a:rPr lang="en-US" dirty="0"/>
              <a:t>flow in blood vessels</a:t>
            </a:r>
          </a:p>
          <a:p>
            <a:r>
              <a:rPr lang="en-US" dirty="0"/>
              <a:t>Metal</a:t>
            </a:r>
          </a:p>
        </p:txBody>
      </p:sp>
    </p:spTree>
    <p:extLst>
      <p:ext uri="{BB962C8B-B14F-4D97-AF65-F5344CB8AC3E}">
        <p14:creationId xmlns:p14="http://schemas.microsoft.com/office/powerpoint/2010/main" val="3402279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FLAIR (fluid-attenuated inversion recovery)</a:t>
            </a:r>
          </a:p>
        </p:txBody>
      </p:sp>
      <p:sp>
        <p:nvSpPr>
          <p:cNvPr id="3" name="Content Placeholder 2"/>
          <p:cNvSpPr>
            <a:spLocks noGrp="1"/>
          </p:cNvSpPr>
          <p:nvPr>
            <p:ph idx="1"/>
          </p:nvPr>
        </p:nvSpPr>
        <p:spPr/>
        <p:txBody>
          <a:bodyPr/>
          <a:lstStyle/>
          <a:p>
            <a:pPr marL="0" indent="0">
              <a:buNone/>
            </a:pPr>
            <a:endParaRPr lang="en-US" dirty="0"/>
          </a:p>
          <a:p>
            <a:r>
              <a:rPr lang="en-US" dirty="0"/>
              <a:t>Sensitive but not specific</a:t>
            </a:r>
          </a:p>
          <a:p>
            <a:r>
              <a:rPr lang="en-US" dirty="0"/>
              <a:t>a type of T2 but CSF is black.</a:t>
            </a:r>
          </a:p>
          <a:p>
            <a:r>
              <a:rPr lang="en-US" dirty="0"/>
              <a:t>FLAIR: Helps identify pathologies. shows areas next to CSF (periventricular) very well. Also good for </a:t>
            </a:r>
            <a:r>
              <a:rPr lang="en-US" dirty="0" err="1"/>
              <a:t>juxtacortical</a:t>
            </a:r>
            <a:r>
              <a:rPr lang="en-US" dirty="0"/>
              <a:t> areas. </a:t>
            </a:r>
          </a:p>
          <a:p>
            <a:r>
              <a:rPr lang="en-US" dirty="0"/>
              <a:t>Inferior quality to other sequences in posterior fossa and spinal cord.</a:t>
            </a:r>
          </a:p>
        </p:txBody>
      </p:sp>
    </p:spTree>
    <p:extLst>
      <p:ext uri="{BB962C8B-B14F-4D97-AF65-F5344CB8AC3E}">
        <p14:creationId xmlns:p14="http://schemas.microsoft.com/office/powerpoint/2010/main" val="25661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FLAIR</a:t>
            </a:r>
          </a:p>
        </p:txBody>
      </p:sp>
      <p:sp>
        <p:nvSpPr>
          <p:cNvPr id="3" name="Content Placeholder 2"/>
          <p:cNvSpPr>
            <a:spLocks noGrp="1"/>
          </p:cNvSpPr>
          <p:nvPr>
            <p:ph idx="1"/>
          </p:nvPr>
        </p:nvSpPr>
        <p:spPr/>
        <p:txBody>
          <a:bodyPr>
            <a:normAutofit/>
          </a:bodyPr>
          <a:lstStyle/>
          <a:p>
            <a:r>
              <a:rPr lang="en-US" dirty="0"/>
              <a:t>Helps differentiate VR space from Lacunar infarct</a:t>
            </a:r>
          </a:p>
          <a:p>
            <a:r>
              <a:rPr lang="en-US" dirty="0">
                <a:solidFill>
                  <a:srgbClr val="FFC000"/>
                </a:solidFill>
              </a:rPr>
              <a:t>Causes of FLAIR </a:t>
            </a:r>
            <a:r>
              <a:rPr lang="en-US" dirty="0" err="1">
                <a:solidFill>
                  <a:srgbClr val="FFC000"/>
                </a:solidFill>
              </a:rPr>
              <a:t>hyperintensity</a:t>
            </a:r>
            <a:r>
              <a:rPr lang="en-US" dirty="0">
                <a:solidFill>
                  <a:srgbClr val="FFC000"/>
                </a:solidFill>
              </a:rPr>
              <a:t> in sulci</a:t>
            </a:r>
          </a:p>
          <a:p>
            <a:pPr marL="0" indent="0">
              <a:buNone/>
            </a:pPr>
            <a:r>
              <a:rPr lang="en-US" dirty="0"/>
              <a:t>	 SAH</a:t>
            </a:r>
          </a:p>
          <a:p>
            <a:pPr marL="0" indent="0">
              <a:buNone/>
            </a:pPr>
            <a:r>
              <a:rPr lang="en-US" dirty="0"/>
              <a:t>	High protein (meningitis, neoplastic)</a:t>
            </a:r>
          </a:p>
          <a:p>
            <a:pPr marL="0" indent="0">
              <a:buNone/>
            </a:pPr>
            <a:r>
              <a:rPr lang="en-US" dirty="0"/>
              <a:t>	High oxygen tension (intubation &amp; ventilation) </a:t>
            </a:r>
          </a:p>
          <a:p>
            <a:pPr marL="0" indent="0">
              <a:buNone/>
            </a:pPr>
            <a:r>
              <a:rPr lang="en-US" dirty="0"/>
              <a:t>	Artifact.</a:t>
            </a:r>
          </a:p>
        </p:txBody>
      </p:sp>
    </p:spTree>
    <p:extLst>
      <p:ext uri="{BB962C8B-B14F-4D97-AF65-F5344CB8AC3E}">
        <p14:creationId xmlns:p14="http://schemas.microsoft.com/office/powerpoint/2010/main" val="9448156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173</TotalTime>
  <Words>917</Words>
  <Application>Microsoft Office PowerPoint</Application>
  <PresentationFormat>Widescreen</PresentationFormat>
  <Paragraphs>173</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 </vt:lpstr>
      <vt:lpstr>   MRI Sequences</vt:lpstr>
      <vt:lpstr>  Examples of T1 and T2 images</vt:lpstr>
      <vt:lpstr>T1 hyperintense (bright) lesions i.e. short T1 lesions</vt:lpstr>
      <vt:lpstr>T1 hypointense (dark) lesions i.e. lesions with T1 prolongation:</vt:lpstr>
      <vt:lpstr>T2 hyperintense (bright) lesions i.e. long T2</vt:lpstr>
      <vt:lpstr>T2 hypointense (dark) lesions i.e. short T2</vt:lpstr>
      <vt:lpstr>FLAIR (fluid-attenuated inversion recovery)</vt:lpstr>
      <vt:lpstr>     FLAIR</vt:lpstr>
      <vt:lpstr>    FLAIR image</vt:lpstr>
      <vt:lpstr>  Diffusion weighted imaging</vt:lpstr>
      <vt:lpstr>  Images of DWI and ADC</vt:lpstr>
      <vt:lpstr>  Increased DWI seen in </vt:lpstr>
      <vt:lpstr> GRE &amp; SWI sequences</vt:lpstr>
      <vt:lpstr>     GRE and SWI</vt:lpstr>
      <vt:lpstr> Normal structures that enhance on MRI </vt:lpstr>
      <vt:lpstr>    T1 +Gadolinium</vt:lpstr>
      <vt:lpstr>PowerPoint Presentation</vt:lpstr>
      <vt:lpstr>    Sagittal images</vt:lpstr>
      <vt:lpstr>PowerPoint Presentation</vt:lpstr>
      <vt:lpstr>PowerPoint Presentation</vt:lpstr>
      <vt:lpstr>  Ventricles, cisterns &amp; sulci</vt:lpstr>
      <vt:lpstr>  Brain Grey &amp; white matter</vt:lpstr>
      <vt:lpstr> Vessels: arteries, veins &amp; venous sinuses</vt:lpstr>
      <vt:lpstr>    Meninges</vt:lpstr>
      <vt:lpstr>   Extended search</vt:lpstr>
    </vt:vector>
  </TitlesOfParts>
  <Company>OHSU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Vaishali Phalke</dc:creator>
  <cp:lastModifiedBy>Hannah Germaine</cp:lastModifiedBy>
  <cp:revision>87</cp:revision>
  <dcterms:created xsi:type="dcterms:W3CDTF">2019-01-22T18:37:01Z</dcterms:created>
  <dcterms:modified xsi:type="dcterms:W3CDTF">2020-02-06T02:03:43Z</dcterms:modified>
</cp:coreProperties>
</file>