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3" r:id="rId2"/>
    <p:sldId id="404" r:id="rId3"/>
    <p:sldId id="409" r:id="rId4"/>
    <p:sldId id="410" r:id="rId5"/>
    <p:sldId id="422" r:id="rId6"/>
    <p:sldId id="424" r:id="rId7"/>
    <p:sldId id="423" r:id="rId8"/>
    <p:sldId id="411" r:id="rId9"/>
    <p:sldId id="412" r:id="rId10"/>
    <p:sldId id="425" r:id="rId11"/>
    <p:sldId id="413" r:id="rId12"/>
    <p:sldId id="414" r:id="rId13"/>
    <p:sldId id="381" r:id="rId14"/>
    <p:sldId id="415" r:id="rId15"/>
    <p:sldId id="416" r:id="rId16"/>
    <p:sldId id="417" r:id="rId17"/>
    <p:sldId id="420" r:id="rId18"/>
    <p:sldId id="426" r:id="rId19"/>
    <p:sldId id="427" r:id="rId20"/>
    <p:sldId id="421" r:id="rId21"/>
    <p:sldId id="42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C08929-A35F-4DBC-A916-51635D8777DF}" v="6" dt="2020-02-06T02:03:13.6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9"/>
  </p:normalViewPr>
  <p:slideViewPr>
    <p:cSldViewPr>
      <p:cViewPr varScale="1">
        <p:scale>
          <a:sx n="108" d="100"/>
          <a:sy n="108" d="100"/>
        </p:scale>
        <p:origin x="176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D9C08929-A35F-4DBC-A916-51635D8777DF}"/>
    <pc:docChg chg="modSld">
      <pc:chgData name="" userId="" providerId="" clId="Web-{D9C08929-A35F-4DBC-A916-51635D8777DF}" dt="2020-02-06T02:03:13.660" v="3" actId="1076"/>
      <pc:docMkLst>
        <pc:docMk/>
      </pc:docMkLst>
      <pc:sldChg chg="addSp modSp">
        <pc:chgData name="" userId="" providerId="" clId="Web-{D9C08929-A35F-4DBC-A916-51635D8777DF}" dt="2020-02-06T02:03:13.660" v="3" actId="1076"/>
        <pc:sldMkLst>
          <pc:docMk/>
          <pc:sldMk cId="2766795710" sldId="403"/>
        </pc:sldMkLst>
        <pc:picChg chg="add mod">
          <ac:chgData name="" userId="" providerId="" clId="Web-{D9C08929-A35F-4DBC-A916-51635D8777DF}" dt="2020-02-06T02:03:01.753" v="1" actId="1076"/>
          <ac:picMkLst>
            <pc:docMk/>
            <pc:sldMk cId="2766795710" sldId="403"/>
            <ac:picMk id="5" creationId="{71BDB422-D1F0-4FE8-9F4D-07A3C83727B0}"/>
          </ac:picMkLst>
        </pc:picChg>
        <pc:picChg chg="add mod">
          <ac:chgData name="" userId="" providerId="" clId="Web-{D9C08929-A35F-4DBC-A916-51635D8777DF}" dt="2020-02-06T02:03:13.660" v="3" actId="1076"/>
          <ac:picMkLst>
            <pc:docMk/>
            <pc:sldMk cId="2766795710" sldId="403"/>
            <ac:picMk id="7" creationId="{451767BB-5ED4-4200-B2BE-754E6761C60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00"/>
                </a:solidFill>
              </a:endParaRPr>
            </a:p>
          </p:txBody>
        </p:sp>
      </p:grpSp>
      <p:sp>
        <p:nvSpPr>
          <p:cNvPr id="34835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81200"/>
            <a:ext cx="7772400" cy="1143000"/>
          </a:xfrm>
        </p:spPr>
        <p:txBody>
          <a:bodyPr anchor="ctr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34836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16" name="Rectangle 21"/>
          <p:cNvSpPr>
            <a:spLocks noGrp="1" noChangeArrowheads="1"/>
          </p:cNvSpPr>
          <p:nvPr>
            <p:ph type="dt" sz="quarter" idx="10"/>
          </p:nvPr>
        </p:nvSpPr>
        <p:spPr>
          <a:xfrm>
            <a:off x="439738" y="5989638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altLang="en-US">
              <a:solidFill>
                <a:srgbClr val="FFFF00"/>
              </a:solidFill>
            </a:endParaRPr>
          </a:p>
        </p:txBody>
      </p:sp>
      <p:sp>
        <p:nvSpPr>
          <p:cNvPr id="17" name="Rectangle 2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5313" y="60023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altLang="en-US">
              <a:solidFill>
                <a:srgbClr val="FFFF00"/>
              </a:solidFill>
            </a:endParaRPr>
          </a:p>
        </p:txBody>
      </p:sp>
      <p:sp>
        <p:nvSpPr>
          <p:cNvPr id="18" name="Rectangle 2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00850" y="597852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108C33-FC35-4597-B475-5C868802E409}" type="slidenum">
              <a:rPr lang="en-GB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03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D6F02-96E2-49EC-8ED4-7837162F3B88}" type="slidenum">
              <a:rPr lang="en-GB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24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CDE71-59EA-4195-9683-EFFC207C65BE}" type="slidenum">
              <a:rPr lang="en-GB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0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6B3C6-AAF9-4591-9DF1-D9381F9793BB}" type="slidenum">
              <a:rPr lang="en-GB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2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9803F-17EA-4399-ABEB-F7EF8921FB42}" type="slidenum">
              <a:rPr lang="en-GB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91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00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7398C-4EF5-4F1F-BE19-9F434AEA9CE6}" type="slidenum">
              <a:rPr lang="en-GB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69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01E4C-7566-4E89-9AC9-B5EC671740C2}" type="slidenum">
              <a:rPr lang="en-GB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50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00"/>
              </a:solidFill>
            </a:endParaRPr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00"/>
              </a:solidFill>
            </a:endParaRPr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2846C-043C-46FF-9C9B-407D065AB67F}" type="slidenum">
              <a:rPr lang="en-GB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24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00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00"/>
              </a:solidFill>
            </a:endParaRP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A17FF-7C82-47D5-9C32-2E279F45F773}" type="slidenum">
              <a:rPr lang="en-GB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1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00"/>
              </a:solidFill>
            </a:endParaRP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00"/>
              </a:solidFill>
            </a:endParaRP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B7EEA-73E5-4F75-80A6-DED4FFEC6042}" type="slidenum">
              <a:rPr lang="en-GB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15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A02DB-1AD5-49C8-80E5-EDB7E5DB42E6}" type="slidenum">
              <a:rPr lang="en-GB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06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00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00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0F925-93B7-4330-8AAE-2A468CA4B6F8}" type="slidenum">
              <a:rPr lang="en-GB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8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044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1045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1027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1042" name="Rectangle 11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1043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1028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040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1041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1029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038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1039" name="Rectangle 18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1030" name="Group 22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5" y="111"/>
            <a:chExt cx="5509" cy="102"/>
          </a:xfrm>
        </p:grpSpPr>
        <p:sp>
          <p:nvSpPr>
            <p:cNvPr id="1036" name="Rectangle 20"/>
            <p:cNvSpPr>
              <a:spLocks noChangeArrowheads="1"/>
            </p:cNvSpPr>
            <p:nvPr/>
          </p:nvSpPr>
          <p:spPr bwMode="auto">
            <a:xfrm rot="5400000" flipV="1">
              <a:off x="2850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00"/>
                </a:solidFill>
              </a:endParaRPr>
            </a:p>
          </p:txBody>
        </p:sp>
        <p:sp>
          <p:nvSpPr>
            <p:cNvPr id="1037" name="Rectangle 21"/>
            <p:cNvSpPr>
              <a:spLocks noChangeArrowheads="1"/>
            </p:cNvSpPr>
            <p:nvPr/>
          </p:nvSpPr>
          <p:spPr bwMode="auto">
            <a:xfrm rot="5400000" flipV="1">
              <a:off x="2781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FF00"/>
                </a:solidFill>
              </a:endParaRPr>
            </a:p>
          </p:txBody>
        </p:sp>
      </p:grpSp>
      <p:sp>
        <p:nvSpPr>
          <p:cNvPr id="1031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32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381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19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382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9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382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9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8F4178-9357-440C-8DE1-48447F519267}" type="slidenum">
              <a:rPr lang="en-GB" altLang="en-US">
                <a:solidFill>
                  <a:srgbClr val="FFFF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4841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1219200"/>
            <a:ext cx="8382000" cy="1752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kern="0" dirty="0">
                <a:solidFill>
                  <a:srgbClr val="FFFF00"/>
                </a:solidFill>
              </a:rPr>
              <a:t>HOW TO APPROACH THE RADIOGRAPHIC DIAGNOSIS OF FRACTURES AND DISLOCATIONS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3733800"/>
            <a:ext cx="8077200" cy="175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sz="2800" kern="0" dirty="0">
                <a:solidFill>
                  <a:srgbClr val="FFFF00"/>
                </a:solidFill>
              </a:rPr>
              <a:t>Charles S. Resnik, M.D.</a:t>
            </a:r>
          </a:p>
          <a:p>
            <a:pPr marL="0" indent="0" algn="ctr" eaLnBrk="1" hangingPunct="1">
              <a:buNone/>
            </a:pPr>
            <a:r>
              <a:rPr lang="en-US" altLang="en-US" sz="2800" kern="0" dirty="0">
                <a:solidFill>
                  <a:srgbClr val="FFFF00"/>
                </a:solidFill>
              </a:rPr>
              <a:t>Professor of Radiology</a:t>
            </a:r>
          </a:p>
          <a:p>
            <a:pPr marL="0" indent="0" algn="ctr" eaLnBrk="1" hangingPunct="1">
              <a:buNone/>
            </a:pPr>
            <a:r>
              <a:rPr lang="en-US" altLang="en-US" sz="2800" kern="0" dirty="0">
                <a:solidFill>
                  <a:srgbClr val="FFFF00"/>
                </a:solidFill>
              </a:rPr>
              <a:t>University of Maryland School of Medicine</a:t>
            </a:r>
          </a:p>
        </p:txBody>
      </p:sp>
      <p:pic>
        <p:nvPicPr>
          <p:cNvPr id="4" name="Picture 0" descr="SOM logo for em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562600"/>
            <a:ext cx="3171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A drawing of a face&#10;&#10;Description generated with high confidence">
            <a:extLst>
              <a:ext uri="{FF2B5EF4-FFF2-40B4-BE49-F238E27FC236}">
                <a16:creationId xmlns:a16="http://schemas.microsoft.com/office/drawing/2014/main" id="{71BDB422-D1F0-4FE8-9F4D-07A3C8372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662" y="-129"/>
            <a:ext cx="1447800" cy="800100"/>
          </a:xfrm>
          <a:prstGeom prst="rect">
            <a:avLst/>
          </a:prstGeom>
        </p:spPr>
      </p:pic>
      <p:pic>
        <p:nvPicPr>
          <p:cNvPr id="7" name="Picture 7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451767BB-5ED4-4200-B2BE-754E6761C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137" y="268"/>
            <a:ext cx="14192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95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d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44513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 descr="lisfrancnormalsideobliq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"/>
            <a:ext cx="4470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Follow every articular surface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6600" y="3810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Pre-injury comparison</a:t>
            </a:r>
          </a:p>
        </p:txBody>
      </p:sp>
      <p:sp>
        <p:nvSpPr>
          <p:cNvPr id="6" name="Down Arrow 5"/>
          <p:cNvSpPr/>
          <p:nvPr/>
        </p:nvSpPr>
        <p:spPr bwMode="auto">
          <a:xfrm rot="8090881">
            <a:off x="2000249" y="4577984"/>
            <a:ext cx="609600" cy="908583"/>
          </a:xfrm>
          <a:prstGeom prst="downArrow">
            <a:avLst>
              <a:gd name="adj1" fmla="val 18750"/>
              <a:gd name="adj2" fmla="val 61416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rot="8090881">
            <a:off x="3249844" y="5410032"/>
            <a:ext cx="609600" cy="908583"/>
          </a:xfrm>
          <a:prstGeom prst="downArrow">
            <a:avLst>
              <a:gd name="adj1" fmla="val 18750"/>
              <a:gd name="adj2" fmla="val 61416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3107" y="4266516"/>
            <a:ext cx="2434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Dislocation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67782" y="4295091"/>
            <a:ext cx="174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Normal</a:t>
            </a:r>
          </a:p>
        </p:txBody>
      </p:sp>
      <p:sp>
        <p:nvSpPr>
          <p:cNvPr id="10" name="Down Arrow 9"/>
          <p:cNvSpPr/>
          <p:nvPr/>
        </p:nvSpPr>
        <p:spPr bwMode="auto">
          <a:xfrm rot="8090881">
            <a:off x="6299200" y="4348701"/>
            <a:ext cx="609600" cy="908583"/>
          </a:xfrm>
          <a:prstGeom prst="downArrow">
            <a:avLst>
              <a:gd name="adj1" fmla="val 18750"/>
              <a:gd name="adj2" fmla="val 61416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 rot="8090881">
            <a:off x="7471237" y="5114459"/>
            <a:ext cx="609600" cy="908583"/>
          </a:xfrm>
          <a:prstGeom prst="downArrow">
            <a:avLst>
              <a:gd name="adj1" fmla="val 18750"/>
              <a:gd name="adj2" fmla="val 61416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862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d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3" t="11709" r="4883" b="7595"/>
          <a:stretch/>
        </p:blipFill>
        <p:spPr bwMode="auto">
          <a:xfrm>
            <a:off x="4724400" y="1600200"/>
            <a:ext cx="38862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stressfx2ndm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" b="18176"/>
          <a:stretch/>
        </p:blipFill>
        <p:spPr>
          <a:xfrm>
            <a:off x="381000" y="1524000"/>
            <a:ext cx="4267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810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Radiolucent     fracture 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3900" y="390525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Sclerotic          fracture line</a:t>
            </a:r>
          </a:p>
        </p:txBody>
      </p:sp>
    </p:spTree>
    <p:extLst>
      <p:ext uri="{BB962C8B-B14F-4D97-AF65-F5344CB8AC3E}">
        <p14:creationId xmlns:p14="http://schemas.microsoft.com/office/powerpoint/2010/main" val="285483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d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3" t="11709" r="4883" b="7595"/>
          <a:stretch/>
        </p:blipFill>
        <p:spPr bwMode="auto">
          <a:xfrm>
            <a:off x="4724400" y="1600200"/>
            <a:ext cx="38862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stressfx2ndm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" b="18176"/>
          <a:stretch/>
        </p:blipFill>
        <p:spPr>
          <a:xfrm>
            <a:off x="381000" y="1524000"/>
            <a:ext cx="4267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810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Radiolucent    stress fracture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3900" y="390525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Sclerotic         stress fracture</a:t>
            </a:r>
          </a:p>
        </p:txBody>
      </p:sp>
      <p:sp>
        <p:nvSpPr>
          <p:cNvPr id="7" name="Down Arrow 6"/>
          <p:cNvSpPr/>
          <p:nvPr/>
        </p:nvSpPr>
        <p:spPr bwMode="auto">
          <a:xfrm rot="8090881">
            <a:off x="2823038" y="3739784"/>
            <a:ext cx="609600" cy="908583"/>
          </a:xfrm>
          <a:prstGeom prst="downArrow">
            <a:avLst>
              <a:gd name="adj1" fmla="val 18750"/>
              <a:gd name="adj2" fmla="val 61416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 rot="8090881">
            <a:off x="7883063" y="4577986"/>
            <a:ext cx="609600" cy="908583"/>
          </a:xfrm>
          <a:prstGeom prst="downArrow">
            <a:avLst>
              <a:gd name="adj1" fmla="val 18750"/>
              <a:gd name="adj2" fmla="val 61416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70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6" descr="a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5" r="4357" b="8749"/>
          <a:stretch/>
        </p:blipFill>
        <p:spPr bwMode="auto">
          <a:xfrm>
            <a:off x="457200" y="1524000"/>
            <a:ext cx="4876800" cy="493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750" y="390436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Think in three dimensions</a:t>
            </a:r>
          </a:p>
        </p:txBody>
      </p:sp>
    </p:spTree>
    <p:extLst>
      <p:ext uri="{BB962C8B-B14F-4D97-AF65-F5344CB8AC3E}">
        <p14:creationId xmlns:p14="http://schemas.microsoft.com/office/powerpoint/2010/main" val="2830540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orona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"/>
            <a:ext cx="3138488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3" descr="corona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43275"/>
            <a:ext cx="33147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6" descr="a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5" r="4357" b="8749"/>
          <a:stretch/>
        </p:blipFill>
        <p:spPr bwMode="auto">
          <a:xfrm>
            <a:off x="457200" y="1524000"/>
            <a:ext cx="4876800" cy="493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750" y="390436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Think in three dimensions</a:t>
            </a:r>
          </a:p>
        </p:txBody>
      </p:sp>
      <p:sp>
        <p:nvSpPr>
          <p:cNvPr id="6" name="Down Arrow 5"/>
          <p:cNvSpPr/>
          <p:nvPr/>
        </p:nvSpPr>
        <p:spPr bwMode="auto">
          <a:xfrm rot="13021158">
            <a:off x="3183884" y="4359145"/>
            <a:ext cx="609600" cy="908583"/>
          </a:xfrm>
          <a:prstGeom prst="downArrow">
            <a:avLst>
              <a:gd name="adj1" fmla="val 18750"/>
              <a:gd name="adj2" fmla="val 61416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168" y="4213271"/>
            <a:ext cx="3467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Depressed fracture</a:t>
            </a:r>
          </a:p>
        </p:txBody>
      </p:sp>
    </p:spTree>
    <p:extLst>
      <p:ext uri="{BB962C8B-B14F-4D97-AF65-F5344CB8AC3E}">
        <p14:creationId xmlns:p14="http://schemas.microsoft.com/office/powerpoint/2010/main" val="1472852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RESNIK\Documents\WP71504\5th mt\la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3946" r="-1842" b="10978"/>
          <a:stretch/>
        </p:blipFill>
        <p:spPr bwMode="auto">
          <a:xfrm>
            <a:off x="381000" y="1752600"/>
            <a:ext cx="52578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750" y="390436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Look in           every corner</a:t>
            </a:r>
          </a:p>
        </p:txBody>
      </p:sp>
    </p:spTree>
    <p:extLst>
      <p:ext uri="{BB962C8B-B14F-4D97-AF65-F5344CB8AC3E}">
        <p14:creationId xmlns:p14="http://schemas.microsoft.com/office/powerpoint/2010/main" val="1967617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RESNIK\Documents\WP71504\5th mt\la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3946" r="-1842" b="10978"/>
          <a:stretch/>
        </p:blipFill>
        <p:spPr bwMode="auto">
          <a:xfrm>
            <a:off x="381000" y="1752600"/>
            <a:ext cx="52578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RESNIK\Documents\WP71504\5th mt\a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" t="8061" b="6862"/>
          <a:stretch/>
        </p:blipFill>
        <p:spPr bwMode="auto">
          <a:xfrm>
            <a:off x="5638800" y="1752600"/>
            <a:ext cx="3109642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750" y="390436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Look in           every corner</a:t>
            </a:r>
          </a:p>
        </p:txBody>
      </p:sp>
      <p:sp>
        <p:nvSpPr>
          <p:cNvPr id="6" name="Down Arrow 5"/>
          <p:cNvSpPr/>
          <p:nvPr/>
        </p:nvSpPr>
        <p:spPr bwMode="auto">
          <a:xfrm rot="13021158">
            <a:off x="631185" y="5806946"/>
            <a:ext cx="609600" cy="908583"/>
          </a:xfrm>
          <a:prstGeom prst="downArrow">
            <a:avLst>
              <a:gd name="adj1" fmla="val 18750"/>
              <a:gd name="adj2" fmla="val 61416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rot="16200000">
            <a:off x="5007242" y="5578345"/>
            <a:ext cx="609600" cy="908583"/>
          </a:xfrm>
          <a:prstGeom prst="downArrow">
            <a:avLst>
              <a:gd name="adj1" fmla="val 18750"/>
              <a:gd name="adj2" fmla="val 61416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81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2" t="22825" r="10952" b="6326"/>
          <a:stretch/>
        </p:blipFill>
        <p:spPr bwMode="auto">
          <a:xfrm>
            <a:off x="381000" y="2209800"/>
            <a:ext cx="3581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436424"/>
            <a:ext cx="3505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Remember satisfaction of search</a:t>
            </a:r>
          </a:p>
        </p:txBody>
      </p:sp>
    </p:spTree>
    <p:extLst>
      <p:ext uri="{BB962C8B-B14F-4D97-AF65-F5344CB8AC3E}">
        <p14:creationId xmlns:p14="http://schemas.microsoft.com/office/powerpoint/2010/main" val="3913689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2" t="22825" r="10952" b="6326"/>
          <a:stretch/>
        </p:blipFill>
        <p:spPr bwMode="auto">
          <a:xfrm>
            <a:off x="381000" y="2209800"/>
            <a:ext cx="3581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436424"/>
            <a:ext cx="3505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Remember satisfaction of search</a:t>
            </a:r>
          </a:p>
        </p:txBody>
      </p:sp>
      <p:sp>
        <p:nvSpPr>
          <p:cNvPr id="4" name="Down Arrow 3"/>
          <p:cNvSpPr/>
          <p:nvPr/>
        </p:nvSpPr>
        <p:spPr bwMode="auto">
          <a:xfrm rot="7392728">
            <a:off x="2961322" y="4153362"/>
            <a:ext cx="609600" cy="1714585"/>
          </a:xfrm>
          <a:prstGeom prst="downArrow">
            <a:avLst>
              <a:gd name="adj1" fmla="val 18750"/>
              <a:gd name="adj2" fmla="val 61416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5334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Fracture</a:t>
            </a:r>
          </a:p>
        </p:txBody>
      </p:sp>
    </p:spTree>
    <p:extLst>
      <p:ext uri="{BB962C8B-B14F-4D97-AF65-F5344CB8AC3E}">
        <p14:creationId xmlns:p14="http://schemas.microsoft.com/office/powerpoint/2010/main" val="86426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2" t="22825" r="10952" b="6326"/>
          <a:stretch/>
        </p:blipFill>
        <p:spPr bwMode="auto">
          <a:xfrm>
            <a:off x="381000" y="2209800"/>
            <a:ext cx="3581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436424"/>
            <a:ext cx="3505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Remember satisfaction of search</a:t>
            </a:r>
          </a:p>
        </p:txBody>
      </p:sp>
      <p:sp>
        <p:nvSpPr>
          <p:cNvPr id="4" name="Down Arrow 3"/>
          <p:cNvSpPr/>
          <p:nvPr/>
        </p:nvSpPr>
        <p:spPr bwMode="auto">
          <a:xfrm rot="7392728">
            <a:off x="2961322" y="4153362"/>
            <a:ext cx="609600" cy="1714585"/>
          </a:xfrm>
          <a:prstGeom prst="downArrow">
            <a:avLst>
              <a:gd name="adj1" fmla="val 18750"/>
              <a:gd name="adj2" fmla="val 61416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rot="2249628">
            <a:off x="3179509" y="2039124"/>
            <a:ext cx="609600" cy="1286433"/>
          </a:xfrm>
          <a:prstGeom prst="downArrow">
            <a:avLst>
              <a:gd name="adj1" fmla="val 18750"/>
              <a:gd name="adj2" fmla="val 61416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5334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Fracture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6199" y="1836885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Second fracture</a:t>
            </a:r>
          </a:p>
        </p:txBody>
      </p:sp>
    </p:spTree>
    <p:extLst>
      <p:ext uri="{BB962C8B-B14F-4D97-AF65-F5344CB8AC3E}">
        <p14:creationId xmlns:p14="http://schemas.microsoft.com/office/powerpoint/2010/main" val="536721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82000" cy="11430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solidFill>
                  <a:srgbClr val="FFFF00"/>
                </a:solidFill>
              </a:rPr>
              <a:t>HOW NOT TO MISS </a:t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en-US" altLang="en-US" dirty="0">
                <a:solidFill>
                  <a:srgbClr val="FFFF00"/>
                </a:solidFill>
              </a:rPr>
              <a:t>FRACTURES OR DISLOCATIONS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82000" cy="4495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Follow every cortex </a:t>
            </a:r>
          </a:p>
          <a:p>
            <a:pPr lvl="1" eaLnBrk="1" hangingPunct="1"/>
            <a:r>
              <a:rPr lang="en-US" altLang="en-US" dirty="0">
                <a:solidFill>
                  <a:srgbClr val="FFFF00"/>
                </a:solidFill>
              </a:rPr>
              <a:t>Lines and curves are good, angles are bad</a:t>
            </a:r>
          </a:p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Follow every articular surface</a:t>
            </a:r>
          </a:p>
          <a:p>
            <a:pPr lvl="1" eaLnBrk="1" hangingPunct="1"/>
            <a:r>
              <a:rPr lang="en-US" altLang="en-US" dirty="0">
                <a:solidFill>
                  <a:srgbClr val="FFFF00"/>
                </a:solidFill>
              </a:rPr>
              <a:t>Make sure each is congruent with its partner </a:t>
            </a:r>
          </a:p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Radiolucent or sclerotic fracture lines </a:t>
            </a:r>
          </a:p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Think in three dimensions</a:t>
            </a:r>
          </a:p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Look in every corner</a:t>
            </a:r>
          </a:p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Remember satisfaction of search</a:t>
            </a:r>
          </a:p>
        </p:txBody>
      </p:sp>
    </p:spTree>
    <p:extLst>
      <p:ext uri="{BB962C8B-B14F-4D97-AF65-F5344CB8AC3E}">
        <p14:creationId xmlns:p14="http://schemas.microsoft.com/office/powerpoint/2010/main" val="1085850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2" t="22825" r="10952" b="6326"/>
          <a:stretch/>
        </p:blipFill>
        <p:spPr bwMode="auto">
          <a:xfrm>
            <a:off x="381000" y="2209800"/>
            <a:ext cx="3581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triplanecorona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6" t="14557" r="19543" b="15190"/>
          <a:stretch/>
        </p:blipFill>
        <p:spPr bwMode="auto">
          <a:xfrm>
            <a:off x="6248400" y="2209800"/>
            <a:ext cx="25146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triplanesa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t="19304" r="17333" b="9809"/>
          <a:stretch/>
        </p:blipFill>
        <p:spPr bwMode="auto">
          <a:xfrm>
            <a:off x="3886199" y="2190750"/>
            <a:ext cx="2362201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436424"/>
            <a:ext cx="3505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Remember satisfaction of search</a:t>
            </a:r>
          </a:p>
        </p:txBody>
      </p:sp>
      <p:sp>
        <p:nvSpPr>
          <p:cNvPr id="8" name="Down Arrow 7"/>
          <p:cNvSpPr/>
          <p:nvPr/>
        </p:nvSpPr>
        <p:spPr bwMode="auto">
          <a:xfrm rot="2249628">
            <a:off x="3179509" y="2039124"/>
            <a:ext cx="609600" cy="1286433"/>
          </a:xfrm>
          <a:prstGeom prst="downArrow">
            <a:avLst>
              <a:gd name="adj1" fmla="val 18750"/>
              <a:gd name="adj2" fmla="val 61416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9315" y="1019041"/>
            <a:ext cx="3505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Coronal component</a:t>
            </a:r>
          </a:p>
        </p:txBody>
      </p:sp>
      <p:sp>
        <p:nvSpPr>
          <p:cNvPr id="10" name="Down Arrow 9"/>
          <p:cNvSpPr/>
          <p:nvPr/>
        </p:nvSpPr>
        <p:spPr bwMode="auto">
          <a:xfrm>
            <a:off x="4906802" y="2240057"/>
            <a:ext cx="609600" cy="1286433"/>
          </a:xfrm>
          <a:prstGeom prst="downArrow">
            <a:avLst>
              <a:gd name="adj1" fmla="val 18750"/>
              <a:gd name="adj2" fmla="val 61416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37098" y="4686032"/>
            <a:ext cx="3505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Sagittal component</a:t>
            </a:r>
          </a:p>
        </p:txBody>
      </p:sp>
      <p:sp>
        <p:nvSpPr>
          <p:cNvPr id="13" name="Down Arrow 12"/>
          <p:cNvSpPr/>
          <p:nvPr/>
        </p:nvSpPr>
        <p:spPr bwMode="auto">
          <a:xfrm rot="13746963">
            <a:off x="6546069" y="4009397"/>
            <a:ext cx="609600" cy="1538117"/>
          </a:xfrm>
          <a:prstGeom prst="downArrow">
            <a:avLst>
              <a:gd name="adj1" fmla="val 18750"/>
              <a:gd name="adj2" fmla="val 61416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 rot="7392728">
            <a:off x="2961322" y="4153362"/>
            <a:ext cx="609600" cy="1714585"/>
          </a:xfrm>
          <a:prstGeom prst="downArrow">
            <a:avLst>
              <a:gd name="adj1" fmla="val 18750"/>
              <a:gd name="adj2" fmla="val 61416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64989" y="475938"/>
            <a:ext cx="1866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Triplane</a:t>
            </a:r>
            <a:r>
              <a:rPr lang="en-US" sz="3600" dirty="0"/>
              <a:t> fracture</a:t>
            </a:r>
          </a:p>
        </p:txBody>
      </p:sp>
    </p:spTree>
    <p:extLst>
      <p:ext uri="{BB962C8B-B14F-4D97-AF65-F5344CB8AC3E}">
        <p14:creationId xmlns:p14="http://schemas.microsoft.com/office/powerpoint/2010/main" val="1490138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82000" cy="11430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solidFill>
                  <a:srgbClr val="FFFF00"/>
                </a:solidFill>
              </a:rPr>
              <a:t>HOW NOT TO MISS </a:t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en-US" altLang="en-US" dirty="0">
                <a:solidFill>
                  <a:srgbClr val="FFFF00"/>
                </a:solidFill>
              </a:rPr>
              <a:t>FRACTURES OR DISLOCATIONS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82000" cy="4495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Follow every cortex </a:t>
            </a:r>
          </a:p>
          <a:p>
            <a:pPr lvl="1" eaLnBrk="1" hangingPunct="1"/>
            <a:r>
              <a:rPr lang="en-US" altLang="en-US" dirty="0">
                <a:solidFill>
                  <a:srgbClr val="FFFF00"/>
                </a:solidFill>
              </a:rPr>
              <a:t>Lines and curves are good, angles are bad</a:t>
            </a:r>
          </a:p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Follow every articular surface</a:t>
            </a:r>
          </a:p>
          <a:p>
            <a:pPr lvl="1" eaLnBrk="1" hangingPunct="1"/>
            <a:r>
              <a:rPr lang="en-US" altLang="en-US" dirty="0">
                <a:solidFill>
                  <a:srgbClr val="FFFF00"/>
                </a:solidFill>
              </a:rPr>
              <a:t>Make sure each is congruent with its partner </a:t>
            </a:r>
          </a:p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Radiolucent or sclerotic fracture lines </a:t>
            </a:r>
          </a:p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Think in three dimensions</a:t>
            </a:r>
          </a:p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Look in every corner</a:t>
            </a:r>
          </a:p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Remember satisfaction of search</a:t>
            </a:r>
          </a:p>
        </p:txBody>
      </p:sp>
    </p:spTree>
    <p:extLst>
      <p:ext uri="{BB962C8B-B14F-4D97-AF65-F5344CB8AC3E}">
        <p14:creationId xmlns:p14="http://schemas.microsoft.com/office/powerpoint/2010/main" val="1622646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752600"/>
            <a:ext cx="5123388" cy="46958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2573" y="6858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Follow every cortex</a:t>
            </a:r>
          </a:p>
        </p:txBody>
      </p:sp>
    </p:spTree>
    <p:extLst>
      <p:ext uri="{BB962C8B-B14F-4D97-AF65-F5344CB8AC3E}">
        <p14:creationId xmlns:p14="http://schemas.microsoft.com/office/powerpoint/2010/main" val="1600736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752600"/>
            <a:ext cx="5123388" cy="4695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045" y="363457"/>
            <a:ext cx="3238331" cy="2913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045" y="3242699"/>
            <a:ext cx="3238332" cy="32232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2573" y="6858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Follow every cortex</a:t>
            </a:r>
          </a:p>
        </p:txBody>
      </p:sp>
      <p:sp>
        <p:nvSpPr>
          <p:cNvPr id="3" name="Down Arrow 2"/>
          <p:cNvSpPr/>
          <p:nvPr/>
        </p:nvSpPr>
        <p:spPr bwMode="auto">
          <a:xfrm rot="8090881">
            <a:off x="3355574" y="4310564"/>
            <a:ext cx="609600" cy="908583"/>
          </a:xfrm>
          <a:prstGeom prst="downArrow">
            <a:avLst>
              <a:gd name="adj1" fmla="val 18750"/>
              <a:gd name="adj2" fmla="val 61416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4753823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Fracture</a:t>
            </a:r>
          </a:p>
        </p:txBody>
      </p:sp>
    </p:spTree>
    <p:extLst>
      <p:ext uri="{BB962C8B-B14F-4D97-AF65-F5344CB8AC3E}">
        <p14:creationId xmlns:p14="http://schemas.microsoft.com/office/powerpoint/2010/main" val="370773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6324599" cy="4691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2573" y="6858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Follow every cortex</a:t>
            </a:r>
          </a:p>
        </p:txBody>
      </p:sp>
    </p:spTree>
    <p:extLst>
      <p:ext uri="{BB962C8B-B14F-4D97-AF65-F5344CB8AC3E}">
        <p14:creationId xmlns:p14="http://schemas.microsoft.com/office/powerpoint/2010/main" val="1368302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6324599" cy="4691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2573" y="6858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Follow every cortex</a:t>
            </a:r>
          </a:p>
        </p:txBody>
      </p:sp>
      <p:sp>
        <p:nvSpPr>
          <p:cNvPr id="6" name="Down Arrow 5"/>
          <p:cNvSpPr/>
          <p:nvPr/>
        </p:nvSpPr>
        <p:spPr bwMode="auto">
          <a:xfrm rot="5400000">
            <a:off x="5760286" y="3829665"/>
            <a:ext cx="609600" cy="2043028"/>
          </a:xfrm>
          <a:prstGeom prst="downArrow">
            <a:avLst>
              <a:gd name="adj1" fmla="val 18750"/>
              <a:gd name="adj2" fmla="val 61416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rot="5400000">
            <a:off x="6622823" y="5031439"/>
            <a:ext cx="609600" cy="908583"/>
          </a:xfrm>
          <a:prstGeom prst="downArrow">
            <a:avLst>
              <a:gd name="adj1" fmla="val 18750"/>
              <a:gd name="adj2" fmla="val 61416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3200400"/>
            <a:ext cx="20603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Lines and curves are good (normal)</a:t>
            </a:r>
          </a:p>
        </p:txBody>
      </p:sp>
    </p:spTree>
    <p:extLst>
      <p:ext uri="{BB962C8B-B14F-4D97-AF65-F5344CB8AC3E}">
        <p14:creationId xmlns:p14="http://schemas.microsoft.com/office/powerpoint/2010/main" val="1732991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6324599" cy="4691324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 bwMode="auto">
          <a:xfrm rot="6493369">
            <a:off x="3041422" y="4701687"/>
            <a:ext cx="609600" cy="908583"/>
          </a:xfrm>
          <a:prstGeom prst="downArrow">
            <a:avLst>
              <a:gd name="adj1" fmla="val 18750"/>
              <a:gd name="adj2" fmla="val 61416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573" y="6858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Follow every cortex</a:t>
            </a:r>
          </a:p>
        </p:txBody>
      </p:sp>
      <p:sp>
        <p:nvSpPr>
          <p:cNvPr id="6" name="Down Arrow 5"/>
          <p:cNvSpPr/>
          <p:nvPr/>
        </p:nvSpPr>
        <p:spPr bwMode="auto">
          <a:xfrm rot="5400000">
            <a:off x="5760286" y="3829665"/>
            <a:ext cx="609600" cy="2043028"/>
          </a:xfrm>
          <a:prstGeom prst="downArrow">
            <a:avLst>
              <a:gd name="adj1" fmla="val 18750"/>
              <a:gd name="adj2" fmla="val 61416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rot="5400000">
            <a:off x="6622823" y="5031439"/>
            <a:ext cx="609600" cy="908583"/>
          </a:xfrm>
          <a:prstGeom prst="downArrow">
            <a:avLst>
              <a:gd name="adj1" fmla="val 18750"/>
              <a:gd name="adj2" fmla="val 61416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55980" y="4851179"/>
            <a:ext cx="2117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Angles are bad (fracture)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0" y="3200400"/>
            <a:ext cx="20603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Lines and curves are good (normal)</a:t>
            </a:r>
          </a:p>
        </p:txBody>
      </p:sp>
    </p:spTree>
    <p:extLst>
      <p:ext uri="{BB962C8B-B14F-4D97-AF65-F5344CB8AC3E}">
        <p14:creationId xmlns:p14="http://schemas.microsoft.com/office/powerpoint/2010/main" val="145341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d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44513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Follow every articular surface</a:t>
            </a:r>
          </a:p>
        </p:txBody>
      </p:sp>
    </p:spTree>
    <p:extLst>
      <p:ext uri="{BB962C8B-B14F-4D97-AF65-F5344CB8AC3E}">
        <p14:creationId xmlns:p14="http://schemas.microsoft.com/office/powerpoint/2010/main" val="3026286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d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44513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 descr="lisfrancnormalsideobliq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"/>
            <a:ext cx="4470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Follow every articular surface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6600" y="3810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Pre-injury comparison</a:t>
            </a:r>
          </a:p>
        </p:txBody>
      </p:sp>
      <p:sp>
        <p:nvSpPr>
          <p:cNvPr id="10" name="Down Arrow 9"/>
          <p:cNvSpPr/>
          <p:nvPr/>
        </p:nvSpPr>
        <p:spPr bwMode="auto">
          <a:xfrm rot="8090881">
            <a:off x="6299200" y="4348701"/>
            <a:ext cx="609600" cy="908583"/>
          </a:xfrm>
          <a:prstGeom prst="downArrow">
            <a:avLst>
              <a:gd name="adj1" fmla="val 18750"/>
              <a:gd name="adj2" fmla="val 61416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 rot="8090881">
            <a:off x="7471237" y="5114459"/>
            <a:ext cx="609600" cy="908583"/>
          </a:xfrm>
          <a:prstGeom prst="downArrow">
            <a:avLst>
              <a:gd name="adj1" fmla="val 18750"/>
              <a:gd name="adj2" fmla="val 61416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67782" y="4295091"/>
            <a:ext cx="174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Normal</a:t>
            </a:r>
          </a:p>
        </p:txBody>
      </p:sp>
    </p:spTree>
    <p:extLst>
      <p:ext uri="{BB962C8B-B14F-4D97-AF65-F5344CB8AC3E}">
        <p14:creationId xmlns:p14="http://schemas.microsoft.com/office/powerpoint/2010/main" val="2931006979"/>
      </p:ext>
    </p:extLst>
  </p:cSld>
  <p:clrMapOvr>
    <a:masterClrMapping/>
  </p:clrMapOvr>
</p:sld>
</file>

<file path=ppt/theme/theme1.xml><?xml version="1.0" encoding="utf-8"?>
<a:theme xmlns:a="http://schemas.openxmlformats.org/drawingml/2006/main" name="Neon Frame">
  <a:themeElements>
    <a:clrScheme name="Neon Frame 7">
      <a:dk1>
        <a:srgbClr val="808080"/>
      </a:dk1>
      <a:lt1>
        <a:srgbClr val="FFFF00"/>
      </a:lt1>
      <a:dk2>
        <a:srgbClr val="000000"/>
      </a:dk2>
      <a:lt2>
        <a:srgbClr val="FFFF00"/>
      </a:lt2>
      <a:accent1>
        <a:srgbClr val="6699FF"/>
      </a:accent1>
      <a:accent2>
        <a:srgbClr val="9933FF"/>
      </a:accent2>
      <a:accent3>
        <a:srgbClr val="AAAAAA"/>
      </a:accent3>
      <a:accent4>
        <a:srgbClr val="DADA00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Neon Fra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on Fram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 Fram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 Fra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 Fram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 Frame 5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6600"/>
        </a:accent1>
        <a:accent2>
          <a:srgbClr val="FF41FF"/>
        </a:accent2>
        <a:accent3>
          <a:srgbClr val="AAAAAA"/>
        </a:accent3>
        <a:accent4>
          <a:srgbClr val="D4D4D4"/>
        </a:accent4>
        <a:accent5>
          <a:srgbClr val="FFB8AA"/>
        </a:accent5>
        <a:accent6>
          <a:srgbClr val="E73AE7"/>
        </a:accent6>
        <a:hlink>
          <a:srgbClr val="FF0066"/>
        </a:hlink>
        <a:folHlink>
          <a:srgbClr val="CC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 Frame 6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4FC9"/>
        </a:accent1>
        <a:accent2>
          <a:srgbClr val="FF91B6"/>
        </a:accent2>
        <a:accent3>
          <a:srgbClr val="AAAAAA"/>
        </a:accent3>
        <a:accent4>
          <a:srgbClr val="D4D4D4"/>
        </a:accent4>
        <a:accent5>
          <a:srgbClr val="FFB2E1"/>
        </a:accent5>
        <a:accent6>
          <a:srgbClr val="E783A5"/>
        </a:accent6>
        <a:hlink>
          <a:srgbClr val="FF99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 Frame 7">
        <a:dk1>
          <a:srgbClr val="808080"/>
        </a:dk1>
        <a:lt1>
          <a:srgbClr val="FFFF00"/>
        </a:lt1>
        <a:dk2>
          <a:srgbClr val="000000"/>
        </a:dk2>
        <a:lt2>
          <a:srgbClr val="FFFF00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ADA00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7039</TotalTime>
  <Words>231</Words>
  <Application>Microsoft Office PowerPoint</Application>
  <PresentationFormat>On-screen Show (4:3)</PresentationFormat>
  <Paragraphs>58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Neon Frame</vt:lpstr>
      <vt:lpstr>PowerPoint Presentation</vt:lpstr>
      <vt:lpstr>HOW NOT TO MISS  FRACTURES OR DISLOCATIONS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NOT TO MISS  FRACTURES OR DISLOCATIONS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SPEAKER DISCLOSURES</dc:title>
  <dc:creator>Charles Resnik</dc:creator>
  <cp:lastModifiedBy>Hannah Germaine</cp:lastModifiedBy>
  <cp:revision>127</cp:revision>
  <dcterms:created xsi:type="dcterms:W3CDTF">2015-11-07T16:32:15Z</dcterms:created>
  <dcterms:modified xsi:type="dcterms:W3CDTF">2020-02-06T02:03:40Z</dcterms:modified>
</cp:coreProperties>
</file>