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29"/>
  </p:notesMasterIdLst>
  <p:sldIdLst>
    <p:sldId id="256" r:id="rId3"/>
    <p:sldId id="258" r:id="rId4"/>
    <p:sldId id="259" r:id="rId5"/>
    <p:sldId id="270" r:id="rId6"/>
    <p:sldId id="273" r:id="rId7"/>
    <p:sldId id="274" r:id="rId8"/>
    <p:sldId id="275" r:id="rId9"/>
    <p:sldId id="276" r:id="rId10"/>
    <p:sldId id="260" r:id="rId11"/>
    <p:sldId id="261" r:id="rId12"/>
    <p:sldId id="262" r:id="rId13"/>
    <p:sldId id="263" r:id="rId14"/>
    <p:sldId id="280" r:id="rId15"/>
    <p:sldId id="283" r:id="rId16"/>
    <p:sldId id="279" r:id="rId17"/>
    <p:sldId id="281" r:id="rId18"/>
    <p:sldId id="286" r:id="rId19"/>
    <p:sldId id="267" r:id="rId20"/>
    <p:sldId id="285" r:id="rId21"/>
    <p:sldId id="284" r:id="rId22"/>
    <p:sldId id="265" r:id="rId23"/>
    <p:sldId id="288" r:id="rId24"/>
    <p:sldId id="289" r:id="rId25"/>
    <p:sldId id="287" r:id="rId26"/>
    <p:sldId id="269" r:id="rId27"/>
    <p:sldId id="272"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45">
          <p15:clr>
            <a:srgbClr val="A4A3A4"/>
          </p15:clr>
        </p15:guide>
        <p15:guide id="2" pos="571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by Fishback" initials="" lastIdx="2" clrIdx="0"/>
  <p:cmAuthor id="1" name="Kate Klei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207"/>
    <a:srgbClr val="9D9D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03" autoAdjust="0"/>
  </p:normalViewPr>
  <p:slideViewPr>
    <p:cSldViewPr snapToGrid="0" snapToObjects="1" showGuides="1">
      <p:cViewPr varScale="1">
        <p:scale>
          <a:sx n="145" d="100"/>
          <a:sy n="145" d="100"/>
        </p:scale>
        <p:origin x="680" y="184"/>
      </p:cViewPr>
      <p:guideLst>
        <p:guide orient="horz" pos="545"/>
        <p:guide pos="571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10-23T20:04:00.112" idx="1">
    <p:pos x="6000" y="0"/>
    <p:text>Hi Keith- I was going to take a stab at a first cut. I need to add images, but wanted to get the algorithm down. 
Thanks! 
Shelby</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3076512213"/>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4"/>
        <p:cNvGrpSpPr/>
        <p:nvPr/>
      </p:nvGrpSpPr>
      <p:grpSpPr>
        <a:xfrm>
          <a:off x="0" y="0"/>
          <a:ext cx="0" cy="0"/>
          <a:chOff x="0" y="0"/>
          <a:chExt cx="0" cy="0"/>
        </a:xfrm>
      </p:grpSpPr>
      <p:sp>
        <p:nvSpPr>
          <p:cNvPr id="55" name="Shape 55"/>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56" name="Shape 56"/>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57" name="Shape 5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60" name="Shape 6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3" name="Shape 63"/>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 name="Shape 6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7" name="Shape 67"/>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8" name="Shape 68"/>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9" name="Shape 6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2" name="Shape 7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75" name="Shape 75"/>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6" name="Shape 76"/>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ain poin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79" name="Shape 7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80"/>
        <p:cNvGrpSpPr/>
        <p:nvPr/>
      </p:nvGrpSpPr>
      <p:grpSpPr>
        <a:xfrm>
          <a:off x="0" y="0"/>
          <a:ext cx="0" cy="0"/>
          <a:chOff x="0" y="0"/>
          <a:chExt cx="0" cy="0"/>
        </a:xfrm>
      </p:grpSpPr>
      <p:sp>
        <p:nvSpPr>
          <p:cNvPr id="81" name="Shape 81"/>
          <p:cNvSpPr/>
          <p:nvPr/>
        </p:nvSpPr>
        <p:spPr>
          <a:xfrm>
            <a:off x="4572000" y="25"/>
            <a:ext cx="4572000" cy="5143500"/>
          </a:xfrm>
          <a:prstGeom prst="rect">
            <a:avLst/>
          </a:prstGeom>
          <a:solidFill>
            <a:schemeClr val="dk2"/>
          </a:solidFill>
          <a:ln>
            <a:noFill/>
          </a:ln>
        </p:spPr>
        <p:txBody>
          <a:bodyPr wrap="square" lIns="91425" tIns="91425" rIns="91425" bIns="91425" anchor="ctr" anchorCtr="0">
            <a:noAutofit/>
          </a:bodyPr>
          <a:lstStyle/>
          <a:p>
            <a:pPr lvl="0">
              <a:spcBef>
                <a:spcPts val="0"/>
              </a:spcBef>
              <a:buNone/>
            </a:pPr>
            <a:endParaRPr/>
          </a:p>
        </p:txBody>
      </p:sp>
      <p:sp>
        <p:nvSpPr>
          <p:cNvPr id="82" name="Shape 82"/>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83" name="Shape 83"/>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84" name="Shape 84"/>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rtl="0">
              <a:spcBef>
                <a:spcPts val="0"/>
              </a:spcBef>
              <a:buClr>
                <a:schemeClr val="dk1"/>
              </a:buClr>
              <a:defRPr>
                <a:solidFill>
                  <a:schemeClr val="dk1"/>
                </a:solidFill>
              </a:defRPr>
            </a:lvl1pPr>
            <a:lvl2pPr lvl="1" rtl="0">
              <a:spcBef>
                <a:spcPts val="0"/>
              </a:spcBef>
              <a:buClr>
                <a:schemeClr val="dk1"/>
              </a:buClr>
              <a:defRPr>
                <a:solidFill>
                  <a:schemeClr val="dk1"/>
                </a:solidFill>
              </a:defRPr>
            </a:lvl2pPr>
            <a:lvl3pPr lvl="2" rtl="0">
              <a:spcBef>
                <a:spcPts val="0"/>
              </a:spcBef>
              <a:buClr>
                <a:schemeClr val="dk1"/>
              </a:buClr>
              <a:defRPr>
                <a:solidFill>
                  <a:schemeClr val="dk1"/>
                </a:solidFill>
              </a:defRPr>
            </a:lvl3pPr>
            <a:lvl4pPr lvl="3" rtl="0">
              <a:spcBef>
                <a:spcPts val="0"/>
              </a:spcBef>
              <a:buClr>
                <a:schemeClr val="dk1"/>
              </a:buClr>
              <a:defRPr>
                <a:solidFill>
                  <a:schemeClr val="dk1"/>
                </a:solidFill>
              </a:defRPr>
            </a:lvl4pPr>
            <a:lvl5pPr lvl="4" rtl="0">
              <a:spcBef>
                <a:spcPts val="0"/>
              </a:spcBef>
              <a:buClr>
                <a:schemeClr val="dk1"/>
              </a:buClr>
              <a:defRPr>
                <a:solidFill>
                  <a:schemeClr val="dk1"/>
                </a:solidFill>
              </a:defRPr>
            </a:lvl5pPr>
            <a:lvl6pPr lvl="5" rtl="0">
              <a:spcBef>
                <a:spcPts val="0"/>
              </a:spcBef>
              <a:buClr>
                <a:schemeClr val="dk1"/>
              </a:buClr>
              <a:defRPr>
                <a:solidFill>
                  <a:schemeClr val="dk1"/>
                </a:solidFill>
              </a:defRPr>
            </a:lvl6pPr>
            <a:lvl7pPr lvl="6" rtl="0">
              <a:spcBef>
                <a:spcPts val="0"/>
              </a:spcBef>
              <a:buClr>
                <a:schemeClr val="dk1"/>
              </a:buClr>
              <a:defRPr>
                <a:solidFill>
                  <a:schemeClr val="dk1"/>
                </a:solidFill>
              </a:defRPr>
            </a:lvl7pPr>
            <a:lvl8pPr lvl="7" rtl="0">
              <a:spcBef>
                <a:spcPts val="0"/>
              </a:spcBef>
              <a:buClr>
                <a:schemeClr val="dk1"/>
              </a:buClr>
              <a:defRPr>
                <a:solidFill>
                  <a:schemeClr val="dk1"/>
                </a:solidFill>
              </a:defRPr>
            </a:lvl8pPr>
            <a:lvl9pPr lvl="8" rtl="0">
              <a:spcBef>
                <a:spcPts val="0"/>
              </a:spcBef>
              <a:buClr>
                <a:schemeClr val="dk1"/>
              </a:buClr>
              <a:defRPr>
                <a:solidFill>
                  <a:schemeClr val="dk1"/>
                </a:solidFill>
              </a:defRPr>
            </a:lvl9pPr>
          </a:lstStyle>
          <a:p>
            <a:endParaRPr/>
          </a:p>
        </p:txBody>
      </p:sp>
      <p:sp>
        <p:nvSpPr>
          <p:cNvPr id="85" name="Shape 8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rtl="0">
              <a:lnSpc>
                <a:spcPct val="100000"/>
              </a:lnSpc>
              <a:spcBef>
                <a:spcPts val="0"/>
              </a:spcBef>
              <a:spcAft>
                <a:spcPts val="0"/>
              </a:spcAft>
              <a:buNone/>
              <a:defRPr/>
            </a:lvl1pPr>
          </a:lstStyle>
          <a:p>
            <a:endParaRPr/>
          </a:p>
        </p:txBody>
      </p:sp>
      <p:sp>
        <p:nvSpPr>
          <p:cNvPr id="88" name="Shape 8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ig number">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91" name="Shape 91"/>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92" name="Shape 9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3"/>
        <p:cNvGrpSpPr/>
        <p:nvPr/>
      </p:nvGrpSpPr>
      <p:grpSpPr>
        <a:xfrm>
          <a:off x="0" y="0"/>
          <a:ext cx="0" cy="0"/>
          <a:chOff x="0" y="0"/>
          <a:chExt cx="0" cy="0"/>
        </a:xfrm>
      </p:grpSpPr>
      <p:sp>
        <p:nvSpPr>
          <p:cNvPr id="94" name="Shape 9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52" name="Shape 52"/>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rtl="0">
              <a:lnSpc>
                <a:spcPct val="115000"/>
              </a:lnSpc>
              <a:spcBef>
                <a:spcPts val="0"/>
              </a:spcBef>
              <a:spcAft>
                <a:spcPts val="1600"/>
              </a:spcAft>
              <a:buClr>
                <a:schemeClr val="lt2"/>
              </a:buClr>
              <a:buSzPct val="100000"/>
              <a:buChar char="●"/>
              <a:defRPr sz="1800">
                <a:solidFill>
                  <a:schemeClr val="lt2"/>
                </a:solidFill>
              </a:defRPr>
            </a:lvl1pPr>
            <a:lvl2pPr lvl="1" rtl="0">
              <a:lnSpc>
                <a:spcPct val="115000"/>
              </a:lnSpc>
              <a:spcBef>
                <a:spcPts val="0"/>
              </a:spcBef>
              <a:spcAft>
                <a:spcPts val="1600"/>
              </a:spcAft>
              <a:buClr>
                <a:schemeClr val="lt2"/>
              </a:buClr>
              <a:buChar char="○"/>
              <a:defRPr>
                <a:solidFill>
                  <a:schemeClr val="lt2"/>
                </a:solidFill>
              </a:defRPr>
            </a:lvl2pPr>
            <a:lvl3pPr lvl="2" rtl="0">
              <a:lnSpc>
                <a:spcPct val="115000"/>
              </a:lnSpc>
              <a:spcBef>
                <a:spcPts val="0"/>
              </a:spcBef>
              <a:spcAft>
                <a:spcPts val="1600"/>
              </a:spcAft>
              <a:buClr>
                <a:schemeClr val="lt2"/>
              </a:buClr>
              <a:buChar char="■"/>
              <a:defRPr>
                <a:solidFill>
                  <a:schemeClr val="lt2"/>
                </a:solidFill>
              </a:defRPr>
            </a:lvl3pPr>
            <a:lvl4pPr lvl="3" rtl="0">
              <a:lnSpc>
                <a:spcPct val="115000"/>
              </a:lnSpc>
              <a:spcBef>
                <a:spcPts val="0"/>
              </a:spcBef>
              <a:spcAft>
                <a:spcPts val="1600"/>
              </a:spcAft>
              <a:buClr>
                <a:schemeClr val="lt2"/>
              </a:buClr>
              <a:buChar char="●"/>
              <a:defRPr>
                <a:solidFill>
                  <a:schemeClr val="lt2"/>
                </a:solidFill>
              </a:defRPr>
            </a:lvl4pPr>
            <a:lvl5pPr lvl="4" rtl="0">
              <a:lnSpc>
                <a:spcPct val="115000"/>
              </a:lnSpc>
              <a:spcBef>
                <a:spcPts val="0"/>
              </a:spcBef>
              <a:spcAft>
                <a:spcPts val="1600"/>
              </a:spcAft>
              <a:buClr>
                <a:schemeClr val="lt2"/>
              </a:buClr>
              <a:buChar char="○"/>
              <a:defRPr>
                <a:solidFill>
                  <a:schemeClr val="lt2"/>
                </a:solidFill>
              </a:defRPr>
            </a:lvl5pPr>
            <a:lvl6pPr lvl="5" rtl="0">
              <a:lnSpc>
                <a:spcPct val="115000"/>
              </a:lnSpc>
              <a:spcBef>
                <a:spcPts val="0"/>
              </a:spcBef>
              <a:spcAft>
                <a:spcPts val="1600"/>
              </a:spcAft>
              <a:buClr>
                <a:schemeClr val="lt2"/>
              </a:buClr>
              <a:buChar char="■"/>
              <a:defRPr>
                <a:solidFill>
                  <a:schemeClr val="lt2"/>
                </a:solidFill>
              </a:defRPr>
            </a:lvl6pPr>
            <a:lvl7pPr lvl="6" rtl="0">
              <a:lnSpc>
                <a:spcPct val="115000"/>
              </a:lnSpc>
              <a:spcBef>
                <a:spcPts val="0"/>
              </a:spcBef>
              <a:spcAft>
                <a:spcPts val="1600"/>
              </a:spcAft>
              <a:buClr>
                <a:schemeClr val="lt2"/>
              </a:buClr>
              <a:buChar char="●"/>
              <a:defRPr>
                <a:solidFill>
                  <a:schemeClr val="lt2"/>
                </a:solidFill>
              </a:defRPr>
            </a:lvl7pPr>
            <a:lvl8pPr lvl="7" rtl="0">
              <a:lnSpc>
                <a:spcPct val="115000"/>
              </a:lnSpc>
              <a:spcBef>
                <a:spcPts val="0"/>
              </a:spcBef>
              <a:spcAft>
                <a:spcPts val="1600"/>
              </a:spcAft>
              <a:buClr>
                <a:schemeClr val="lt2"/>
              </a:buClr>
              <a:buChar char="○"/>
              <a:defRPr>
                <a:solidFill>
                  <a:schemeClr val="lt2"/>
                </a:solidFill>
              </a:defRPr>
            </a:lvl8pPr>
            <a:lvl9pPr lvl="8" rtl="0">
              <a:lnSpc>
                <a:spcPct val="115000"/>
              </a:lnSpc>
              <a:spcBef>
                <a:spcPts val="0"/>
              </a:spcBef>
              <a:spcAft>
                <a:spcPts val="1600"/>
              </a:spcAft>
              <a:buClr>
                <a:schemeClr val="lt2"/>
              </a:buClr>
              <a:buChar char="■"/>
              <a:defRPr>
                <a:solidFill>
                  <a:schemeClr val="lt2"/>
                </a:solidFill>
              </a:defRPr>
            </a:lvl9pPr>
          </a:lstStyle>
          <a:p>
            <a:endParaRPr/>
          </a:p>
        </p:txBody>
      </p:sp>
      <p:sp>
        <p:nvSpPr>
          <p:cNvPr id="53" name="Shape 53"/>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rtl="0">
              <a:spcBef>
                <a:spcPts val="0"/>
              </a:spcBef>
              <a:buNone/>
            </a:pPr>
            <a:fld id="{00000000-1234-1234-1234-123412341234}" type="slidenum">
              <a:rPr lang="en" sz="1000">
                <a:solidFill>
                  <a:schemeClr val="lt2"/>
                </a:solidFill>
              </a:rPr>
              <a:t>‹#›</a:t>
            </a:fld>
            <a:endParaRPr lang="en"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comments" Target="../comments/commen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16.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4.xml"/><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36.jp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4.xml"/><Relationship Id="rId7" Type="http://schemas.openxmlformats.org/officeDocument/2006/relationships/image" Target="../media/image45.jpg"/><Relationship Id="rId2" Type="http://schemas.openxmlformats.org/officeDocument/2006/relationships/video" Target="../media/media5.mov"/><Relationship Id="rId1" Type="http://schemas.microsoft.com/office/2007/relationships/media" Target="../media/media5.mov"/><Relationship Id="rId6" Type="http://schemas.openxmlformats.org/officeDocument/2006/relationships/image" Target="../media/image8.png"/><Relationship Id="rId5" Type="http://schemas.openxmlformats.org/officeDocument/2006/relationships/image" Target="../media/image44.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311708" y="744575"/>
            <a:ext cx="8520600" cy="2052600"/>
          </a:xfrm>
          <a:prstGeom prst="rect">
            <a:avLst/>
          </a:prstGeom>
        </p:spPr>
        <p:txBody>
          <a:bodyPr wrap="square" lIns="91425" tIns="91425" rIns="91425" bIns="91425" anchor="b" anchorCtr="0">
            <a:noAutofit/>
          </a:bodyPr>
          <a:lstStyle/>
          <a:p>
            <a:pPr lvl="0" rtl="0">
              <a:spcBef>
                <a:spcPts val="0"/>
              </a:spcBef>
              <a:buNone/>
            </a:pPr>
            <a:r>
              <a:rPr lang="en"/>
              <a:t>How to Approach an Abdominal CT</a:t>
            </a:r>
          </a:p>
        </p:txBody>
      </p:sp>
      <p:sp>
        <p:nvSpPr>
          <p:cNvPr id="100" name="Shape 100"/>
          <p:cNvSpPr txBox="1">
            <a:spLocks noGrp="1"/>
          </p:cNvSpPr>
          <p:nvPr>
            <p:ph type="subTitle" idx="1"/>
          </p:nvPr>
        </p:nvSpPr>
        <p:spPr>
          <a:xfrm>
            <a:off x="311700" y="2834125"/>
            <a:ext cx="8520600" cy="792600"/>
          </a:xfrm>
          <a:prstGeom prst="rect">
            <a:avLst/>
          </a:prstGeom>
        </p:spPr>
        <p:txBody>
          <a:bodyPr wrap="square" lIns="91425" tIns="91425" rIns="91425" bIns="91425" anchor="t" anchorCtr="0">
            <a:noAutofit/>
          </a:bodyPr>
          <a:lstStyle/>
          <a:p>
            <a:pPr lvl="0" rtl="0">
              <a:spcBef>
                <a:spcPts val="0"/>
              </a:spcBef>
              <a:buNone/>
            </a:pPr>
            <a:r>
              <a:rPr lang="en"/>
              <a:t>Shelby Fishback</a:t>
            </a:r>
          </a:p>
          <a:p>
            <a:pPr lvl="0" rtl="0">
              <a:spcBef>
                <a:spcPts val="0"/>
              </a:spcBef>
              <a:buNone/>
            </a:pPr>
            <a:r>
              <a:rPr lang="en"/>
              <a:t>Keith Herr</a:t>
            </a:r>
          </a:p>
        </p:txBody>
      </p:sp>
      <p:pic>
        <p:nvPicPr>
          <p:cNvPr id="4" name="Google Shape;69;p13">
            <a:extLst>
              <a:ext uri="{FF2B5EF4-FFF2-40B4-BE49-F238E27FC236}">
                <a16:creationId xmlns:a16="http://schemas.microsoft.com/office/drawing/2014/main" id="{F388A384-6969-4640-A728-2AAD164995D7}"/>
              </a:ext>
            </a:extLst>
          </p:cNvPr>
          <p:cNvPicPr preferRelativeResize="0"/>
          <p:nvPr/>
        </p:nvPicPr>
        <p:blipFill>
          <a:blip r:embed="rId3">
            <a:alphaModFix/>
          </a:blip>
          <a:stretch>
            <a:fillRect/>
          </a:stretch>
        </p:blipFill>
        <p:spPr>
          <a:xfrm>
            <a:off x="-3" y="-1"/>
            <a:ext cx="1418753" cy="792600"/>
          </a:xfrm>
          <a:prstGeom prst="rect">
            <a:avLst/>
          </a:prstGeom>
          <a:noFill/>
          <a:ln>
            <a:noFill/>
          </a:ln>
        </p:spPr>
      </p:pic>
      <p:pic>
        <p:nvPicPr>
          <p:cNvPr id="5" name="Google Shape;70;p13">
            <a:extLst>
              <a:ext uri="{FF2B5EF4-FFF2-40B4-BE49-F238E27FC236}">
                <a16:creationId xmlns:a16="http://schemas.microsoft.com/office/drawing/2014/main" id="{74E5BC3C-F92B-9A40-B8A6-2B06880CFC49}"/>
              </a:ext>
            </a:extLst>
          </p:cNvPr>
          <p:cNvPicPr preferRelativeResize="0"/>
          <p:nvPr/>
        </p:nvPicPr>
        <p:blipFill>
          <a:blip r:embed="rId4">
            <a:alphaModFix/>
          </a:blip>
          <a:stretch>
            <a:fillRect/>
          </a:stretch>
        </p:blipFill>
        <p:spPr>
          <a:xfrm>
            <a:off x="7705375" y="-27025"/>
            <a:ext cx="1438626" cy="79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Approach- Checklist: Adrenal Glands</a:t>
            </a:r>
          </a:p>
        </p:txBody>
      </p:sp>
      <p:pic>
        <p:nvPicPr>
          <p:cNvPr id="4" name="Picture 3" descr="adrenal glands.0001_preview.jpg"/>
          <p:cNvPicPr>
            <a:picLocks noChangeAspect="1"/>
          </p:cNvPicPr>
          <p:nvPr/>
        </p:nvPicPr>
        <p:blipFill rotWithShape="1">
          <a:blip r:embed="rId3">
            <a:extLst>
              <a:ext uri="{28A0092B-C50C-407E-A947-70E740481C1C}">
                <a14:useLocalDpi xmlns:a14="http://schemas.microsoft.com/office/drawing/2010/main" val="0"/>
              </a:ext>
            </a:extLst>
          </a:blip>
          <a:srcRect l="8751" t="18019" r="9912" b="23302"/>
          <a:stretch/>
        </p:blipFill>
        <p:spPr>
          <a:xfrm>
            <a:off x="4990353" y="2540000"/>
            <a:ext cx="3227294" cy="2328261"/>
          </a:xfrm>
          <a:prstGeom prst="rect">
            <a:avLst/>
          </a:prstGeom>
        </p:spPr>
      </p:pic>
      <p:pic>
        <p:nvPicPr>
          <p:cNvPr id="3" name="Picture 2" descr="Liver intra-extrahepatic ducts axial.0008_preview.jpg"/>
          <p:cNvPicPr>
            <a:picLocks noChangeAspect="1"/>
          </p:cNvPicPr>
          <p:nvPr/>
        </p:nvPicPr>
        <p:blipFill rotWithShape="1">
          <a:blip r:embed="rId4">
            <a:extLst>
              <a:ext uri="{28A0092B-C50C-407E-A947-70E740481C1C}">
                <a14:useLocalDpi xmlns:a14="http://schemas.microsoft.com/office/drawing/2010/main" val="0"/>
              </a:ext>
            </a:extLst>
          </a:blip>
          <a:srcRect l="9877" t="19172" r="9949" b="22149"/>
          <a:stretch/>
        </p:blipFill>
        <p:spPr>
          <a:xfrm>
            <a:off x="1045882" y="1270001"/>
            <a:ext cx="3182470" cy="2329198"/>
          </a:xfrm>
          <a:prstGeom prst="rect">
            <a:avLst/>
          </a:prstGeom>
        </p:spPr>
      </p:pic>
      <p:grpSp>
        <p:nvGrpSpPr>
          <p:cNvPr id="29" name="Group 28"/>
          <p:cNvGrpSpPr/>
          <p:nvPr/>
        </p:nvGrpSpPr>
        <p:grpSpPr>
          <a:xfrm>
            <a:off x="665730" y="2312256"/>
            <a:ext cx="2499501" cy="2259745"/>
            <a:chOff x="665730" y="2312256"/>
            <a:chExt cx="2499501" cy="2259745"/>
          </a:xfrm>
        </p:grpSpPr>
        <p:sp>
          <p:nvSpPr>
            <p:cNvPr id="5" name="Freeform 4"/>
            <p:cNvSpPr/>
            <p:nvPr/>
          </p:nvSpPr>
          <p:spPr>
            <a:xfrm>
              <a:off x="2431961" y="2464307"/>
              <a:ext cx="124942" cy="257353"/>
            </a:xfrm>
            <a:custGeom>
              <a:avLst/>
              <a:gdLst>
                <a:gd name="connsiteX0" fmla="*/ 89 w 124942"/>
                <a:gd name="connsiteY0" fmla="*/ 256668 h 257353"/>
                <a:gd name="connsiteX1" fmla="*/ 54064 w 124942"/>
                <a:gd name="connsiteY1" fmla="*/ 228093 h 257353"/>
                <a:gd name="connsiteX2" fmla="*/ 79464 w 124942"/>
                <a:gd name="connsiteY2" fmla="*/ 183643 h 257353"/>
                <a:gd name="connsiteX3" fmla="*/ 88989 w 124942"/>
                <a:gd name="connsiteY3" fmla="*/ 136018 h 257353"/>
                <a:gd name="connsiteX4" fmla="*/ 95339 w 124942"/>
                <a:gd name="connsiteY4" fmla="*/ 101093 h 257353"/>
                <a:gd name="connsiteX5" fmla="*/ 117564 w 124942"/>
                <a:gd name="connsiteY5" fmla="*/ 53468 h 257353"/>
                <a:gd name="connsiteX6" fmla="*/ 123914 w 124942"/>
                <a:gd name="connsiteY6" fmla="*/ 43943 h 257353"/>
                <a:gd name="connsiteX7" fmla="*/ 98514 w 124942"/>
                <a:gd name="connsiteY7" fmla="*/ 31243 h 257353"/>
                <a:gd name="connsiteX8" fmla="*/ 79464 w 124942"/>
                <a:gd name="connsiteY8" fmla="*/ 15368 h 257353"/>
                <a:gd name="connsiteX9" fmla="*/ 44539 w 124942"/>
                <a:gd name="connsiteY9" fmla="*/ 2668 h 257353"/>
                <a:gd name="connsiteX10" fmla="*/ 15964 w 124942"/>
                <a:gd name="connsiteY10" fmla="*/ 2668 h 257353"/>
                <a:gd name="connsiteX11" fmla="*/ 3264 w 124942"/>
                <a:gd name="connsiteY11" fmla="*/ 31243 h 257353"/>
                <a:gd name="connsiteX12" fmla="*/ 12789 w 124942"/>
                <a:gd name="connsiteY12" fmla="*/ 62993 h 257353"/>
                <a:gd name="connsiteX13" fmla="*/ 35014 w 124942"/>
                <a:gd name="connsiteY13" fmla="*/ 82043 h 257353"/>
                <a:gd name="connsiteX14" fmla="*/ 54064 w 124942"/>
                <a:gd name="connsiteY14" fmla="*/ 82043 h 257353"/>
                <a:gd name="connsiteX15" fmla="*/ 41364 w 124942"/>
                <a:gd name="connsiteY15" fmla="*/ 59818 h 257353"/>
                <a:gd name="connsiteX16" fmla="*/ 28664 w 124942"/>
                <a:gd name="connsiteY16" fmla="*/ 43943 h 257353"/>
                <a:gd name="connsiteX17" fmla="*/ 35014 w 124942"/>
                <a:gd name="connsiteY17" fmla="*/ 21718 h 257353"/>
                <a:gd name="connsiteX18" fmla="*/ 73114 w 124942"/>
                <a:gd name="connsiteY18" fmla="*/ 31243 h 257353"/>
                <a:gd name="connsiteX19" fmla="*/ 82639 w 124942"/>
                <a:gd name="connsiteY19" fmla="*/ 56643 h 257353"/>
                <a:gd name="connsiteX20" fmla="*/ 69939 w 124942"/>
                <a:gd name="connsiteY20" fmla="*/ 94743 h 257353"/>
                <a:gd name="connsiteX21" fmla="*/ 63589 w 124942"/>
                <a:gd name="connsiteY21" fmla="*/ 132843 h 257353"/>
                <a:gd name="connsiteX22" fmla="*/ 60414 w 124942"/>
                <a:gd name="connsiteY22" fmla="*/ 161418 h 257353"/>
                <a:gd name="connsiteX23" fmla="*/ 41364 w 124942"/>
                <a:gd name="connsiteY23" fmla="*/ 199518 h 257353"/>
                <a:gd name="connsiteX24" fmla="*/ 89 w 124942"/>
                <a:gd name="connsiteY24" fmla="*/ 256668 h 25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942" h="257353">
                  <a:moveTo>
                    <a:pt x="89" y="256668"/>
                  </a:moveTo>
                  <a:cubicBezTo>
                    <a:pt x="2206" y="261430"/>
                    <a:pt x="40835" y="240264"/>
                    <a:pt x="54064" y="228093"/>
                  </a:cubicBezTo>
                  <a:cubicBezTo>
                    <a:pt x="67293" y="215922"/>
                    <a:pt x="73643" y="198989"/>
                    <a:pt x="79464" y="183643"/>
                  </a:cubicBezTo>
                  <a:cubicBezTo>
                    <a:pt x="85285" y="168297"/>
                    <a:pt x="86343" y="149776"/>
                    <a:pt x="88989" y="136018"/>
                  </a:cubicBezTo>
                  <a:cubicBezTo>
                    <a:pt x="91635" y="122260"/>
                    <a:pt x="90577" y="114851"/>
                    <a:pt x="95339" y="101093"/>
                  </a:cubicBezTo>
                  <a:cubicBezTo>
                    <a:pt x="100101" y="87335"/>
                    <a:pt x="112801" y="62993"/>
                    <a:pt x="117564" y="53468"/>
                  </a:cubicBezTo>
                  <a:cubicBezTo>
                    <a:pt x="122327" y="43943"/>
                    <a:pt x="127089" y="47647"/>
                    <a:pt x="123914" y="43943"/>
                  </a:cubicBezTo>
                  <a:cubicBezTo>
                    <a:pt x="120739" y="40239"/>
                    <a:pt x="105922" y="36005"/>
                    <a:pt x="98514" y="31243"/>
                  </a:cubicBezTo>
                  <a:cubicBezTo>
                    <a:pt x="91106" y="26480"/>
                    <a:pt x="88460" y="20130"/>
                    <a:pt x="79464" y="15368"/>
                  </a:cubicBezTo>
                  <a:cubicBezTo>
                    <a:pt x="70468" y="10606"/>
                    <a:pt x="55122" y="4785"/>
                    <a:pt x="44539" y="2668"/>
                  </a:cubicBezTo>
                  <a:cubicBezTo>
                    <a:pt x="33956" y="551"/>
                    <a:pt x="22843" y="-2094"/>
                    <a:pt x="15964" y="2668"/>
                  </a:cubicBezTo>
                  <a:cubicBezTo>
                    <a:pt x="9085" y="7430"/>
                    <a:pt x="3793" y="21189"/>
                    <a:pt x="3264" y="31243"/>
                  </a:cubicBezTo>
                  <a:cubicBezTo>
                    <a:pt x="2735" y="41297"/>
                    <a:pt x="7497" y="54526"/>
                    <a:pt x="12789" y="62993"/>
                  </a:cubicBezTo>
                  <a:cubicBezTo>
                    <a:pt x="18081" y="71460"/>
                    <a:pt x="28135" y="78868"/>
                    <a:pt x="35014" y="82043"/>
                  </a:cubicBezTo>
                  <a:cubicBezTo>
                    <a:pt x="41893" y="85218"/>
                    <a:pt x="53006" y="85747"/>
                    <a:pt x="54064" y="82043"/>
                  </a:cubicBezTo>
                  <a:cubicBezTo>
                    <a:pt x="55122" y="78339"/>
                    <a:pt x="45597" y="66168"/>
                    <a:pt x="41364" y="59818"/>
                  </a:cubicBezTo>
                  <a:cubicBezTo>
                    <a:pt x="37131" y="53468"/>
                    <a:pt x="29722" y="50293"/>
                    <a:pt x="28664" y="43943"/>
                  </a:cubicBezTo>
                  <a:cubicBezTo>
                    <a:pt x="27606" y="37593"/>
                    <a:pt x="27606" y="23835"/>
                    <a:pt x="35014" y="21718"/>
                  </a:cubicBezTo>
                  <a:cubicBezTo>
                    <a:pt x="42422" y="19601"/>
                    <a:pt x="65177" y="25422"/>
                    <a:pt x="73114" y="31243"/>
                  </a:cubicBezTo>
                  <a:cubicBezTo>
                    <a:pt x="81051" y="37064"/>
                    <a:pt x="83168" y="46060"/>
                    <a:pt x="82639" y="56643"/>
                  </a:cubicBezTo>
                  <a:cubicBezTo>
                    <a:pt x="82110" y="67226"/>
                    <a:pt x="73114" y="82043"/>
                    <a:pt x="69939" y="94743"/>
                  </a:cubicBezTo>
                  <a:cubicBezTo>
                    <a:pt x="66764" y="107443"/>
                    <a:pt x="65176" y="121731"/>
                    <a:pt x="63589" y="132843"/>
                  </a:cubicBezTo>
                  <a:cubicBezTo>
                    <a:pt x="62002" y="143955"/>
                    <a:pt x="64118" y="150306"/>
                    <a:pt x="60414" y="161418"/>
                  </a:cubicBezTo>
                  <a:cubicBezTo>
                    <a:pt x="56710" y="172530"/>
                    <a:pt x="48772" y="191051"/>
                    <a:pt x="41364" y="199518"/>
                  </a:cubicBezTo>
                  <a:cubicBezTo>
                    <a:pt x="33956" y="207985"/>
                    <a:pt x="-2028" y="251906"/>
                    <a:pt x="89" y="256668"/>
                  </a:cubicBezTo>
                  <a:close/>
                </a:path>
              </a:pathLst>
            </a:cu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2408886" y="2405258"/>
              <a:ext cx="204139" cy="100314"/>
            </a:xfrm>
            <a:custGeom>
              <a:avLst/>
              <a:gdLst>
                <a:gd name="connsiteX0" fmla="*/ 137464 w 204139"/>
                <a:gd name="connsiteY0" fmla="*/ 99817 h 100314"/>
                <a:gd name="connsiteX1" fmla="*/ 188264 w 204139"/>
                <a:gd name="connsiteY1" fmla="*/ 80767 h 100314"/>
                <a:gd name="connsiteX2" fmla="*/ 204139 w 204139"/>
                <a:gd name="connsiteY2" fmla="*/ 42667 h 100314"/>
                <a:gd name="connsiteX3" fmla="*/ 188264 w 204139"/>
                <a:gd name="connsiteY3" fmla="*/ 4567 h 100314"/>
                <a:gd name="connsiteX4" fmla="*/ 140639 w 204139"/>
                <a:gd name="connsiteY4" fmla="*/ 1392 h 100314"/>
                <a:gd name="connsiteX5" fmla="*/ 89839 w 204139"/>
                <a:gd name="connsiteY5" fmla="*/ 10917 h 100314"/>
                <a:gd name="connsiteX6" fmla="*/ 77139 w 204139"/>
                <a:gd name="connsiteY6" fmla="*/ 14092 h 100314"/>
                <a:gd name="connsiteX7" fmla="*/ 45389 w 204139"/>
                <a:gd name="connsiteY7" fmla="*/ 10917 h 100314"/>
                <a:gd name="connsiteX8" fmla="*/ 10464 w 204139"/>
                <a:gd name="connsiteY8" fmla="*/ 4567 h 100314"/>
                <a:gd name="connsiteX9" fmla="*/ 939 w 204139"/>
                <a:gd name="connsiteY9" fmla="*/ 14092 h 100314"/>
                <a:gd name="connsiteX10" fmla="*/ 29514 w 204139"/>
                <a:gd name="connsiteY10" fmla="*/ 45842 h 100314"/>
                <a:gd name="connsiteX11" fmla="*/ 45389 w 204139"/>
                <a:gd name="connsiteY11" fmla="*/ 52192 h 100314"/>
                <a:gd name="connsiteX12" fmla="*/ 89839 w 204139"/>
                <a:gd name="connsiteY12" fmla="*/ 61717 h 100314"/>
                <a:gd name="connsiteX13" fmla="*/ 137464 w 204139"/>
                <a:gd name="connsiteY13" fmla="*/ 99817 h 10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139" h="100314">
                  <a:moveTo>
                    <a:pt x="137464" y="99817"/>
                  </a:moveTo>
                  <a:cubicBezTo>
                    <a:pt x="153868" y="102992"/>
                    <a:pt x="177152" y="90292"/>
                    <a:pt x="188264" y="80767"/>
                  </a:cubicBezTo>
                  <a:cubicBezTo>
                    <a:pt x="199377" y="71242"/>
                    <a:pt x="204139" y="55367"/>
                    <a:pt x="204139" y="42667"/>
                  </a:cubicBezTo>
                  <a:cubicBezTo>
                    <a:pt x="204139" y="29967"/>
                    <a:pt x="198847" y="11446"/>
                    <a:pt x="188264" y="4567"/>
                  </a:cubicBezTo>
                  <a:cubicBezTo>
                    <a:pt x="177681" y="-2312"/>
                    <a:pt x="157043" y="334"/>
                    <a:pt x="140639" y="1392"/>
                  </a:cubicBezTo>
                  <a:cubicBezTo>
                    <a:pt x="124235" y="2450"/>
                    <a:pt x="100422" y="8800"/>
                    <a:pt x="89839" y="10917"/>
                  </a:cubicBezTo>
                  <a:cubicBezTo>
                    <a:pt x="79256" y="13034"/>
                    <a:pt x="84547" y="14092"/>
                    <a:pt x="77139" y="14092"/>
                  </a:cubicBezTo>
                  <a:cubicBezTo>
                    <a:pt x="69731" y="14092"/>
                    <a:pt x="56501" y="12504"/>
                    <a:pt x="45389" y="10917"/>
                  </a:cubicBezTo>
                  <a:cubicBezTo>
                    <a:pt x="34277" y="9330"/>
                    <a:pt x="17872" y="4038"/>
                    <a:pt x="10464" y="4567"/>
                  </a:cubicBezTo>
                  <a:cubicBezTo>
                    <a:pt x="3056" y="5096"/>
                    <a:pt x="-2236" y="7213"/>
                    <a:pt x="939" y="14092"/>
                  </a:cubicBezTo>
                  <a:cubicBezTo>
                    <a:pt x="4114" y="20971"/>
                    <a:pt x="22106" y="39492"/>
                    <a:pt x="29514" y="45842"/>
                  </a:cubicBezTo>
                  <a:cubicBezTo>
                    <a:pt x="36922" y="52192"/>
                    <a:pt x="35335" y="49546"/>
                    <a:pt x="45389" y="52192"/>
                  </a:cubicBezTo>
                  <a:cubicBezTo>
                    <a:pt x="55443" y="54838"/>
                    <a:pt x="76081" y="56425"/>
                    <a:pt x="89839" y="61717"/>
                  </a:cubicBezTo>
                  <a:cubicBezTo>
                    <a:pt x="103597" y="67009"/>
                    <a:pt x="121060" y="96642"/>
                    <a:pt x="137464" y="99817"/>
                  </a:cubicBezTo>
                  <a:close/>
                </a:path>
              </a:pathLst>
            </a:custGeom>
            <a:solidFill>
              <a:srgbClr val="3366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665730" y="3278368"/>
              <a:ext cx="2499501" cy="1293633"/>
              <a:chOff x="665730" y="3278368"/>
              <a:chExt cx="2499501" cy="1293633"/>
            </a:xfrm>
          </p:grpSpPr>
          <p:pic>
            <p:nvPicPr>
              <p:cNvPr id="9" name="Picture 8" descr="White-thought-bubble-clip-art-at-vector-clip-art.png"/>
              <p:cNvPicPr>
                <a:picLocks noChangeAspect="1"/>
              </p:cNvPicPr>
              <p:nvPr/>
            </p:nvPicPr>
            <p:blipFill rotWithShape="1">
              <a:blip r:embed="rId5">
                <a:extLst>
                  <a:ext uri="{28A0092B-C50C-407E-A947-70E740481C1C}">
                    <a14:useLocalDpi xmlns:a14="http://schemas.microsoft.com/office/drawing/2010/main" val="0"/>
                  </a:ext>
                </a:extLst>
              </a:blip>
              <a:srcRect r="18347"/>
              <a:stretch/>
            </p:blipFill>
            <p:spPr>
              <a:xfrm>
                <a:off x="665730" y="3278368"/>
                <a:ext cx="2499501" cy="1293633"/>
              </a:xfrm>
              <a:prstGeom prst="rect">
                <a:avLst/>
              </a:prstGeom>
            </p:spPr>
          </p:pic>
          <p:sp>
            <p:nvSpPr>
              <p:cNvPr id="7" name="TextBox 6"/>
              <p:cNvSpPr txBox="1"/>
              <p:nvPr/>
            </p:nvSpPr>
            <p:spPr>
              <a:xfrm>
                <a:off x="855704" y="3530182"/>
                <a:ext cx="2025800" cy="738664"/>
              </a:xfrm>
              <a:prstGeom prst="rect">
                <a:avLst/>
              </a:prstGeom>
              <a:noFill/>
            </p:spPr>
            <p:txBody>
              <a:bodyPr wrap="square" rtlCol="0">
                <a:spAutoFit/>
              </a:bodyPr>
              <a:lstStyle/>
              <a:p>
                <a:pPr algn="ctr"/>
                <a:r>
                  <a:rPr lang="en-US" i="1" dirty="0">
                    <a:solidFill>
                      <a:schemeClr val="bg1"/>
                    </a:solidFill>
                    <a:latin typeface="Helvetica Neue Medium"/>
                    <a:cs typeface="Helvetica Neue Medium"/>
                  </a:rPr>
                  <a:t>The </a:t>
                </a:r>
                <a:r>
                  <a:rPr lang="en-US" i="1" dirty="0">
                    <a:solidFill>
                      <a:srgbClr val="FF0000"/>
                    </a:solidFill>
                    <a:latin typeface="Helvetica Neue Medium"/>
                    <a:cs typeface="Helvetica Neue Medium"/>
                  </a:rPr>
                  <a:t>right adrenal gland </a:t>
                </a:r>
                <a:r>
                  <a:rPr lang="en-US" i="1" dirty="0">
                    <a:solidFill>
                      <a:schemeClr val="bg1"/>
                    </a:solidFill>
                    <a:latin typeface="Helvetica Neue Medium"/>
                    <a:cs typeface="Helvetica Neue Medium"/>
                  </a:rPr>
                  <a:t>appears to be connected to the </a:t>
                </a:r>
                <a:r>
                  <a:rPr lang="en-US" i="1" dirty="0">
                    <a:solidFill>
                      <a:srgbClr val="0000FF"/>
                    </a:solidFill>
                    <a:latin typeface="Helvetica Neue Medium"/>
                    <a:cs typeface="Helvetica Neue Medium"/>
                  </a:rPr>
                  <a:t>IVC</a:t>
                </a:r>
              </a:p>
            </p:txBody>
          </p:sp>
        </p:grpSp>
        <p:sp>
          <p:nvSpPr>
            <p:cNvPr id="14" name="Curved Left Arrow 13"/>
            <p:cNvSpPr/>
            <p:nvPr/>
          </p:nvSpPr>
          <p:spPr>
            <a:xfrm rot="12280759">
              <a:off x="1826355" y="2312256"/>
              <a:ext cx="376890" cy="929898"/>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30"/>
          <p:cNvGrpSpPr/>
          <p:nvPr/>
        </p:nvGrpSpPr>
        <p:grpSpPr>
          <a:xfrm>
            <a:off x="5649956" y="1017725"/>
            <a:ext cx="2416132" cy="1184022"/>
            <a:chOff x="5649956" y="1017725"/>
            <a:chExt cx="2416132" cy="1184022"/>
          </a:xfrm>
        </p:grpSpPr>
        <p:grpSp>
          <p:nvGrpSpPr>
            <p:cNvPr id="16" name="Group 15"/>
            <p:cNvGrpSpPr/>
            <p:nvPr/>
          </p:nvGrpSpPr>
          <p:grpSpPr>
            <a:xfrm>
              <a:off x="5649956" y="1017725"/>
              <a:ext cx="2416132" cy="1184022"/>
              <a:chOff x="6452714" y="446497"/>
              <a:chExt cx="1905000" cy="2029373"/>
            </a:xfrm>
          </p:grpSpPr>
          <p:pic>
            <p:nvPicPr>
              <p:cNvPr id="17" name="Picture 16" descr="kT8nKaEac.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52714" y="570870"/>
                <a:ext cx="1905000" cy="1905000"/>
              </a:xfrm>
              <a:prstGeom prst="rect">
                <a:avLst/>
              </a:prstGeom>
            </p:spPr>
          </p:pic>
          <p:sp>
            <p:nvSpPr>
              <p:cNvPr id="18" name="TextBox 17"/>
              <p:cNvSpPr txBox="1"/>
              <p:nvPr/>
            </p:nvSpPr>
            <p:spPr>
              <a:xfrm>
                <a:off x="6625052" y="446497"/>
                <a:ext cx="1732662" cy="406113"/>
              </a:xfrm>
              <a:prstGeom prst="rect">
                <a:avLst/>
              </a:prstGeom>
              <a:noFill/>
            </p:spPr>
            <p:txBody>
              <a:bodyPr wrap="square" rtlCol="0">
                <a:spAutoFit/>
              </a:bodyPr>
              <a:lstStyle/>
              <a:p>
                <a:pPr algn="ctr"/>
                <a:endParaRPr lang="en-US" sz="1600" i="1" dirty="0">
                  <a:solidFill>
                    <a:schemeClr val="bg1"/>
                  </a:solidFill>
                  <a:latin typeface="Helvetica Neue Medium"/>
                  <a:cs typeface="Helvetica Neue Medium"/>
                </a:endParaRPr>
              </a:p>
            </p:txBody>
          </p:sp>
        </p:grpSp>
        <p:sp>
          <p:nvSpPr>
            <p:cNvPr id="19" name="TextBox 18"/>
            <p:cNvSpPr txBox="1"/>
            <p:nvPr/>
          </p:nvSpPr>
          <p:spPr>
            <a:xfrm>
              <a:off x="5868534" y="1356279"/>
              <a:ext cx="2025800" cy="307777"/>
            </a:xfrm>
            <a:prstGeom prst="rect">
              <a:avLst/>
            </a:prstGeom>
            <a:noFill/>
          </p:spPr>
          <p:txBody>
            <a:bodyPr wrap="square" rtlCol="0">
              <a:spAutoFit/>
            </a:bodyPr>
            <a:lstStyle/>
            <a:p>
              <a:pPr algn="ctr"/>
              <a:r>
                <a:rPr lang="en-US" i="1" dirty="0">
                  <a:solidFill>
                    <a:schemeClr val="bg1"/>
                  </a:solidFill>
                  <a:latin typeface="Helvetica Neue Medium"/>
                  <a:cs typeface="Helvetica Neue Medium"/>
                </a:rPr>
                <a:t>“No adrenal nodules.”</a:t>
              </a:r>
              <a:endParaRPr lang="en-US" i="1" dirty="0">
                <a:solidFill>
                  <a:srgbClr val="0000FF"/>
                </a:solidFill>
                <a:latin typeface="Helvetica Neue Medium"/>
                <a:cs typeface="Helvetica Neue Medium"/>
              </a:endParaRPr>
            </a:p>
          </p:txBody>
        </p:sp>
      </p:grpSp>
      <p:grpSp>
        <p:nvGrpSpPr>
          <p:cNvPr id="30" name="Group 29"/>
          <p:cNvGrpSpPr/>
          <p:nvPr/>
        </p:nvGrpSpPr>
        <p:grpSpPr>
          <a:xfrm>
            <a:off x="4618783" y="3574628"/>
            <a:ext cx="2831589" cy="1293633"/>
            <a:chOff x="4618783" y="3574628"/>
            <a:chExt cx="2831589" cy="1293633"/>
          </a:xfrm>
        </p:grpSpPr>
        <p:sp>
          <p:nvSpPr>
            <p:cNvPr id="15" name="Freeform 14"/>
            <p:cNvSpPr/>
            <p:nvPr/>
          </p:nvSpPr>
          <p:spPr>
            <a:xfrm>
              <a:off x="7037935" y="3848435"/>
              <a:ext cx="97758" cy="260369"/>
            </a:xfrm>
            <a:custGeom>
              <a:avLst/>
              <a:gdLst>
                <a:gd name="connsiteX0" fmla="*/ 23911 w 97758"/>
                <a:gd name="connsiteY0" fmla="*/ 259951 h 260369"/>
                <a:gd name="connsiteX1" fmla="*/ 7876 w 97758"/>
                <a:gd name="connsiteY1" fmla="*/ 211843 h 260369"/>
                <a:gd name="connsiteX2" fmla="*/ 1462 w 97758"/>
                <a:gd name="connsiteY2" fmla="*/ 122042 h 260369"/>
                <a:gd name="connsiteX3" fmla="*/ 1462 w 97758"/>
                <a:gd name="connsiteY3" fmla="*/ 54692 h 260369"/>
                <a:gd name="connsiteX4" fmla="*/ 17497 w 97758"/>
                <a:gd name="connsiteY4" fmla="*/ 170 h 260369"/>
                <a:gd name="connsiteX5" fmla="*/ 30325 w 97758"/>
                <a:gd name="connsiteY5" fmla="*/ 38656 h 260369"/>
                <a:gd name="connsiteX6" fmla="*/ 46360 w 97758"/>
                <a:gd name="connsiteY6" fmla="*/ 70728 h 260369"/>
                <a:gd name="connsiteX7" fmla="*/ 68809 w 97758"/>
                <a:gd name="connsiteY7" fmla="*/ 89971 h 260369"/>
                <a:gd name="connsiteX8" fmla="*/ 84844 w 97758"/>
                <a:gd name="connsiteY8" fmla="*/ 86763 h 260369"/>
                <a:gd name="connsiteX9" fmla="*/ 97672 w 97758"/>
                <a:gd name="connsiteY9" fmla="*/ 106006 h 260369"/>
                <a:gd name="connsiteX10" fmla="*/ 78430 w 97758"/>
                <a:gd name="connsiteY10" fmla="*/ 125249 h 260369"/>
                <a:gd name="connsiteX11" fmla="*/ 55981 w 97758"/>
                <a:gd name="connsiteY11" fmla="*/ 109214 h 260369"/>
                <a:gd name="connsiteX12" fmla="*/ 49567 w 97758"/>
                <a:gd name="connsiteY12" fmla="*/ 138078 h 260369"/>
                <a:gd name="connsiteX13" fmla="*/ 39946 w 97758"/>
                <a:gd name="connsiteY13" fmla="*/ 186186 h 260369"/>
                <a:gd name="connsiteX14" fmla="*/ 23911 w 97758"/>
                <a:gd name="connsiteY14" fmla="*/ 259951 h 26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758" h="260369">
                  <a:moveTo>
                    <a:pt x="23911" y="259951"/>
                  </a:moveTo>
                  <a:cubicBezTo>
                    <a:pt x="18566" y="264227"/>
                    <a:pt x="11617" y="234828"/>
                    <a:pt x="7876" y="211843"/>
                  </a:cubicBezTo>
                  <a:cubicBezTo>
                    <a:pt x="4135" y="188858"/>
                    <a:pt x="2531" y="148234"/>
                    <a:pt x="1462" y="122042"/>
                  </a:cubicBezTo>
                  <a:cubicBezTo>
                    <a:pt x="393" y="95850"/>
                    <a:pt x="-1211" y="75004"/>
                    <a:pt x="1462" y="54692"/>
                  </a:cubicBezTo>
                  <a:cubicBezTo>
                    <a:pt x="4134" y="34380"/>
                    <a:pt x="12687" y="2843"/>
                    <a:pt x="17497" y="170"/>
                  </a:cubicBezTo>
                  <a:cubicBezTo>
                    <a:pt x="22307" y="-2503"/>
                    <a:pt x="25515" y="26896"/>
                    <a:pt x="30325" y="38656"/>
                  </a:cubicBezTo>
                  <a:cubicBezTo>
                    <a:pt x="35135" y="50416"/>
                    <a:pt x="39946" y="62176"/>
                    <a:pt x="46360" y="70728"/>
                  </a:cubicBezTo>
                  <a:cubicBezTo>
                    <a:pt x="52774" y="79280"/>
                    <a:pt x="62395" y="87298"/>
                    <a:pt x="68809" y="89971"/>
                  </a:cubicBezTo>
                  <a:cubicBezTo>
                    <a:pt x="75223" y="92644"/>
                    <a:pt x="80034" y="84090"/>
                    <a:pt x="84844" y="86763"/>
                  </a:cubicBezTo>
                  <a:cubicBezTo>
                    <a:pt x="89655" y="89435"/>
                    <a:pt x="98741" y="99592"/>
                    <a:pt x="97672" y="106006"/>
                  </a:cubicBezTo>
                  <a:cubicBezTo>
                    <a:pt x="96603" y="112420"/>
                    <a:pt x="85378" y="124714"/>
                    <a:pt x="78430" y="125249"/>
                  </a:cubicBezTo>
                  <a:cubicBezTo>
                    <a:pt x="71482" y="125784"/>
                    <a:pt x="60791" y="107076"/>
                    <a:pt x="55981" y="109214"/>
                  </a:cubicBezTo>
                  <a:cubicBezTo>
                    <a:pt x="51171" y="111352"/>
                    <a:pt x="52240" y="125249"/>
                    <a:pt x="49567" y="138078"/>
                  </a:cubicBezTo>
                  <a:cubicBezTo>
                    <a:pt x="46895" y="150907"/>
                    <a:pt x="44222" y="168546"/>
                    <a:pt x="39946" y="186186"/>
                  </a:cubicBezTo>
                  <a:cubicBezTo>
                    <a:pt x="35670" y="203825"/>
                    <a:pt x="29256" y="255675"/>
                    <a:pt x="23911" y="259951"/>
                  </a:cubicBezTo>
                  <a:close/>
                </a:path>
              </a:pathLst>
            </a:custGeom>
            <a:solidFill>
              <a:srgbClr val="008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4618783" y="3574628"/>
              <a:ext cx="2499501" cy="1293633"/>
              <a:chOff x="665730" y="3278368"/>
              <a:chExt cx="2499501" cy="1293633"/>
            </a:xfrm>
          </p:grpSpPr>
          <p:pic>
            <p:nvPicPr>
              <p:cNvPr id="22" name="Picture 21" descr="White-thought-bubble-clip-art-at-vector-clip-art.png"/>
              <p:cNvPicPr>
                <a:picLocks noChangeAspect="1"/>
              </p:cNvPicPr>
              <p:nvPr/>
            </p:nvPicPr>
            <p:blipFill rotWithShape="1">
              <a:blip r:embed="rId5">
                <a:extLst>
                  <a:ext uri="{28A0092B-C50C-407E-A947-70E740481C1C}">
                    <a14:useLocalDpi xmlns:a14="http://schemas.microsoft.com/office/drawing/2010/main" val="0"/>
                  </a:ext>
                </a:extLst>
              </a:blip>
              <a:srcRect r="18347"/>
              <a:stretch/>
            </p:blipFill>
            <p:spPr>
              <a:xfrm>
                <a:off x="665730" y="3278368"/>
                <a:ext cx="2499501" cy="1293633"/>
              </a:xfrm>
              <a:prstGeom prst="rect">
                <a:avLst/>
              </a:prstGeom>
            </p:spPr>
          </p:pic>
          <p:sp>
            <p:nvSpPr>
              <p:cNvPr id="23" name="TextBox 22"/>
              <p:cNvSpPr txBox="1"/>
              <p:nvPr/>
            </p:nvSpPr>
            <p:spPr>
              <a:xfrm>
                <a:off x="1037300" y="3491833"/>
                <a:ext cx="1684204" cy="830997"/>
              </a:xfrm>
              <a:prstGeom prst="rect">
                <a:avLst/>
              </a:prstGeom>
              <a:noFill/>
            </p:spPr>
            <p:txBody>
              <a:bodyPr wrap="square" rtlCol="0">
                <a:spAutoFit/>
              </a:bodyPr>
              <a:lstStyle/>
              <a:p>
                <a:pPr algn="ctr"/>
                <a:r>
                  <a:rPr lang="en-US" sz="1200" i="1" dirty="0">
                    <a:solidFill>
                      <a:schemeClr val="bg1"/>
                    </a:solidFill>
                    <a:latin typeface="Helvetica Neue Medium"/>
                    <a:cs typeface="Helvetica Neue Medium"/>
                  </a:rPr>
                  <a:t>The </a:t>
                </a:r>
                <a:r>
                  <a:rPr lang="en-US" sz="1200" i="1" dirty="0">
                    <a:solidFill>
                      <a:srgbClr val="008000"/>
                    </a:solidFill>
                    <a:latin typeface="Helvetica Neue Medium"/>
                    <a:cs typeface="Helvetica Neue Medium"/>
                  </a:rPr>
                  <a:t>left adrenal gland  </a:t>
                </a:r>
                <a:r>
                  <a:rPr lang="en-US" sz="1200" i="1" dirty="0">
                    <a:solidFill>
                      <a:schemeClr val="bg1"/>
                    </a:solidFill>
                    <a:latin typeface="Helvetica Neue Medium"/>
                    <a:cs typeface="Helvetica Neue Medium"/>
                  </a:rPr>
                  <a:t>appears above and anterior to the left kidney.</a:t>
                </a:r>
                <a:endParaRPr lang="en-US" sz="1200" i="1" dirty="0">
                  <a:solidFill>
                    <a:srgbClr val="0000FF"/>
                  </a:solidFill>
                  <a:latin typeface="Helvetica Neue Medium"/>
                  <a:cs typeface="Helvetica Neue Medium"/>
                </a:endParaRPr>
              </a:p>
            </p:txBody>
          </p:sp>
        </p:grpSp>
        <p:sp>
          <p:nvSpPr>
            <p:cNvPr id="28" name="Curved Left Arrow 27"/>
            <p:cNvSpPr/>
            <p:nvPr/>
          </p:nvSpPr>
          <p:spPr>
            <a:xfrm rot="13583287" flipH="1">
              <a:off x="6796978" y="4042968"/>
              <a:ext cx="376890" cy="929898"/>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dirty="0"/>
              <a:t>Approach- Checklist: Kidneys</a:t>
            </a:r>
            <a:r>
              <a:rPr lang="en-US" dirty="0"/>
              <a:t> and ureters</a:t>
            </a:r>
            <a:endParaRPr lang="en" dirty="0"/>
          </a:p>
        </p:txBody>
      </p:sp>
      <p:sp>
        <p:nvSpPr>
          <p:cNvPr id="7" name="Shape 128"/>
          <p:cNvSpPr txBox="1">
            <a:spLocks noGrp="1"/>
          </p:cNvSpPr>
          <p:nvPr>
            <p:ph type="body" idx="1"/>
          </p:nvPr>
        </p:nvSpPr>
        <p:spPr>
          <a:xfrm>
            <a:off x="311700" y="1152475"/>
            <a:ext cx="3703454" cy="3416400"/>
          </a:xfrm>
          <a:prstGeom prst="rect">
            <a:avLst/>
          </a:prstGeom>
        </p:spPr>
        <p:txBody>
          <a:bodyPr wrap="square" lIns="91425" tIns="91425" rIns="91425" bIns="91425" anchor="t" anchorCtr="0">
            <a:noAutofit/>
          </a:bodyPr>
          <a:lstStyle/>
          <a:p>
            <a:pPr lvl="0">
              <a:lnSpc>
                <a:spcPct val="100000"/>
              </a:lnSpc>
              <a:spcBef>
                <a:spcPts val="0"/>
              </a:spcBef>
              <a:buNone/>
            </a:pPr>
            <a:r>
              <a:rPr lang="en-US" sz="1600" dirty="0">
                <a:solidFill>
                  <a:srgbClr val="CCCCCC"/>
                </a:solidFill>
                <a:latin typeface="+mn-lt"/>
                <a:ea typeface="Times New Roman"/>
                <a:cs typeface="Times New Roman"/>
                <a:sym typeface="Times New Roman"/>
              </a:rPr>
              <a:t>1. Look for symmetric enhancement.</a:t>
            </a:r>
          </a:p>
          <a:p>
            <a:pPr lvl="0">
              <a:lnSpc>
                <a:spcPct val="100000"/>
              </a:lnSpc>
              <a:spcBef>
                <a:spcPts val="0"/>
              </a:spcBef>
              <a:buNone/>
            </a:pPr>
            <a:r>
              <a:rPr lang="en-US" sz="1600" dirty="0">
                <a:solidFill>
                  <a:srgbClr val="CCCCCC"/>
                </a:solidFill>
                <a:latin typeface="+mn-lt"/>
                <a:ea typeface="Times New Roman"/>
                <a:cs typeface="Times New Roman"/>
                <a:sym typeface="Times New Roman"/>
              </a:rPr>
              <a:t>2. Look for </a:t>
            </a:r>
            <a:r>
              <a:rPr lang="en-US" sz="1600" dirty="0" err="1">
                <a:solidFill>
                  <a:srgbClr val="CCCCCC"/>
                </a:solidFill>
                <a:latin typeface="+mn-lt"/>
                <a:ea typeface="Times New Roman"/>
                <a:cs typeface="Times New Roman"/>
                <a:sym typeface="Times New Roman"/>
              </a:rPr>
              <a:t>hydronephrosis</a:t>
            </a:r>
            <a:r>
              <a:rPr lang="en-US" sz="1600" dirty="0">
                <a:solidFill>
                  <a:srgbClr val="CCCCCC"/>
                </a:solidFill>
                <a:latin typeface="+mn-lt"/>
                <a:ea typeface="Times New Roman"/>
                <a:cs typeface="Times New Roman"/>
                <a:sym typeface="Times New Roman"/>
              </a:rPr>
              <a:t> and calculi.</a:t>
            </a:r>
          </a:p>
          <a:p>
            <a:pPr lvl="0">
              <a:lnSpc>
                <a:spcPct val="100000"/>
              </a:lnSpc>
              <a:spcBef>
                <a:spcPts val="0"/>
              </a:spcBef>
              <a:buNone/>
            </a:pPr>
            <a:r>
              <a:rPr lang="en-US" sz="1600" dirty="0">
                <a:solidFill>
                  <a:srgbClr val="CCCCCC"/>
                </a:solidFill>
                <a:latin typeface="+mn-lt"/>
                <a:ea typeface="Times New Roman"/>
                <a:cs typeface="Times New Roman"/>
                <a:sym typeface="Times New Roman"/>
              </a:rPr>
              <a:t>3. Try to follow the ureters to the urinary bladder (not always possible!).</a:t>
            </a:r>
          </a:p>
          <a:p>
            <a:pPr lvl="0">
              <a:lnSpc>
                <a:spcPct val="100000"/>
              </a:lnSpc>
              <a:buNone/>
            </a:pPr>
            <a:r>
              <a:rPr lang="en-US" sz="1600" dirty="0">
                <a:solidFill>
                  <a:srgbClr val="CCCCCC"/>
                </a:solidFill>
                <a:latin typeface="+mn-lt"/>
                <a:ea typeface="Times New Roman"/>
                <a:cs typeface="Times New Roman"/>
                <a:sym typeface="Times New Roman"/>
              </a:rPr>
              <a:t>4. </a:t>
            </a:r>
            <a:r>
              <a:rPr lang="en-US" sz="1600" dirty="0">
                <a:solidFill>
                  <a:srgbClr val="FFFF00"/>
                </a:solidFill>
              </a:rPr>
              <a:t>C</a:t>
            </a:r>
            <a:r>
              <a:rPr lang="en" sz="1600" dirty="0">
                <a:solidFill>
                  <a:srgbClr val="FFFF00"/>
                </a:solidFill>
              </a:rPr>
              <a:t>oronal</a:t>
            </a:r>
            <a:r>
              <a:rPr lang="en-US" sz="1600" dirty="0">
                <a:solidFill>
                  <a:srgbClr val="FFFF00"/>
                </a:solidFill>
              </a:rPr>
              <a:t>s</a:t>
            </a:r>
            <a:r>
              <a:rPr lang="en-US" sz="1600" dirty="0">
                <a:solidFill>
                  <a:srgbClr val="CCCCCC"/>
                </a:solidFill>
                <a:latin typeface="+mn-lt"/>
                <a:ea typeface="Times New Roman"/>
                <a:cs typeface="Times New Roman"/>
                <a:sym typeface="Times New Roman"/>
              </a:rPr>
              <a:t> increase sensitivity for detecting polar lesions.</a:t>
            </a:r>
            <a:endParaRPr dirty="0"/>
          </a:p>
        </p:txBody>
      </p:sp>
      <p:pic>
        <p:nvPicPr>
          <p:cNvPr id="5" name="Picture 4" descr="Kidneys coronal .0013.jpg"/>
          <p:cNvPicPr>
            <a:picLocks noChangeAspect="1"/>
          </p:cNvPicPr>
          <p:nvPr/>
        </p:nvPicPr>
        <p:blipFill rotWithShape="1">
          <a:blip r:embed="rId5">
            <a:extLst>
              <a:ext uri="{28A0092B-C50C-407E-A947-70E740481C1C}">
                <a14:useLocalDpi xmlns:a14="http://schemas.microsoft.com/office/drawing/2010/main" val="0"/>
              </a:ext>
            </a:extLst>
          </a:blip>
          <a:srcRect l="20855" t="18375" r="19696" b="46779"/>
          <a:stretch/>
        </p:blipFill>
        <p:spPr>
          <a:xfrm>
            <a:off x="5489185" y="3427971"/>
            <a:ext cx="2576903" cy="1510427"/>
          </a:xfrm>
          <a:prstGeom prst="rect">
            <a:avLst/>
          </a:prstGeom>
        </p:spPr>
      </p:pic>
      <p:grpSp>
        <p:nvGrpSpPr>
          <p:cNvPr id="6" name="Group 5"/>
          <p:cNvGrpSpPr/>
          <p:nvPr/>
        </p:nvGrpSpPr>
        <p:grpSpPr>
          <a:xfrm>
            <a:off x="1668146" y="3136507"/>
            <a:ext cx="3497642" cy="1904077"/>
            <a:chOff x="2749656" y="3136507"/>
            <a:chExt cx="2416132" cy="1904077"/>
          </a:xfrm>
        </p:grpSpPr>
        <p:grpSp>
          <p:nvGrpSpPr>
            <p:cNvPr id="9" name="Group 8"/>
            <p:cNvGrpSpPr/>
            <p:nvPr/>
          </p:nvGrpSpPr>
          <p:grpSpPr>
            <a:xfrm flipH="1" flipV="1">
              <a:off x="2749656" y="3136507"/>
              <a:ext cx="2416132" cy="1904077"/>
              <a:chOff x="6452714" y="446497"/>
              <a:chExt cx="1905000" cy="2029373"/>
            </a:xfrm>
          </p:grpSpPr>
          <p:pic>
            <p:nvPicPr>
              <p:cNvPr id="10" name="Picture 9" descr="kT8nKaEac.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52714" y="570870"/>
                <a:ext cx="1905000" cy="1905000"/>
              </a:xfrm>
              <a:prstGeom prst="rect">
                <a:avLst/>
              </a:prstGeom>
            </p:spPr>
          </p:pic>
          <p:sp>
            <p:nvSpPr>
              <p:cNvPr id="11" name="TextBox 10"/>
              <p:cNvSpPr txBox="1"/>
              <p:nvPr/>
            </p:nvSpPr>
            <p:spPr>
              <a:xfrm>
                <a:off x="6625052" y="446497"/>
                <a:ext cx="1732662" cy="406113"/>
              </a:xfrm>
              <a:prstGeom prst="rect">
                <a:avLst/>
              </a:prstGeom>
              <a:noFill/>
            </p:spPr>
            <p:txBody>
              <a:bodyPr wrap="square" rtlCol="0">
                <a:spAutoFit/>
              </a:bodyPr>
              <a:lstStyle/>
              <a:p>
                <a:pPr algn="ctr"/>
                <a:endParaRPr lang="en-US" sz="1600" i="1" dirty="0">
                  <a:solidFill>
                    <a:schemeClr val="bg1"/>
                  </a:solidFill>
                  <a:latin typeface="Helvetica Neue Medium"/>
                  <a:cs typeface="Helvetica Neue Medium"/>
                </a:endParaRPr>
              </a:p>
            </p:txBody>
          </p:sp>
        </p:grpSp>
        <p:sp>
          <p:nvSpPr>
            <p:cNvPr id="12" name="TextBox 11"/>
            <p:cNvSpPr txBox="1"/>
            <p:nvPr/>
          </p:nvSpPr>
          <p:spPr>
            <a:xfrm>
              <a:off x="2921410" y="3804302"/>
              <a:ext cx="2025800" cy="954107"/>
            </a:xfrm>
            <a:prstGeom prst="rect">
              <a:avLst/>
            </a:prstGeom>
            <a:noFill/>
          </p:spPr>
          <p:txBody>
            <a:bodyPr wrap="square" rtlCol="0">
              <a:spAutoFit/>
            </a:bodyPr>
            <a:lstStyle/>
            <a:p>
              <a:pPr algn="ctr"/>
              <a:r>
                <a:rPr lang="en-US" i="1" dirty="0">
                  <a:solidFill>
                    <a:schemeClr val="bg1"/>
                  </a:solidFill>
                  <a:latin typeface="Helvetica Neue Medium"/>
                  <a:cs typeface="Helvetica Neue Medium"/>
                </a:rPr>
                <a:t>“Kidneys enhance symmetrically. No suspicious masses or calculi. There is mild bilateral </a:t>
              </a:r>
              <a:r>
                <a:rPr lang="en-US" i="1" dirty="0" err="1">
                  <a:solidFill>
                    <a:schemeClr val="bg1"/>
                  </a:solidFill>
                  <a:latin typeface="Helvetica Neue Medium"/>
                  <a:cs typeface="Helvetica Neue Medium"/>
                </a:rPr>
                <a:t>hydronephrosis</a:t>
              </a:r>
              <a:r>
                <a:rPr lang="en-US" i="1" dirty="0">
                  <a:solidFill>
                    <a:schemeClr val="bg1"/>
                  </a:solidFill>
                  <a:latin typeface="Helvetica Neue Medium"/>
                  <a:cs typeface="Helvetica Neue Medium"/>
                </a:rPr>
                <a:t>.”</a:t>
              </a:r>
              <a:endParaRPr lang="en-US" i="1" dirty="0">
                <a:solidFill>
                  <a:srgbClr val="0000FF"/>
                </a:solidFill>
                <a:latin typeface="Helvetica Neue Medium"/>
                <a:cs typeface="Helvetica Neue Medium"/>
              </a:endParaRPr>
            </a:p>
          </p:txBody>
        </p:sp>
      </p:grpSp>
      <p:pic>
        <p:nvPicPr>
          <p:cNvPr id="8" name="Kidneys 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1568" t="21048" r="12783" b="23667"/>
          <a:stretch/>
        </p:blipFill>
        <p:spPr>
          <a:xfrm>
            <a:off x="5310072" y="934561"/>
            <a:ext cx="3013095" cy="220194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 name="Shape 128"/>
          <p:cNvSpPr txBox="1">
            <a:spLocks/>
          </p:cNvSpPr>
          <p:nvPr/>
        </p:nvSpPr>
        <p:spPr>
          <a:xfrm>
            <a:off x="311700" y="1194259"/>
            <a:ext cx="3703454" cy="34164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lt2"/>
              </a:buClr>
              <a:buSzPct val="100000"/>
              <a:buChar char="●"/>
              <a:defRPr sz="1800" b="0" i="0" u="none" strike="noStrike" cap="none">
                <a:solidFill>
                  <a:schemeClr val="lt2"/>
                </a:solidFill>
                <a:latin typeface="Arial"/>
                <a:ea typeface="Arial"/>
                <a:cs typeface="Arial"/>
                <a:sym typeface="Arial"/>
              </a:defRPr>
            </a:lvl1pPr>
            <a:lvl2pPr marR="0" lvl="1"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2pPr>
            <a:lvl3pPr marR="0" lvl="2"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3pPr>
            <a:lvl4pPr marR="0" lvl="3"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4pPr>
            <a:lvl5pPr marR="0" lvl="4"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5pPr>
            <a:lvl6pPr marR="0" lvl="5"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6pPr>
            <a:lvl7pPr marR="0" lvl="6"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7pPr>
            <a:lvl8pPr marR="0" lvl="7"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8pPr>
            <a:lvl9pPr marR="0" lvl="8"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9pPr>
          </a:lstStyle>
          <a:p>
            <a:pPr>
              <a:lnSpc>
                <a:spcPct val="100000"/>
              </a:lnSpc>
              <a:buFontTx/>
              <a:buNone/>
            </a:pPr>
            <a:r>
              <a:rPr lang="en-US" sz="1600" dirty="0">
                <a:solidFill>
                  <a:srgbClr val="CCCCCC"/>
                </a:solidFill>
                <a:latin typeface="+mn-lt"/>
                <a:ea typeface="Times New Roman"/>
                <a:cs typeface="Times New Roman"/>
                <a:sym typeface="Times New Roman"/>
              </a:rPr>
              <a:t>1. Look for uniform enhancement</a:t>
            </a:r>
          </a:p>
          <a:p>
            <a:pPr>
              <a:lnSpc>
                <a:spcPct val="100000"/>
              </a:lnSpc>
              <a:buFontTx/>
              <a:buNone/>
            </a:pPr>
            <a:r>
              <a:rPr lang="en-US" sz="1600" dirty="0">
                <a:solidFill>
                  <a:srgbClr val="CCCCCC"/>
                </a:solidFill>
                <a:latin typeface="+mn-lt"/>
                <a:ea typeface="Times New Roman"/>
                <a:cs typeface="Times New Roman"/>
                <a:sym typeface="Times New Roman"/>
              </a:rPr>
              <a:t>2. Look for ductal dilatation</a:t>
            </a:r>
          </a:p>
          <a:p>
            <a:pPr>
              <a:lnSpc>
                <a:spcPct val="100000"/>
              </a:lnSpc>
              <a:buFontTx/>
              <a:buNone/>
            </a:pPr>
            <a:r>
              <a:rPr lang="en-US" sz="1600" dirty="0">
                <a:solidFill>
                  <a:srgbClr val="CCCCCC"/>
                </a:solidFill>
                <a:latin typeface="+mn-lt"/>
                <a:ea typeface="Times New Roman"/>
                <a:cs typeface="Times New Roman"/>
                <a:sym typeface="Times New Roman"/>
              </a:rPr>
              <a:t>3. Look for masses</a:t>
            </a:r>
          </a:p>
          <a:p>
            <a:pPr>
              <a:lnSpc>
                <a:spcPct val="100000"/>
              </a:lnSpc>
              <a:buFontTx/>
              <a:buNone/>
            </a:pPr>
            <a:r>
              <a:rPr lang="en-US" sz="1600" dirty="0">
                <a:solidFill>
                  <a:srgbClr val="CCCCCC"/>
                </a:solidFill>
                <a:latin typeface="+mn-lt"/>
                <a:ea typeface="Times New Roman"/>
                <a:cs typeface="Times New Roman"/>
                <a:sym typeface="Times New Roman"/>
              </a:rPr>
              <a:t>4. Look for calcifications</a:t>
            </a:r>
          </a:p>
          <a:p>
            <a:pPr>
              <a:lnSpc>
                <a:spcPct val="100000"/>
              </a:lnSpc>
              <a:buFontTx/>
              <a:buNone/>
            </a:pPr>
            <a:r>
              <a:rPr lang="en-US" sz="1600" dirty="0">
                <a:solidFill>
                  <a:srgbClr val="CCCCCC"/>
                </a:solidFill>
                <a:latin typeface="+mn-lt"/>
                <a:ea typeface="Times New Roman"/>
                <a:cs typeface="Times New Roman"/>
                <a:sym typeface="Times New Roman"/>
              </a:rPr>
              <a:t>5. Look for inflammatory change or fluid around the pancreas</a:t>
            </a:r>
            <a:endParaRPr lang="en-US" dirty="0"/>
          </a:p>
        </p:txBody>
      </p:sp>
      <p:sp>
        <p:nvSpPr>
          <p:cNvPr id="3" name="Title 2"/>
          <p:cNvSpPr>
            <a:spLocks noGrp="1"/>
          </p:cNvSpPr>
          <p:nvPr>
            <p:ph type="title"/>
          </p:nvPr>
        </p:nvSpPr>
        <p:spPr/>
        <p:txBody>
          <a:bodyPr/>
          <a:lstStyle/>
          <a:p>
            <a:r>
              <a:rPr lang="en" dirty="0"/>
              <a:t>Approach- Checklist: </a:t>
            </a:r>
            <a:r>
              <a:rPr lang="en-US" dirty="0"/>
              <a:t>Pancreas</a:t>
            </a:r>
          </a:p>
        </p:txBody>
      </p:sp>
      <p:grpSp>
        <p:nvGrpSpPr>
          <p:cNvPr id="6" name="Group 5"/>
          <p:cNvGrpSpPr/>
          <p:nvPr/>
        </p:nvGrpSpPr>
        <p:grpSpPr>
          <a:xfrm>
            <a:off x="929414" y="3388066"/>
            <a:ext cx="4093537" cy="1620817"/>
            <a:chOff x="3100342" y="3136503"/>
            <a:chExt cx="4093537" cy="1620817"/>
          </a:xfrm>
        </p:grpSpPr>
        <p:grpSp>
          <p:nvGrpSpPr>
            <p:cNvPr id="8" name="Group 7"/>
            <p:cNvGrpSpPr/>
            <p:nvPr/>
          </p:nvGrpSpPr>
          <p:grpSpPr>
            <a:xfrm flipH="1" flipV="1">
              <a:off x="3100342" y="3136503"/>
              <a:ext cx="4093537" cy="1620817"/>
              <a:chOff x="6452714" y="446497"/>
              <a:chExt cx="1905000" cy="2029373"/>
            </a:xfrm>
          </p:grpSpPr>
          <p:pic>
            <p:nvPicPr>
              <p:cNvPr id="9" name="Picture 8" descr="kT8nKaEa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52714" y="570870"/>
                <a:ext cx="1905000" cy="1905000"/>
              </a:xfrm>
              <a:prstGeom prst="rect">
                <a:avLst/>
              </a:prstGeom>
            </p:spPr>
          </p:pic>
          <p:sp>
            <p:nvSpPr>
              <p:cNvPr id="10" name="TextBox 9"/>
              <p:cNvSpPr txBox="1"/>
              <p:nvPr/>
            </p:nvSpPr>
            <p:spPr>
              <a:xfrm>
                <a:off x="6625052" y="446497"/>
                <a:ext cx="1732662" cy="406113"/>
              </a:xfrm>
              <a:prstGeom prst="rect">
                <a:avLst/>
              </a:prstGeom>
              <a:noFill/>
            </p:spPr>
            <p:txBody>
              <a:bodyPr wrap="square" rtlCol="0">
                <a:spAutoFit/>
              </a:bodyPr>
              <a:lstStyle/>
              <a:p>
                <a:pPr algn="ctr"/>
                <a:endParaRPr lang="en-US" sz="1600" i="1" dirty="0">
                  <a:solidFill>
                    <a:schemeClr val="bg1"/>
                  </a:solidFill>
                  <a:latin typeface="Helvetica Neue Medium"/>
                  <a:cs typeface="Helvetica Neue Medium"/>
                </a:endParaRPr>
              </a:p>
            </p:txBody>
          </p:sp>
        </p:grpSp>
        <p:sp>
          <p:nvSpPr>
            <p:cNvPr id="11" name="TextBox 10"/>
            <p:cNvSpPr txBox="1"/>
            <p:nvPr/>
          </p:nvSpPr>
          <p:spPr>
            <a:xfrm>
              <a:off x="3196274" y="3688956"/>
              <a:ext cx="3818693" cy="738664"/>
            </a:xfrm>
            <a:prstGeom prst="rect">
              <a:avLst/>
            </a:prstGeom>
            <a:noFill/>
          </p:spPr>
          <p:txBody>
            <a:bodyPr wrap="square" rtlCol="0">
              <a:spAutoFit/>
            </a:bodyPr>
            <a:lstStyle/>
            <a:p>
              <a:pPr algn="ctr"/>
              <a:r>
                <a:rPr lang="en-US" i="1" dirty="0">
                  <a:solidFill>
                    <a:schemeClr val="bg1"/>
                  </a:solidFill>
                  <a:latin typeface="Helvetica Neue Medium"/>
                  <a:cs typeface="Helvetica Neue Medium"/>
                </a:rPr>
                <a:t>“Uniform parenchymal enhancement without masses. Normal duct. No </a:t>
              </a:r>
              <a:r>
                <a:rPr lang="en-US" i="1" dirty="0" err="1">
                  <a:solidFill>
                    <a:schemeClr val="bg1"/>
                  </a:solidFill>
                  <a:latin typeface="Helvetica Neue Medium"/>
                  <a:cs typeface="Helvetica Neue Medium"/>
                </a:rPr>
                <a:t>peripancreatic</a:t>
              </a:r>
              <a:r>
                <a:rPr lang="en-US" i="1" dirty="0">
                  <a:solidFill>
                    <a:schemeClr val="bg1"/>
                  </a:solidFill>
                  <a:latin typeface="Helvetica Neue Medium"/>
                  <a:cs typeface="Helvetica Neue Medium"/>
                </a:rPr>
                <a:t> inflammatory changes.”</a:t>
              </a:r>
              <a:endParaRPr lang="en-US" i="1" dirty="0">
                <a:solidFill>
                  <a:srgbClr val="0000FF"/>
                </a:solidFill>
                <a:latin typeface="Helvetica Neue Medium"/>
                <a:cs typeface="Helvetica Neue Medium"/>
              </a:endParaRPr>
            </a:p>
          </p:txBody>
        </p:sp>
      </p:grpSp>
      <p:pic>
        <p:nvPicPr>
          <p:cNvPr id="7" name="Pancrease with colo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1722" t="18992" r="10325" b="22600"/>
          <a:stretch/>
        </p:blipFill>
        <p:spPr>
          <a:xfrm>
            <a:off x="4844039" y="1014681"/>
            <a:ext cx="4009578" cy="3004216"/>
          </a:xfrm>
          <a:prstGeom prst="rect">
            <a:avLst/>
          </a:prstGeom>
        </p:spPr>
      </p:pic>
      <p:sp>
        <p:nvSpPr>
          <p:cNvPr id="12" name="Rectangle 11"/>
          <p:cNvSpPr/>
          <p:nvPr/>
        </p:nvSpPr>
        <p:spPr>
          <a:xfrm>
            <a:off x="5541785" y="4506415"/>
            <a:ext cx="227474" cy="208488"/>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541785" y="4194326"/>
            <a:ext cx="227474" cy="208488"/>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182370" y="4194326"/>
            <a:ext cx="227474" cy="208488"/>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182370" y="4506415"/>
            <a:ext cx="227474" cy="208488"/>
          </a:xfrm>
          <a:prstGeom prst="rect">
            <a:avLst/>
          </a:prstGeom>
          <a:solidFill>
            <a:srgbClr val="E972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541785" y="4805305"/>
            <a:ext cx="227474" cy="20848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5890758" y="4137158"/>
            <a:ext cx="473958" cy="307777"/>
          </a:xfrm>
          <a:prstGeom prst="rect">
            <a:avLst/>
          </a:prstGeom>
        </p:spPr>
        <p:txBody>
          <a:bodyPr wrap="none">
            <a:spAutoFit/>
          </a:bodyPr>
          <a:lstStyle/>
          <a:p>
            <a:r>
              <a:rPr lang="en-US" dirty="0">
                <a:solidFill>
                  <a:srgbClr val="CCCCCC"/>
                </a:solidFill>
                <a:ea typeface="Times New Roman"/>
                <a:cs typeface="Times New Roman"/>
                <a:sym typeface="Times New Roman"/>
              </a:rPr>
              <a:t>Tail</a:t>
            </a:r>
            <a:endParaRPr lang="en-US" dirty="0"/>
          </a:p>
        </p:txBody>
      </p:sp>
      <p:sp>
        <p:nvSpPr>
          <p:cNvPr id="17" name="Rectangle 16"/>
          <p:cNvSpPr/>
          <p:nvPr/>
        </p:nvSpPr>
        <p:spPr>
          <a:xfrm>
            <a:off x="5890758" y="4447279"/>
            <a:ext cx="607859" cy="307777"/>
          </a:xfrm>
          <a:prstGeom prst="rect">
            <a:avLst/>
          </a:prstGeom>
        </p:spPr>
        <p:txBody>
          <a:bodyPr wrap="none">
            <a:spAutoFit/>
          </a:bodyPr>
          <a:lstStyle/>
          <a:p>
            <a:r>
              <a:rPr lang="en-US" dirty="0">
                <a:solidFill>
                  <a:srgbClr val="CCCCCC"/>
                </a:solidFill>
                <a:ea typeface="Times New Roman"/>
                <a:cs typeface="Times New Roman"/>
                <a:sym typeface="Times New Roman"/>
              </a:rPr>
              <a:t>Body</a:t>
            </a:r>
            <a:endParaRPr lang="en-US" dirty="0"/>
          </a:p>
        </p:txBody>
      </p:sp>
      <p:sp>
        <p:nvSpPr>
          <p:cNvPr id="18" name="Rectangle 17"/>
          <p:cNvSpPr/>
          <p:nvPr/>
        </p:nvSpPr>
        <p:spPr>
          <a:xfrm>
            <a:off x="5890758" y="4755660"/>
            <a:ext cx="607859" cy="307777"/>
          </a:xfrm>
          <a:prstGeom prst="rect">
            <a:avLst/>
          </a:prstGeom>
        </p:spPr>
        <p:txBody>
          <a:bodyPr wrap="none">
            <a:spAutoFit/>
          </a:bodyPr>
          <a:lstStyle/>
          <a:p>
            <a:r>
              <a:rPr lang="en-US" dirty="0">
                <a:solidFill>
                  <a:srgbClr val="CCCCCC"/>
                </a:solidFill>
                <a:ea typeface="Times New Roman"/>
                <a:cs typeface="Times New Roman"/>
                <a:sym typeface="Times New Roman"/>
              </a:rPr>
              <a:t>Neck</a:t>
            </a:r>
            <a:endParaRPr lang="en-US" dirty="0"/>
          </a:p>
        </p:txBody>
      </p:sp>
      <p:sp>
        <p:nvSpPr>
          <p:cNvPr id="19" name="Rectangle 18"/>
          <p:cNvSpPr/>
          <p:nvPr/>
        </p:nvSpPr>
        <p:spPr>
          <a:xfrm>
            <a:off x="7577118" y="4164407"/>
            <a:ext cx="607859" cy="307777"/>
          </a:xfrm>
          <a:prstGeom prst="rect">
            <a:avLst/>
          </a:prstGeom>
        </p:spPr>
        <p:txBody>
          <a:bodyPr wrap="none">
            <a:spAutoFit/>
          </a:bodyPr>
          <a:lstStyle/>
          <a:p>
            <a:r>
              <a:rPr lang="en-US" dirty="0">
                <a:solidFill>
                  <a:srgbClr val="CCCCCC"/>
                </a:solidFill>
                <a:ea typeface="Times New Roman"/>
                <a:cs typeface="Times New Roman"/>
                <a:sym typeface="Times New Roman"/>
              </a:rPr>
              <a:t>Neck</a:t>
            </a:r>
            <a:endParaRPr lang="en-US" dirty="0"/>
          </a:p>
        </p:txBody>
      </p:sp>
      <p:sp>
        <p:nvSpPr>
          <p:cNvPr id="20" name="Rectangle 19"/>
          <p:cNvSpPr/>
          <p:nvPr/>
        </p:nvSpPr>
        <p:spPr>
          <a:xfrm>
            <a:off x="7577118" y="4479132"/>
            <a:ext cx="893256" cy="307777"/>
          </a:xfrm>
          <a:prstGeom prst="rect">
            <a:avLst/>
          </a:prstGeom>
        </p:spPr>
        <p:txBody>
          <a:bodyPr wrap="none">
            <a:spAutoFit/>
          </a:bodyPr>
          <a:lstStyle/>
          <a:p>
            <a:r>
              <a:rPr lang="en-US" dirty="0" err="1">
                <a:solidFill>
                  <a:srgbClr val="CCCCCC"/>
                </a:solidFill>
                <a:ea typeface="Times New Roman"/>
                <a:cs typeface="Times New Roman"/>
                <a:sym typeface="Times New Roman"/>
              </a:rPr>
              <a:t>Uncinate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dirty="0"/>
              <a:t>Approach- Checklist: </a:t>
            </a:r>
            <a:r>
              <a:rPr lang="en-US" dirty="0"/>
              <a:t>Colon</a:t>
            </a:r>
            <a:endParaRPr lang="en" dirty="0"/>
          </a:p>
        </p:txBody>
      </p:sp>
      <p:grpSp>
        <p:nvGrpSpPr>
          <p:cNvPr id="16" name="Group 15"/>
          <p:cNvGrpSpPr/>
          <p:nvPr/>
        </p:nvGrpSpPr>
        <p:grpSpPr>
          <a:xfrm>
            <a:off x="727451" y="3115688"/>
            <a:ext cx="3378332" cy="1941495"/>
            <a:chOff x="431539" y="1085112"/>
            <a:chExt cx="3378332" cy="1941495"/>
          </a:xfrm>
        </p:grpSpPr>
        <p:pic>
          <p:nvPicPr>
            <p:cNvPr id="3" name="Picture 2" descr="SB, colon axial.0241_preview.jpg"/>
            <p:cNvPicPr>
              <a:picLocks noChangeAspect="1"/>
            </p:cNvPicPr>
            <p:nvPr/>
          </p:nvPicPr>
          <p:blipFill rotWithShape="1">
            <a:blip r:embed="rId3">
              <a:extLst>
                <a:ext uri="{28A0092B-C50C-407E-A947-70E740481C1C}">
                  <a14:useLocalDpi xmlns:a14="http://schemas.microsoft.com/office/drawing/2010/main" val="0"/>
                </a:ext>
              </a:extLst>
            </a:blip>
            <a:srcRect l="4971" t="26611" r="6403" b="11298"/>
            <a:stretch/>
          </p:blipFill>
          <p:spPr>
            <a:xfrm>
              <a:off x="431539" y="1085112"/>
              <a:ext cx="3378332" cy="1941495"/>
            </a:xfrm>
            <a:prstGeom prst="rect">
              <a:avLst/>
            </a:prstGeom>
          </p:spPr>
        </p:pic>
        <p:sp>
          <p:nvSpPr>
            <p:cNvPr id="9" name="Curved Left Arrow 8"/>
            <p:cNvSpPr/>
            <p:nvPr/>
          </p:nvSpPr>
          <p:spPr>
            <a:xfrm rot="6178046">
              <a:off x="2108407" y="2362093"/>
              <a:ext cx="408496" cy="661988"/>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2618329" y="2265883"/>
              <a:ext cx="839182"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Rectum</a:t>
              </a:r>
            </a:p>
          </p:txBody>
        </p:sp>
      </p:grpSp>
      <p:grpSp>
        <p:nvGrpSpPr>
          <p:cNvPr id="17" name="Group 16"/>
          <p:cNvGrpSpPr/>
          <p:nvPr/>
        </p:nvGrpSpPr>
        <p:grpSpPr>
          <a:xfrm>
            <a:off x="4986377" y="3115688"/>
            <a:ext cx="3372938" cy="1941495"/>
            <a:chOff x="431539" y="3115688"/>
            <a:chExt cx="3372938" cy="1941495"/>
          </a:xfrm>
        </p:grpSpPr>
        <p:pic>
          <p:nvPicPr>
            <p:cNvPr id="4" name="Picture 3" descr="SB, colon axial.0211_preview.jpg"/>
            <p:cNvPicPr>
              <a:picLocks noChangeAspect="1"/>
            </p:cNvPicPr>
            <p:nvPr/>
          </p:nvPicPr>
          <p:blipFill rotWithShape="1">
            <a:blip r:embed="rId4">
              <a:extLst>
                <a:ext uri="{28A0092B-C50C-407E-A947-70E740481C1C}">
                  <a14:useLocalDpi xmlns:a14="http://schemas.microsoft.com/office/drawing/2010/main" val="0"/>
                </a:ext>
              </a:extLst>
            </a:blip>
            <a:srcRect l="5560" t="22055" r="5955" b="15852"/>
            <a:stretch/>
          </p:blipFill>
          <p:spPr>
            <a:xfrm>
              <a:off x="431539" y="3115688"/>
              <a:ext cx="3372938" cy="1941495"/>
            </a:xfrm>
            <a:prstGeom prst="rect">
              <a:avLst/>
            </a:prstGeom>
          </p:spPr>
        </p:pic>
        <p:cxnSp>
          <p:nvCxnSpPr>
            <p:cNvPr id="11" name="Straight Arrow Connector 10"/>
            <p:cNvCxnSpPr/>
            <p:nvPr/>
          </p:nvCxnSpPr>
          <p:spPr>
            <a:xfrm flipH="1" flipV="1">
              <a:off x="1988757" y="4353890"/>
              <a:ext cx="601629" cy="1830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600800" y="4415886"/>
              <a:ext cx="839182"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Sigmoid</a:t>
              </a:r>
            </a:p>
          </p:txBody>
        </p:sp>
      </p:grpSp>
      <p:grpSp>
        <p:nvGrpSpPr>
          <p:cNvPr id="20" name="Group 19"/>
          <p:cNvGrpSpPr/>
          <p:nvPr/>
        </p:nvGrpSpPr>
        <p:grpSpPr>
          <a:xfrm>
            <a:off x="4797227" y="981477"/>
            <a:ext cx="3562088" cy="1941495"/>
            <a:chOff x="4742722" y="1085112"/>
            <a:chExt cx="3562088" cy="1941495"/>
          </a:xfrm>
        </p:grpSpPr>
        <p:pic>
          <p:nvPicPr>
            <p:cNvPr id="6" name="Picture 5" descr="SB, colon axial.0204_preview.jpg"/>
            <p:cNvPicPr>
              <a:picLocks noChangeAspect="1"/>
            </p:cNvPicPr>
            <p:nvPr/>
          </p:nvPicPr>
          <p:blipFill rotWithShape="1">
            <a:blip r:embed="rId5">
              <a:extLst>
                <a:ext uri="{28A0092B-C50C-407E-A947-70E740481C1C}">
                  <a14:useLocalDpi xmlns:a14="http://schemas.microsoft.com/office/drawing/2010/main" val="0"/>
                </a:ext>
              </a:extLst>
            </a:blip>
            <a:srcRect l="6096" t="24783" r="7976" b="15015"/>
            <a:stretch/>
          </p:blipFill>
          <p:spPr>
            <a:xfrm>
              <a:off x="4926478" y="1085112"/>
              <a:ext cx="3378332" cy="1941495"/>
            </a:xfrm>
            <a:prstGeom prst="rect">
              <a:avLst/>
            </a:prstGeom>
          </p:spPr>
        </p:pic>
        <p:sp>
          <p:nvSpPr>
            <p:cNvPr id="13" name="TextBox 12"/>
            <p:cNvSpPr txBox="1"/>
            <p:nvPr/>
          </p:nvSpPr>
          <p:spPr>
            <a:xfrm>
              <a:off x="6365796" y="2018193"/>
              <a:ext cx="1069002"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Transverse</a:t>
              </a:r>
            </a:p>
          </p:txBody>
        </p:sp>
        <p:cxnSp>
          <p:nvCxnSpPr>
            <p:cNvPr id="14" name="Straight Arrow Connector 13"/>
            <p:cNvCxnSpPr/>
            <p:nvPr/>
          </p:nvCxnSpPr>
          <p:spPr>
            <a:xfrm flipV="1">
              <a:off x="6820627" y="1669769"/>
              <a:ext cx="0" cy="3484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Curved Left Arrow 17"/>
            <p:cNvSpPr/>
            <p:nvPr/>
          </p:nvSpPr>
          <p:spPr>
            <a:xfrm rot="661743" flipH="1" flipV="1">
              <a:off x="5459667" y="1476448"/>
              <a:ext cx="408496" cy="661988"/>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4742722" y="2124155"/>
              <a:ext cx="1069002"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Ascending</a:t>
              </a:r>
            </a:p>
          </p:txBody>
        </p:sp>
      </p:grpSp>
      <p:sp>
        <p:nvSpPr>
          <p:cNvPr id="21" name="Striped Right Arrow 20"/>
          <p:cNvSpPr/>
          <p:nvPr/>
        </p:nvSpPr>
        <p:spPr>
          <a:xfrm>
            <a:off x="4105783" y="3947365"/>
            <a:ext cx="875200" cy="369156"/>
          </a:xfrm>
          <a:prstGeom prst="stripedRightArrow">
            <a:avLst/>
          </a:prstGeom>
          <a:solidFill>
            <a:srgbClr val="E9720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Striped Right Arrow 23"/>
          <p:cNvSpPr/>
          <p:nvPr/>
        </p:nvSpPr>
        <p:spPr>
          <a:xfrm rot="16200000">
            <a:off x="6343997" y="2893140"/>
            <a:ext cx="693114" cy="369156"/>
          </a:xfrm>
          <a:prstGeom prst="stripedRightArrow">
            <a:avLst/>
          </a:prstGeom>
          <a:solidFill>
            <a:srgbClr val="E972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89026" y="1130723"/>
            <a:ext cx="3936870" cy="1600438"/>
          </a:xfrm>
          <a:prstGeom prst="rect">
            <a:avLst/>
          </a:prstGeom>
        </p:spPr>
        <p:txBody>
          <a:bodyPr wrap="none">
            <a:spAutoFit/>
          </a:bodyPr>
          <a:lstStyle/>
          <a:p>
            <a:pPr lvl="0"/>
            <a:r>
              <a:rPr lang="en-US" dirty="0">
                <a:solidFill>
                  <a:srgbClr val="CCCCCC"/>
                </a:solidFill>
                <a:ea typeface="Times New Roman"/>
                <a:cs typeface="Times New Roman"/>
                <a:sym typeface="Times New Roman"/>
              </a:rPr>
              <a:t>For the colon, start at the rectum and follow the</a:t>
            </a:r>
          </a:p>
          <a:p>
            <a:pPr lvl="0"/>
            <a:r>
              <a:rPr lang="en-US" dirty="0">
                <a:solidFill>
                  <a:srgbClr val="CCCCCC"/>
                </a:solidFill>
                <a:ea typeface="Times New Roman"/>
                <a:cs typeface="Times New Roman"/>
                <a:sym typeface="Times New Roman"/>
              </a:rPr>
              <a:t>colon backwards. </a:t>
            </a:r>
          </a:p>
          <a:p>
            <a:pPr lvl="0"/>
            <a:endParaRPr lang="en-US" dirty="0">
              <a:solidFill>
                <a:srgbClr val="CCCCCC"/>
              </a:solidFill>
              <a:ea typeface="Times New Roman"/>
              <a:cs typeface="Times New Roman"/>
              <a:sym typeface="Times New Roman"/>
            </a:endParaRPr>
          </a:p>
          <a:p>
            <a:pPr lvl="0"/>
            <a:r>
              <a:rPr lang="en-US" dirty="0">
                <a:solidFill>
                  <a:srgbClr val="CCCCCC"/>
                </a:solidFill>
                <a:ea typeface="Times New Roman"/>
                <a:cs typeface="Times New Roman"/>
                <a:sym typeface="Times New Roman"/>
              </a:rPr>
              <a:t>Look for:</a:t>
            </a:r>
          </a:p>
          <a:p>
            <a:pPr marL="285750" lvl="2" indent="-112713">
              <a:buFont typeface="Arial"/>
              <a:buChar char="•"/>
              <a:tabLst>
                <a:tab pos="344488" algn="l"/>
              </a:tabLst>
            </a:pPr>
            <a:r>
              <a:rPr lang="en-US" dirty="0">
                <a:solidFill>
                  <a:srgbClr val="CCCCCC"/>
                </a:solidFill>
                <a:ea typeface="Times New Roman"/>
                <a:cs typeface="Times New Roman"/>
                <a:sym typeface="Times New Roman"/>
              </a:rPr>
              <a:t>	Diverticula and inflammation</a:t>
            </a:r>
          </a:p>
          <a:p>
            <a:pPr marL="285750" lvl="2" indent="-112713">
              <a:buFont typeface="Arial"/>
              <a:buChar char="•"/>
              <a:tabLst>
                <a:tab pos="344488" algn="l"/>
              </a:tabLst>
            </a:pPr>
            <a:r>
              <a:rPr lang="en-US" dirty="0">
                <a:solidFill>
                  <a:srgbClr val="CCCCCC"/>
                </a:solidFill>
                <a:ea typeface="Times New Roman"/>
                <a:cs typeface="Times New Roman"/>
                <a:sym typeface="Times New Roman"/>
              </a:rPr>
              <a:t> Wall thickening</a:t>
            </a:r>
          </a:p>
          <a:p>
            <a:pPr marL="285750" lvl="2" indent="-112713">
              <a:buFont typeface="Arial"/>
              <a:buChar char="•"/>
              <a:tabLst>
                <a:tab pos="344488" algn="l"/>
              </a:tabLst>
            </a:pPr>
            <a:r>
              <a:rPr lang="en-US" dirty="0">
                <a:solidFill>
                  <a:srgbClr val="CCCCCC"/>
                </a:solidFill>
                <a:ea typeface="Times New Roman"/>
                <a:cs typeface="Times New Roman"/>
                <a:sym typeface="Times New Roman"/>
              </a:rPr>
              <a:t> Dilatation</a:t>
            </a:r>
          </a:p>
        </p:txBody>
      </p:sp>
    </p:spTree>
    <p:extLst>
      <p:ext uri="{BB962C8B-B14F-4D97-AF65-F5344CB8AC3E}">
        <p14:creationId xmlns:p14="http://schemas.microsoft.com/office/powerpoint/2010/main" val="96847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dirty="0"/>
              <a:t>Approach- Checklist: </a:t>
            </a:r>
            <a:r>
              <a:rPr lang="en-US" dirty="0"/>
              <a:t>The Appendix</a:t>
            </a:r>
            <a:endParaRPr lang="en" dirty="0"/>
          </a:p>
        </p:txBody>
      </p:sp>
      <p:pic>
        <p:nvPicPr>
          <p:cNvPr id="5" name="Picture 4" descr="IC valve.jpeg"/>
          <p:cNvPicPr>
            <a:picLocks noChangeAspect="1"/>
          </p:cNvPicPr>
          <p:nvPr/>
        </p:nvPicPr>
        <p:blipFill rotWithShape="1">
          <a:blip r:embed="rId5">
            <a:extLst>
              <a:ext uri="{28A0092B-C50C-407E-A947-70E740481C1C}">
                <a14:useLocalDpi xmlns:a14="http://schemas.microsoft.com/office/drawing/2010/main" val="0"/>
              </a:ext>
            </a:extLst>
          </a:blip>
          <a:srcRect l="17171" t="28049" r="20432" b="23524"/>
          <a:stretch/>
        </p:blipFill>
        <p:spPr>
          <a:xfrm>
            <a:off x="5116818" y="1017725"/>
            <a:ext cx="3181058" cy="2490829"/>
          </a:xfrm>
          <a:prstGeom prst="rect">
            <a:avLst/>
          </a:prstGeom>
        </p:spPr>
      </p:pic>
      <p:pic>
        <p:nvPicPr>
          <p:cNvPr id="7" name="Picture 6" descr="appendix takeoff.jpeg"/>
          <p:cNvPicPr>
            <a:picLocks noChangeAspect="1"/>
          </p:cNvPicPr>
          <p:nvPr/>
        </p:nvPicPr>
        <p:blipFill rotWithShape="1">
          <a:blip r:embed="rId6">
            <a:extLst>
              <a:ext uri="{28A0092B-C50C-407E-A947-70E740481C1C}">
                <a14:useLocalDpi xmlns:a14="http://schemas.microsoft.com/office/drawing/2010/main" val="0"/>
              </a:ext>
            </a:extLst>
          </a:blip>
          <a:srcRect l="18076" t="49146" r="19527" b="28319"/>
          <a:stretch/>
        </p:blipFill>
        <p:spPr>
          <a:xfrm>
            <a:off x="5116817" y="3686921"/>
            <a:ext cx="3181059" cy="1159100"/>
          </a:xfrm>
          <a:prstGeom prst="rect">
            <a:avLst/>
          </a:prstGeom>
        </p:spPr>
      </p:pic>
      <p:cxnSp>
        <p:nvCxnSpPr>
          <p:cNvPr id="15" name="Straight Connector 14"/>
          <p:cNvCxnSpPr/>
          <p:nvPr/>
        </p:nvCxnSpPr>
        <p:spPr>
          <a:xfrm>
            <a:off x="5116817" y="3107371"/>
            <a:ext cx="3181059" cy="0"/>
          </a:xfrm>
          <a:prstGeom prst="line">
            <a:avLst/>
          </a:prstGeom>
          <a:ln w="28575" cmpd="sng">
            <a:solidFill>
              <a:srgbClr val="FFFFFF"/>
            </a:solidFill>
            <a:prstDash val="dash"/>
          </a:ln>
        </p:spPr>
        <p:style>
          <a:lnRef idx="2">
            <a:schemeClr val="accent1"/>
          </a:lnRef>
          <a:fillRef idx="0">
            <a:schemeClr val="accent1"/>
          </a:fillRef>
          <a:effectRef idx="1">
            <a:schemeClr val="accent1"/>
          </a:effectRef>
          <a:fontRef idx="minor">
            <a:schemeClr val="tx1"/>
          </a:fontRef>
        </p:style>
      </p:cxnSp>
      <p:sp>
        <p:nvSpPr>
          <p:cNvPr id="23" name="Right Arrow 22"/>
          <p:cNvSpPr/>
          <p:nvPr/>
        </p:nvSpPr>
        <p:spPr>
          <a:xfrm rot="7492625">
            <a:off x="5942907" y="2619877"/>
            <a:ext cx="505517" cy="246617"/>
          </a:xfrm>
          <a:prstGeom prst="rightArrow">
            <a:avLst/>
          </a:prstGeom>
          <a:solidFill>
            <a:srgbClr val="E972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White-thought-bubble-clip-art-at-vector-clip-art.png"/>
          <p:cNvPicPr>
            <a:picLocks noChangeAspect="1"/>
          </p:cNvPicPr>
          <p:nvPr/>
        </p:nvPicPr>
        <p:blipFill rotWithShape="1">
          <a:blip r:embed="rId7">
            <a:extLst>
              <a:ext uri="{28A0092B-C50C-407E-A947-70E740481C1C}">
                <a14:useLocalDpi xmlns:a14="http://schemas.microsoft.com/office/drawing/2010/main" val="0"/>
              </a:ext>
            </a:extLst>
          </a:blip>
          <a:srcRect r="18347"/>
          <a:stretch/>
        </p:blipFill>
        <p:spPr>
          <a:xfrm>
            <a:off x="6082177" y="1017725"/>
            <a:ext cx="2992622" cy="1765571"/>
          </a:xfrm>
          <a:prstGeom prst="rect">
            <a:avLst/>
          </a:prstGeom>
        </p:spPr>
      </p:pic>
      <p:sp>
        <p:nvSpPr>
          <p:cNvPr id="25" name="Rectangle 24"/>
          <p:cNvSpPr/>
          <p:nvPr/>
        </p:nvSpPr>
        <p:spPr>
          <a:xfrm>
            <a:off x="6490419" y="1345090"/>
            <a:ext cx="1930751" cy="1169551"/>
          </a:xfrm>
          <a:prstGeom prst="rect">
            <a:avLst/>
          </a:prstGeom>
        </p:spPr>
        <p:txBody>
          <a:bodyPr wrap="square">
            <a:spAutoFit/>
          </a:bodyPr>
          <a:lstStyle/>
          <a:p>
            <a:pPr algn="ctr"/>
            <a:r>
              <a:rPr lang="en-US" i="1" dirty="0">
                <a:solidFill>
                  <a:srgbClr val="0000FF"/>
                </a:solidFill>
                <a:latin typeface="Helvetica Neue Medium"/>
                <a:cs typeface="Helvetica Neue Medium"/>
              </a:rPr>
              <a:t>Find fatty </a:t>
            </a:r>
            <a:r>
              <a:rPr lang="en-US" i="1" dirty="0" err="1">
                <a:solidFill>
                  <a:srgbClr val="E97207"/>
                </a:solidFill>
                <a:latin typeface="Helvetica Neue Medium"/>
                <a:cs typeface="Helvetica Neue Medium"/>
              </a:rPr>
              <a:t>ileocecal</a:t>
            </a:r>
            <a:r>
              <a:rPr lang="en-US" i="1" dirty="0">
                <a:solidFill>
                  <a:srgbClr val="E97207"/>
                </a:solidFill>
                <a:latin typeface="Helvetica Neue Medium"/>
                <a:cs typeface="Helvetica Neue Medium"/>
              </a:rPr>
              <a:t> valve</a:t>
            </a:r>
            <a:r>
              <a:rPr lang="en-US" i="1" dirty="0">
                <a:solidFill>
                  <a:srgbClr val="0000FF"/>
                </a:solidFill>
                <a:latin typeface="Helvetica Neue Medium"/>
                <a:cs typeface="Helvetica Neue Medium"/>
              </a:rPr>
              <a:t> on coronal; the appendix must come off of colon DISTAL to this!</a:t>
            </a:r>
          </a:p>
        </p:txBody>
      </p:sp>
      <p:cxnSp>
        <p:nvCxnSpPr>
          <p:cNvPr id="28" name="Straight Arrow Connector 27"/>
          <p:cNvCxnSpPr/>
          <p:nvPr/>
        </p:nvCxnSpPr>
        <p:spPr>
          <a:xfrm flipH="1" flipV="1">
            <a:off x="6326112" y="4679734"/>
            <a:ext cx="601629" cy="1830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844408" y="4679734"/>
            <a:ext cx="824653"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Cecum</a:t>
            </a:r>
          </a:p>
        </p:txBody>
      </p:sp>
      <p:cxnSp>
        <p:nvCxnSpPr>
          <p:cNvPr id="30" name="Straight Arrow Connector 29"/>
          <p:cNvCxnSpPr/>
          <p:nvPr/>
        </p:nvCxnSpPr>
        <p:spPr>
          <a:xfrm>
            <a:off x="5483283" y="4490378"/>
            <a:ext cx="524914" cy="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Freeform 30"/>
          <p:cNvSpPr/>
          <p:nvPr/>
        </p:nvSpPr>
        <p:spPr>
          <a:xfrm>
            <a:off x="5698840" y="3109021"/>
            <a:ext cx="541369" cy="390891"/>
          </a:xfrm>
          <a:custGeom>
            <a:avLst/>
            <a:gdLst>
              <a:gd name="connsiteX0" fmla="*/ 22382 w 541369"/>
              <a:gd name="connsiteY0" fmla="*/ 5267 h 390891"/>
              <a:gd name="connsiteX1" fmla="*/ 76869 w 541369"/>
              <a:gd name="connsiteY1" fmla="*/ 97480 h 390891"/>
              <a:gd name="connsiteX2" fmla="*/ 118783 w 541369"/>
              <a:gd name="connsiteY2" fmla="*/ 151970 h 390891"/>
              <a:gd name="connsiteX3" fmla="*/ 181654 w 541369"/>
              <a:gd name="connsiteY3" fmla="*/ 214842 h 390891"/>
              <a:gd name="connsiteX4" fmla="*/ 231950 w 541369"/>
              <a:gd name="connsiteY4" fmla="*/ 269332 h 390891"/>
              <a:gd name="connsiteX5" fmla="*/ 273864 w 541369"/>
              <a:gd name="connsiteY5" fmla="*/ 332204 h 390891"/>
              <a:gd name="connsiteX6" fmla="*/ 353500 w 541369"/>
              <a:gd name="connsiteY6" fmla="*/ 378311 h 390891"/>
              <a:gd name="connsiteX7" fmla="*/ 428945 w 541369"/>
              <a:gd name="connsiteY7" fmla="*/ 390885 h 390891"/>
              <a:gd name="connsiteX8" fmla="*/ 479241 w 541369"/>
              <a:gd name="connsiteY8" fmla="*/ 378311 h 390891"/>
              <a:gd name="connsiteX9" fmla="*/ 483432 w 541369"/>
              <a:gd name="connsiteY9" fmla="*/ 311247 h 390891"/>
              <a:gd name="connsiteX10" fmla="*/ 504389 w 541369"/>
              <a:gd name="connsiteY10" fmla="*/ 239991 h 390891"/>
              <a:gd name="connsiteX11" fmla="*/ 537920 w 541369"/>
              <a:gd name="connsiteY11" fmla="*/ 160353 h 390891"/>
              <a:gd name="connsiteX12" fmla="*/ 537920 w 541369"/>
              <a:gd name="connsiteY12" fmla="*/ 101671 h 390891"/>
              <a:gd name="connsiteX13" fmla="*/ 516963 w 541369"/>
              <a:gd name="connsiteY13" fmla="*/ 72331 h 390891"/>
              <a:gd name="connsiteX14" fmla="*/ 483432 w 541369"/>
              <a:gd name="connsiteY14" fmla="*/ 17841 h 390891"/>
              <a:gd name="connsiteX15" fmla="*/ 22382 w 541369"/>
              <a:gd name="connsiteY15" fmla="*/ 5267 h 3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1369" h="390891">
                <a:moveTo>
                  <a:pt x="22382" y="5267"/>
                </a:moveTo>
                <a:cubicBezTo>
                  <a:pt x="-45378" y="18540"/>
                  <a:pt x="60802" y="73030"/>
                  <a:pt x="76869" y="97480"/>
                </a:cubicBezTo>
                <a:cubicBezTo>
                  <a:pt x="92936" y="121930"/>
                  <a:pt x="101319" y="132410"/>
                  <a:pt x="118783" y="151970"/>
                </a:cubicBezTo>
                <a:cubicBezTo>
                  <a:pt x="136247" y="171530"/>
                  <a:pt x="162793" y="195282"/>
                  <a:pt x="181654" y="214842"/>
                </a:cubicBezTo>
                <a:cubicBezTo>
                  <a:pt x="200515" y="234402"/>
                  <a:pt x="216582" y="249772"/>
                  <a:pt x="231950" y="269332"/>
                </a:cubicBezTo>
                <a:cubicBezTo>
                  <a:pt x="247318" y="288892"/>
                  <a:pt x="253606" y="314041"/>
                  <a:pt x="273864" y="332204"/>
                </a:cubicBezTo>
                <a:cubicBezTo>
                  <a:pt x="294122" y="350367"/>
                  <a:pt x="327653" y="368531"/>
                  <a:pt x="353500" y="378311"/>
                </a:cubicBezTo>
                <a:cubicBezTo>
                  <a:pt x="379347" y="388091"/>
                  <a:pt x="407988" y="390885"/>
                  <a:pt x="428945" y="390885"/>
                </a:cubicBezTo>
                <a:cubicBezTo>
                  <a:pt x="449902" y="390885"/>
                  <a:pt x="470160" y="391584"/>
                  <a:pt x="479241" y="378311"/>
                </a:cubicBezTo>
                <a:cubicBezTo>
                  <a:pt x="488322" y="365038"/>
                  <a:pt x="479241" y="334300"/>
                  <a:pt x="483432" y="311247"/>
                </a:cubicBezTo>
                <a:cubicBezTo>
                  <a:pt x="487623" y="288194"/>
                  <a:pt x="495308" y="265140"/>
                  <a:pt x="504389" y="239991"/>
                </a:cubicBezTo>
                <a:cubicBezTo>
                  <a:pt x="513470" y="214842"/>
                  <a:pt x="532332" y="183406"/>
                  <a:pt x="537920" y="160353"/>
                </a:cubicBezTo>
                <a:cubicBezTo>
                  <a:pt x="543509" y="137300"/>
                  <a:pt x="541413" y="116341"/>
                  <a:pt x="537920" y="101671"/>
                </a:cubicBezTo>
                <a:cubicBezTo>
                  <a:pt x="534427" y="87001"/>
                  <a:pt x="526044" y="86303"/>
                  <a:pt x="516963" y="72331"/>
                </a:cubicBezTo>
                <a:cubicBezTo>
                  <a:pt x="507882" y="58359"/>
                  <a:pt x="564465" y="29018"/>
                  <a:pt x="483432" y="17841"/>
                </a:cubicBezTo>
                <a:cubicBezTo>
                  <a:pt x="402399" y="6664"/>
                  <a:pt x="90142" y="-8006"/>
                  <a:pt x="22382" y="5267"/>
                </a:cubicBezTo>
                <a:close/>
              </a:path>
            </a:pathLst>
          </a:custGeom>
          <a:solidFill>
            <a:srgbClr val="0000F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280003" y="4333568"/>
            <a:ext cx="1203281"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APPENDIX!</a:t>
            </a:r>
          </a:p>
        </p:txBody>
      </p:sp>
      <p:pic>
        <p:nvPicPr>
          <p:cNvPr id="36" name="Picture 35" descr="White-thought-bubble-clip-art-at-vector-clip-art.png"/>
          <p:cNvPicPr>
            <a:picLocks noChangeAspect="1"/>
          </p:cNvPicPr>
          <p:nvPr/>
        </p:nvPicPr>
        <p:blipFill rotWithShape="1">
          <a:blip r:embed="rId7">
            <a:extLst>
              <a:ext uri="{28A0092B-C50C-407E-A947-70E740481C1C}">
                <a14:useLocalDpi xmlns:a14="http://schemas.microsoft.com/office/drawing/2010/main" val="0"/>
              </a:ext>
            </a:extLst>
          </a:blip>
          <a:srcRect r="18347"/>
          <a:stretch/>
        </p:blipFill>
        <p:spPr>
          <a:xfrm>
            <a:off x="6770237" y="-10414"/>
            <a:ext cx="2297563" cy="1355504"/>
          </a:xfrm>
          <a:prstGeom prst="rect">
            <a:avLst/>
          </a:prstGeom>
        </p:spPr>
      </p:pic>
      <p:pic>
        <p:nvPicPr>
          <p:cNvPr id="34" name="Picture 33" descr="kT8nKaEac.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648849" y="3686920"/>
            <a:ext cx="3348956" cy="1456577"/>
          </a:xfrm>
          <a:prstGeom prst="rect">
            <a:avLst/>
          </a:prstGeom>
        </p:spPr>
      </p:pic>
      <p:sp>
        <p:nvSpPr>
          <p:cNvPr id="32" name="Rectangle 31"/>
          <p:cNvSpPr/>
          <p:nvPr/>
        </p:nvSpPr>
        <p:spPr>
          <a:xfrm>
            <a:off x="893627" y="4185673"/>
            <a:ext cx="2743592" cy="830997"/>
          </a:xfrm>
          <a:prstGeom prst="rect">
            <a:avLst/>
          </a:prstGeom>
        </p:spPr>
        <p:txBody>
          <a:bodyPr wrap="square">
            <a:spAutoFit/>
          </a:bodyPr>
          <a:lstStyle/>
          <a:p>
            <a:pPr algn="ctr"/>
            <a:r>
              <a:rPr lang="en-US" sz="1600" i="1" dirty="0">
                <a:solidFill>
                  <a:schemeClr val="bg1"/>
                </a:solidFill>
                <a:latin typeface="Helvetica Neue Medium"/>
                <a:cs typeface="Helvetica Neue Medium"/>
              </a:rPr>
              <a:t>“The appendix is normal in caliber without inflammatory change.”</a:t>
            </a:r>
            <a:endParaRPr lang="en-US" sz="1600" i="1" dirty="0">
              <a:solidFill>
                <a:srgbClr val="0000FF"/>
              </a:solidFill>
              <a:latin typeface="Helvetica Neue Medium"/>
              <a:cs typeface="Helvetica Neue Medium"/>
            </a:endParaRPr>
          </a:p>
        </p:txBody>
      </p:sp>
      <p:sp>
        <p:nvSpPr>
          <p:cNvPr id="37" name="Rectangle 36"/>
          <p:cNvSpPr/>
          <p:nvPr/>
        </p:nvSpPr>
        <p:spPr>
          <a:xfrm>
            <a:off x="7114227" y="163209"/>
            <a:ext cx="1504221" cy="954107"/>
          </a:xfrm>
          <a:prstGeom prst="rect">
            <a:avLst/>
          </a:prstGeom>
        </p:spPr>
        <p:txBody>
          <a:bodyPr wrap="square">
            <a:spAutoFit/>
          </a:bodyPr>
          <a:lstStyle/>
          <a:p>
            <a:pPr algn="ctr"/>
            <a:r>
              <a:rPr lang="en-US" i="1" dirty="0">
                <a:solidFill>
                  <a:schemeClr val="bg1"/>
                </a:solidFill>
                <a:latin typeface="Helvetica Neue Medium"/>
                <a:cs typeface="Helvetica Neue Medium"/>
              </a:rPr>
              <a:t>What if you can’t find the appendix on </a:t>
            </a:r>
            <a:r>
              <a:rPr lang="en-US" i="1" dirty="0" err="1">
                <a:solidFill>
                  <a:schemeClr val="bg1"/>
                </a:solidFill>
                <a:latin typeface="Helvetica Neue Medium"/>
                <a:cs typeface="Helvetica Neue Medium"/>
              </a:rPr>
              <a:t>axials</a:t>
            </a:r>
            <a:r>
              <a:rPr lang="en-US" i="1" dirty="0">
                <a:solidFill>
                  <a:schemeClr val="bg1"/>
                </a:solidFill>
                <a:latin typeface="Helvetica Neue Medium"/>
                <a:cs typeface="Helvetica Neue Medium"/>
              </a:rPr>
              <a:t>?</a:t>
            </a:r>
          </a:p>
        </p:txBody>
      </p:sp>
      <p:sp>
        <p:nvSpPr>
          <p:cNvPr id="38" name="Curved Left Arrow 37"/>
          <p:cNvSpPr/>
          <p:nvPr/>
        </p:nvSpPr>
        <p:spPr>
          <a:xfrm rot="1458685" flipH="1">
            <a:off x="6212303" y="397795"/>
            <a:ext cx="550492" cy="987249"/>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Freeform 34"/>
          <p:cNvSpPr/>
          <p:nvPr/>
        </p:nvSpPr>
        <p:spPr>
          <a:xfrm>
            <a:off x="6126451" y="4511669"/>
            <a:ext cx="199661" cy="234608"/>
          </a:xfrm>
          <a:custGeom>
            <a:avLst/>
            <a:gdLst>
              <a:gd name="connsiteX0" fmla="*/ 85536 w 199661"/>
              <a:gd name="connsiteY0" fmla="*/ 820 h 234608"/>
              <a:gd name="connsiteX1" fmla="*/ 130434 w 199661"/>
              <a:gd name="connsiteY1" fmla="*/ 52135 h 234608"/>
              <a:gd name="connsiteX2" fmla="*/ 143262 w 199661"/>
              <a:gd name="connsiteY2" fmla="*/ 87414 h 234608"/>
              <a:gd name="connsiteX3" fmla="*/ 143262 w 199661"/>
              <a:gd name="connsiteY3" fmla="*/ 116278 h 234608"/>
              <a:gd name="connsiteX4" fmla="*/ 181746 w 199661"/>
              <a:gd name="connsiteY4" fmla="*/ 164386 h 234608"/>
              <a:gd name="connsiteX5" fmla="*/ 197782 w 199661"/>
              <a:gd name="connsiteY5" fmla="*/ 222115 h 234608"/>
              <a:gd name="connsiteX6" fmla="*/ 140055 w 199661"/>
              <a:gd name="connsiteY6" fmla="*/ 231736 h 234608"/>
              <a:gd name="connsiteX7" fmla="*/ 85536 w 199661"/>
              <a:gd name="connsiteY7" fmla="*/ 183629 h 234608"/>
              <a:gd name="connsiteX8" fmla="*/ 43845 w 199661"/>
              <a:gd name="connsiteY8" fmla="*/ 148350 h 234608"/>
              <a:gd name="connsiteX9" fmla="*/ 24603 w 199661"/>
              <a:gd name="connsiteY9" fmla="*/ 106657 h 234608"/>
              <a:gd name="connsiteX10" fmla="*/ 31017 w 199661"/>
              <a:gd name="connsiteY10" fmla="*/ 52135 h 234608"/>
              <a:gd name="connsiteX11" fmla="*/ 2154 w 199661"/>
              <a:gd name="connsiteY11" fmla="*/ 29685 h 234608"/>
              <a:gd name="connsiteX12" fmla="*/ 8568 w 199661"/>
              <a:gd name="connsiteY12" fmla="*/ 20063 h 234608"/>
              <a:gd name="connsiteX13" fmla="*/ 85536 w 199661"/>
              <a:gd name="connsiteY13" fmla="*/ 820 h 2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661" h="234608">
                <a:moveTo>
                  <a:pt x="85536" y="820"/>
                </a:moveTo>
                <a:cubicBezTo>
                  <a:pt x="105847" y="6165"/>
                  <a:pt x="120813" y="37703"/>
                  <a:pt x="130434" y="52135"/>
                </a:cubicBezTo>
                <a:cubicBezTo>
                  <a:pt x="140055" y="66567"/>
                  <a:pt x="141124" y="76724"/>
                  <a:pt x="143262" y="87414"/>
                </a:cubicBezTo>
                <a:cubicBezTo>
                  <a:pt x="145400" y="98104"/>
                  <a:pt x="136848" y="103449"/>
                  <a:pt x="143262" y="116278"/>
                </a:cubicBezTo>
                <a:cubicBezTo>
                  <a:pt x="149676" y="129107"/>
                  <a:pt x="172659" y="146747"/>
                  <a:pt x="181746" y="164386"/>
                </a:cubicBezTo>
                <a:cubicBezTo>
                  <a:pt x="190833" y="182025"/>
                  <a:pt x="204731" y="210890"/>
                  <a:pt x="197782" y="222115"/>
                </a:cubicBezTo>
                <a:cubicBezTo>
                  <a:pt x="190834" y="233340"/>
                  <a:pt x="158763" y="238150"/>
                  <a:pt x="140055" y="231736"/>
                </a:cubicBezTo>
                <a:cubicBezTo>
                  <a:pt x="121347" y="225322"/>
                  <a:pt x="101571" y="197527"/>
                  <a:pt x="85536" y="183629"/>
                </a:cubicBezTo>
                <a:cubicBezTo>
                  <a:pt x="69501" y="169731"/>
                  <a:pt x="54000" y="161179"/>
                  <a:pt x="43845" y="148350"/>
                </a:cubicBezTo>
                <a:cubicBezTo>
                  <a:pt x="33689" y="135521"/>
                  <a:pt x="26741" y="122693"/>
                  <a:pt x="24603" y="106657"/>
                </a:cubicBezTo>
                <a:cubicBezTo>
                  <a:pt x="22465" y="90621"/>
                  <a:pt x="34758" y="64964"/>
                  <a:pt x="31017" y="52135"/>
                </a:cubicBezTo>
                <a:cubicBezTo>
                  <a:pt x="27276" y="39306"/>
                  <a:pt x="5896" y="35030"/>
                  <a:pt x="2154" y="29685"/>
                </a:cubicBezTo>
                <a:cubicBezTo>
                  <a:pt x="-1588" y="24340"/>
                  <a:pt x="-1053" y="22201"/>
                  <a:pt x="8568" y="20063"/>
                </a:cubicBezTo>
                <a:cubicBezTo>
                  <a:pt x="18189" y="17925"/>
                  <a:pt x="65225" y="-4525"/>
                  <a:pt x="85536" y="820"/>
                </a:cubicBezTo>
                <a:close/>
              </a:path>
            </a:pathLst>
          </a:custGeom>
          <a:solidFill>
            <a:srgbClr val="0000F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descr="White-thought-bubble-clip-art-at-vector-clip-art.png"/>
          <p:cNvPicPr>
            <a:picLocks noChangeAspect="1"/>
          </p:cNvPicPr>
          <p:nvPr/>
        </p:nvPicPr>
        <p:blipFill rotWithShape="1">
          <a:blip r:embed="rId7">
            <a:extLst>
              <a:ext uri="{28A0092B-C50C-407E-A947-70E740481C1C}">
                <a14:useLocalDpi xmlns:a14="http://schemas.microsoft.com/office/drawing/2010/main" val="0"/>
              </a:ext>
            </a:extLst>
          </a:blip>
          <a:srcRect r="18347"/>
          <a:stretch/>
        </p:blipFill>
        <p:spPr>
          <a:xfrm>
            <a:off x="6734223" y="3237053"/>
            <a:ext cx="1858580" cy="1096515"/>
          </a:xfrm>
          <a:prstGeom prst="rect">
            <a:avLst/>
          </a:prstGeom>
        </p:spPr>
      </p:pic>
      <p:sp>
        <p:nvSpPr>
          <p:cNvPr id="41" name="Rectangle 40"/>
          <p:cNvSpPr/>
          <p:nvPr/>
        </p:nvSpPr>
        <p:spPr>
          <a:xfrm>
            <a:off x="7060924" y="3424284"/>
            <a:ext cx="1186391" cy="738664"/>
          </a:xfrm>
          <a:prstGeom prst="rect">
            <a:avLst/>
          </a:prstGeom>
        </p:spPr>
        <p:txBody>
          <a:bodyPr wrap="square">
            <a:spAutoFit/>
          </a:bodyPr>
          <a:lstStyle/>
          <a:p>
            <a:pPr algn="ctr"/>
            <a:r>
              <a:rPr lang="en-US" i="1" dirty="0">
                <a:solidFill>
                  <a:schemeClr val="bg1"/>
                </a:solidFill>
                <a:latin typeface="Helvetica Neue Medium"/>
                <a:cs typeface="Helvetica Neue Medium"/>
              </a:rPr>
              <a:t>Scroll back and forth till you find it!</a:t>
            </a:r>
          </a:p>
        </p:txBody>
      </p:sp>
      <p:sp>
        <p:nvSpPr>
          <p:cNvPr id="42" name="Curved Left Arrow 41"/>
          <p:cNvSpPr/>
          <p:nvPr/>
        </p:nvSpPr>
        <p:spPr>
          <a:xfrm rot="579793">
            <a:off x="8291695" y="2613343"/>
            <a:ext cx="550492" cy="1044158"/>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9" name="Appendix axi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8131" t="23193" r="18601" b="22313"/>
          <a:stretch/>
        </p:blipFill>
        <p:spPr>
          <a:xfrm>
            <a:off x="672286" y="1117316"/>
            <a:ext cx="3325519" cy="2348867"/>
          </a:xfrm>
          <a:prstGeom prst="rect">
            <a:avLst/>
          </a:prstGeom>
        </p:spPr>
      </p:pic>
    </p:spTree>
    <p:extLst>
      <p:ext uri="{BB962C8B-B14F-4D97-AF65-F5344CB8AC3E}">
        <p14:creationId xmlns:p14="http://schemas.microsoft.com/office/powerpoint/2010/main" val="99875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9"/>
                                        </p:tgtEl>
                                      </p:cBhvr>
                                    </p:cmd>
                                  </p:childTnLst>
                                </p:cTn>
                              </p:par>
                            </p:childTnLst>
                          </p:cTn>
                        </p:par>
                      </p:childTnLst>
                    </p:cTn>
                  </p:par>
                </p:childTnLst>
              </p:cTn>
              <p:nextCondLst>
                <p:cond evt="onClick" delay="0">
                  <p:tgtEl>
                    <p:spTgt spid="39"/>
                  </p:tgtEl>
                </p:cond>
              </p:nextCondLst>
            </p:seq>
            <p:video>
              <p:cMediaNode vol="80000">
                <p:cTn id="7" fill="hold" display="0">
                  <p:stCondLst>
                    <p:cond delay="indefinite"/>
                  </p:stCondLst>
                </p:cTn>
                <p:tgtEl>
                  <p:spTgt spid="3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24" name="Bent-Up Arrow 23"/>
          <p:cNvSpPr/>
          <p:nvPr/>
        </p:nvSpPr>
        <p:spPr>
          <a:xfrm rot="5400000" flipV="1">
            <a:off x="3554000" y="2528305"/>
            <a:ext cx="345234" cy="837566"/>
          </a:xfrm>
          <a:prstGeom prst="bentUpArrow">
            <a:avLst>
              <a:gd name="adj1" fmla="val 25000"/>
              <a:gd name="adj2" fmla="val 28572"/>
              <a:gd name="adj3" fmla="val 25000"/>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Shape 163"/>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Approach- Checklist: Bowel/peritoneum/mesentery</a:t>
            </a:r>
          </a:p>
        </p:txBody>
      </p:sp>
      <p:pic>
        <p:nvPicPr>
          <p:cNvPr id="3" name="Picture 2" descr="GE junction, stomach, duodenum axial.0015_preview.jpg"/>
          <p:cNvPicPr>
            <a:picLocks noChangeAspect="1"/>
          </p:cNvPicPr>
          <p:nvPr/>
        </p:nvPicPr>
        <p:blipFill rotWithShape="1">
          <a:blip r:embed="rId3">
            <a:extLst>
              <a:ext uri="{28A0092B-C50C-407E-A947-70E740481C1C}">
                <a14:useLocalDpi xmlns:a14="http://schemas.microsoft.com/office/drawing/2010/main" val="0"/>
              </a:ext>
            </a:extLst>
          </a:blip>
          <a:srcRect l="11499" t="10788" r="12262" b="24065"/>
          <a:stretch/>
        </p:blipFill>
        <p:spPr>
          <a:xfrm>
            <a:off x="570624" y="1017725"/>
            <a:ext cx="2663212" cy="2101977"/>
          </a:xfrm>
          <a:prstGeom prst="rect">
            <a:avLst/>
          </a:prstGeom>
        </p:spPr>
      </p:pic>
      <p:pic>
        <p:nvPicPr>
          <p:cNvPr id="4" name="Picture 3" descr="Stomach coronal.0059_preview.jpg"/>
          <p:cNvPicPr>
            <a:picLocks noChangeAspect="1"/>
          </p:cNvPicPr>
          <p:nvPr/>
        </p:nvPicPr>
        <p:blipFill rotWithShape="1">
          <a:blip r:embed="rId4">
            <a:extLst>
              <a:ext uri="{28A0092B-C50C-407E-A947-70E740481C1C}">
                <a14:useLocalDpi xmlns:a14="http://schemas.microsoft.com/office/drawing/2010/main" val="0"/>
              </a:ext>
            </a:extLst>
          </a:blip>
          <a:srcRect l="19044" t="13186" r="20736" b="52052"/>
          <a:stretch/>
        </p:blipFill>
        <p:spPr>
          <a:xfrm>
            <a:off x="5431225" y="1017725"/>
            <a:ext cx="3070092" cy="1787971"/>
          </a:xfrm>
          <a:prstGeom prst="rect">
            <a:avLst/>
          </a:prstGeom>
        </p:spPr>
      </p:pic>
      <p:pic>
        <p:nvPicPr>
          <p:cNvPr id="6" name="Picture 5" descr="Stomach coronal.0084_preview.jpg"/>
          <p:cNvPicPr>
            <a:picLocks noChangeAspect="1"/>
          </p:cNvPicPr>
          <p:nvPr/>
        </p:nvPicPr>
        <p:blipFill rotWithShape="1">
          <a:blip r:embed="rId5">
            <a:extLst>
              <a:ext uri="{28A0092B-C50C-407E-A947-70E740481C1C}">
                <a14:useLocalDpi xmlns:a14="http://schemas.microsoft.com/office/drawing/2010/main" val="0"/>
              </a:ext>
            </a:extLst>
          </a:blip>
          <a:srcRect l="17902" t="7425" r="20131" b="53519"/>
          <a:stretch/>
        </p:blipFill>
        <p:spPr>
          <a:xfrm>
            <a:off x="5431225" y="2896987"/>
            <a:ext cx="3159108" cy="2008812"/>
          </a:xfrm>
          <a:prstGeom prst="rect">
            <a:avLst/>
          </a:prstGeom>
        </p:spPr>
      </p:pic>
      <p:pic>
        <p:nvPicPr>
          <p:cNvPr id="7" name="Picture 6" descr="Stomach coronal.0049_preview.jpg"/>
          <p:cNvPicPr>
            <a:picLocks noChangeAspect="1"/>
          </p:cNvPicPr>
          <p:nvPr/>
        </p:nvPicPr>
        <p:blipFill rotWithShape="1">
          <a:blip r:embed="rId6">
            <a:extLst>
              <a:ext uri="{28A0092B-C50C-407E-A947-70E740481C1C}">
                <a14:useLocalDpi xmlns:a14="http://schemas.microsoft.com/office/drawing/2010/main" val="0"/>
              </a:ext>
            </a:extLst>
          </a:blip>
          <a:srcRect l="22009" t="19787" r="25752" b="52293"/>
          <a:stretch/>
        </p:blipFill>
        <p:spPr>
          <a:xfrm>
            <a:off x="570624" y="3309386"/>
            <a:ext cx="2663212" cy="1436112"/>
          </a:xfrm>
          <a:prstGeom prst="rect">
            <a:avLst/>
          </a:prstGeom>
        </p:spPr>
      </p:pic>
      <p:sp>
        <p:nvSpPr>
          <p:cNvPr id="10" name="Curved Left Arrow 9"/>
          <p:cNvSpPr/>
          <p:nvPr/>
        </p:nvSpPr>
        <p:spPr>
          <a:xfrm rot="10800000" flipH="1">
            <a:off x="2286496" y="2143708"/>
            <a:ext cx="408496" cy="661988"/>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1183649" y="2626468"/>
            <a:ext cx="1102846"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GE junction</a:t>
            </a:r>
          </a:p>
        </p:txBody>
      </p:sp>
      <p:pic>
        <p:nvPicPr>
          <p:cNvPr id="12" name="Picture 11" descr="White-thought-bubble-clip-art-at-vector-clip-art.png"/>
          <p:cNvPicPr>
            <a:picLocks noChangeAspect="1"/>
          </p:cNvPicPr>
          <p:nvPr/>
        </p:nvPicPr>
        <p:blipFill rotWithShape="1">
          <a:blip r:embed="rId7">
            <a:extLst>
              <a:ext uri="{28A0092B-C50C-407E-A947-70E740481C1C}">
                <a14:useLocalDpi xmlns:a14="http://schemas.microsoft.com/office/drawing/2010/main" val="0"/>
              </a:ext>
            </a:extLst>
          </a:blip>
          <a:srcRect r="18347"/>
          <a:stretch/>
        </p:blipFill>
        <p:spPr>
          <a:xfrm>
            <a:off x="2601490" y="3896544"/>
            <a:ext cx="1997481" cy="1009255"/>
          </a:xfrm>
          <a:prstGeom prst="rect">
            <a:avLst/>
          </a:prstGeom>
        </p:spPr>
      </p:pic>
      <p:sp>
        <p:nvSpPr>
          <p:cNvPr id="13" name="TextBox 12"/>
          <p:cNvSpPr txBox="1"/>
          <p:nvPr/>
        </p:nvSpPr>
        <p:spPr>
          <a:xfrm>
            <a:off x="2731982" y="4156391"/>
            <a:ext cx="1719034" cy="523220"/>
          </a:xfrm>
          <a:prstGeom prst="rect">
            <a:avLst/>
          </a:prstGeom>
          <a:noFill/>
        </p:spPr>
        <p:txBody>
          <a:bodyPr wrap="square" rtlCol="0">
            <a:spAutoFit/>
          </a:bodyPr>
          <a:lstStyle/>
          <a:p>
            <a:pPr algn="ctr"/>
            <a:r>
              <a:rPr lang="en-US" dirty="0">
                <a:solidFill>
                  <a:srgbClr val="0000FF"/>
                </a:solidFill>
                <a:latin typeface="Helvetica Neue Medium"/>
                <a:cs typeface="Helvetica Neue Medium"/>
              </a:rPr>
              <a:t>Stomach anatomy best on coronals.</a:t>
            </a:r>
          </a:p>
        </p:txBody>
      </p:sp>
      <p:sp>
        <p:nvSpPr>
          <p:cNvPr id="14" name="Curved Left Arrow 13"/>
          <p:cNvSpPr/>
          <p:nvPr/>
        </p:nvSpPr>
        <p:spPr>
          <a:xfrm rot="10800000">
            <a:off x="5977515" y="1862038"/>
            <a:ext cx="408496" cy="661988"/>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6386011" y="2334958"/>
            <a:ext cx="1344700"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Duodenal bulb</a:t>
            </a:r>
          </a:p>
        </p:txBody>
      </p:sp>
      <p:sp>
        <p:nvSpPr>
          <p:cNvPr id="16" name="Curved Left Arrow 15"/>
          <p:cNvSpPr/>
          <p:nvPr/>
        </p:nvSpPr>
        <p:spPr>
          <a:xfrm rot="10800000" flipH="1" flipV="1">
            <a:off x="6783392" y="1220917"/>
            <a:ext cx="408496" cy="661988"/>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5977515" y="1067028"/>
            <a:ext cx="805876"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Pylorus</a:t>
            </a:r>
          </a:p>
        </p:txBody>
      </p:sp>
      <p:sp>
        <p:nvSpPr>
          <p:cNvPr id="18" name="Curved Left Arrow 17"/>
          <p:cNvSpPr/>
          <p:nvPr/>
        </p:nvSpPr>
        <p:spPr>
          <a:xfrm rot="10800000" flipV="1">
            <a:off x="6181763" y="3663158"/>
            <a:ext cx="408496" cy="661988"/>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6590258" y="3509269"/>
            <a:ext cx="1140453"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Descending</a:t>
            </a:r>
          </a:p>
        </p:txBody>
      </p:sp>
      <p:cxnSp>
        <p:nvCxnSpPr>
          <p:cNvPr id="11" name="Straight Arrow Connector 10"/>
          <p:cNvCxnSpPr/>
          <p:nvPr/>
        </p:nvCxnSpPr>
        <p:spPr>
          <a:xfrm flipV="1">
            <a:off x="6181762" y="4562409"/>
            <a:ext cx="601629" cy="1830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203126" y="4574151"/>
            <a:ext cx="1006980"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Horizontal</a:t>
            </a:r>
          </a:p>
        </p:txBody>
      </p:sp>
      <p:cxnSp>
        <p:nvCxnSpPr>
          <p:cNvPr id="26" name="Straight Arrow Connector 25"/>
          <p:cNvCxnSpPr/>
          <p:nvPr/>
        </p:nvCxnSpPr>
        <p:spPr>
          <a:xfrm flipH="1" flipV="1">
            <a:off x="7317252" y="4309838"/>
            <a:ext cx="601629" cy="1830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929294" y="4371834"/>
            <a:ext cx="810533"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Vertical</a:t>
            </a:r>
          </a:p>
        </p:txBody>
      </p:sp>
      <p:sp>
        <p:nvSpPr>
          <p:cNvPr id="23" name="TextBox 22"/>
          <p:cNvSpPr txBox="1"/>
          <p:nvPr/>
        </p:nvSpPr>
        <p:spPr>
          <a:xfrm>
            <a:off x="3339187" y="1235767"/>
            <a:ext cx="2006262" cy="1600438"/>
          </a:xfrm>
          <a:prstGeom prst="rect">
            <a:avLst/>
          </a:prstGeom>
          <a:solidFill>
            <a:srgbClr val="3366FF"/>
          </a:solidFill>
        </p:spPr>
        <p:txBody>
          <a:bodyPr wrap="square" rtlCol="0">
            <a:spAutoFit/>
          </a:bodyPr>
          <a:lstStyle/>
          <a:p>
            <a:pPr algn="ctr"/>
            <a:r>
              <a:rPr lang="en-US" dirty="0">
                <a:solidFill>
                  <a:schemeClr val="tx1"/>
                </a:solidFill>
                <a:ea typeface="Times New Roman"/>
                <a:cs typeface="Times New Roman"/>
                <a:sym typeface="Times New Roman"/>
              </a:rPr>
              <a:t>Coronals are used here to demonstrate anatomy. Usually, the stomach and duodenum are reviewed on axial images. </a:t>
            </a:r>
          </a:p>
        </p:txBody>
      </p:sp>
    </p:spTree>
    <p:extLst>
      <p:ext uri="{BB962C8B-B14F-4D97-AF65-F5344CB8AC3E}">
        <p14:creationId xmlns:p14="http://schemas.microsoft.com/office/powerpoint/2010/main" val="1895843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Approach- Checklist: Bowel/peritoneum/mesentery</a:t>
            </a:r>
          </a:p>
        </p:txBody>
      </p:sp>
      <p:pic>
        <p:nvPicPr>
          <p:cNvPr id="2" name="Picture 1" descr="SB, colon axial.0130_preview.jpg"/>
          <p:cNvPicPr>
            <a:picLocks noChangeAspect="1"/>
          </p:cNvPicPr>
          <p:nvPr/>
        </p:nvPicPr>
        <p:blipFill rotWithShape="1">
          <a:blip r:embed="rId3">
            <a:extLst>
              <a:ext uri="{28A0092B-C50C-407E-A947-70E740481C1C}">
                <a14:useLocalDpi xmlns:a14="http://schemas.microsoft.com/office/drawing/2010/main" val="0"/>
              </a:ext>
            </a:extLst>
          </a:blip>
          <a:srcRect l="12978" t="15103" r="10926" b="11777"/>
          <a:stretch/>
        </p:blipFill>
        <p:spPr>
          <a:xfrm>
            <a:off x="838418" y="1091711"/>
            <a:ext cx="4771588" cy="3760906"/>
          </a:xfrm>
          <a:prstGeom prst="rect">
            <a:avLst/>
          </a:prstGeom>
        </p:spPr>
      </p:pic>
      <p:cxnSp>
        <p:nvCxnSpPr>
          <p:cNvPr id="9" name="Straight Connector 8"/>
          <p:cNvCxnSpPr>
            <a:stCxn id="2" idx="0"/>
            <a:endCxn id="2" idx="2"/>
          </p:cNvCxnSpPr>
          <p:nvPr/>
        </p:nvCxnSpPr>
        <p:spPr>
          <a:xfrm>
            <a:off x="3224212" y="1091711"/>
            <a:ext cx="0" cy="3760906"/>
          </a:xfrm>
          <a:prstGeom prst="line">
            <a:avLst/>
          </a:prstGeom>
          <a:ln w="38100" cmpd="sng">
            <a:solidFill>
              <a:srgbClr val="FFFFFF"/>
            </a:solidFill>
            <a:prstDash val="dash"/>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4857896" y="1091710"/>
            <a:ext cx="3661917" cy="1399119"/>
            <a:chOff x="665731" y="3322858"/>
            <a:chExt cx="2056377" cy="841327"/>
          </a:xfrm>
        </p:grpSpPr>
        <p:pic>
          <p:nvPicPr>
            <p:cNvPr id="27" name="Picture 26" descr="White-thought-bubble-clip-art-at-vector-clip-art.png"/>
            <p:cNvPicPr>
              <a:picLocks noChangeAspect="1"/>
            </p:cNvPicPr>
            <p:nvPr/>
          </p:nvPicPr>
          <p:blipFill rotWithShape="1">
            <a:blip r:embed="rId4">
              <a:extLst>
                <a:ext uri="{28A0092B-C50C-407E-A947-70E740481C1C}">
                  <a14:useLocalDpi xmlns:a14="http://schemas.microsoft.com/office/drawing/2010/main" val="0"/>
                </a:ext>
              </a:extLst>
            </a:blip>
            <a:srcRect r="18347"/>
            <a:stretch/>
          </p:blipFill>
          <p:spPr>
            <a:xfrm>
              <a:off x="665731" y="3322858"/>
              <a:ext cx="2056377" cy="841327"/>
            </a:xfrm>
            <a:prstGeom prst="rect">
              <a:avLst/>
            </a:prstGeom>
          </p:spPr>
        </p:pic>
        <p:sp>
          <p:nvSpPr>
            <p:cNvPr id="29" name="TextBox 28"/>
            <p:cNvSpPr txBox="1"/>
            <p:nvPr/>
          </p:nvSpPr>
          <p:spPr>
            <a:xfrm>
              <a:off x="828260" y="3538017"/>
              <a:ext cx="1709287" cy="444178"/>
            </a:xfrm>
            <a:prstGeom prst="rect">
              <a:avLst/>
            </a:prstGeom>
            <a:noFill/>
          </p:spPr>
          <p:txBody>
            <a:bodyPr wrap="square" rtlCol="0">
              <a:spAutoFit/>
            </a:bodyPr>
            <a:lstStyle/>
            <a:p>
              <a:pPr algn="ctr"/>
              <a:r>
                <a:rPr lang="en-US" i="1" dirty="0">
                  <a:solidFill>
                    <a:srgbClr val="0000FF"/>
                  </a:solidFill>
                  <a:latin typeface="Helvetica Neue Medium"/>
                  <a:cs typeface="Helvetica Neue Medium"/>
                </a:rPr>
                <a:t>Divide the abdomen in right and left halves and screen for pathology as you scroll.</a:t>
              </a:r>
            </a:p>
          </p:txBody>
        </p:sp>
      </p:grpSp>
      <p:grpSp>
        <p:nvGrpSpPr>
          <p:cNvPr id="20" name="Group 19"/>
          <p:cNvGrpSpPr/>
          <p:nvPr/>
        </p:nvGrpSpPr>
        <p:grpSpPr>
          <a:xfrm>
            <a:off x="5606189" y="3477970"/>
            <a:ext cx="2416132" cy="1485242"/>
            <a:chOff x="5896164" y="3021725"/>
            <a:chExt cx="2416132" cy="1072113"/>
          </a:xfrm>
        </p:grpSpPr>
        <p:grpSp>
          <p:nvGrpSpPr>
            <p:cNvPr id="30" name="Group 29"/>
            <p:cNvGrpSpPr/>
            <p:nvPr/>
          </p:nvGrpSpPr>
          <p:grpSpPr>
            <a:xfrm>
              <a:off x="5896164" y="3021725"/>
              <a:ext cx="2416132" cy="1072113"/>
              <a:chOff x="6452714" y="446497"/>
              <a:chExt cx="1905000" cy="2029373"/>
            </a:xfrm>
          </p:grpSpPr>
          <p:pic>
            <p:nvPicPr>
              <p:cNvPr id="31" name="Picture 30" descr="kT8nKaEa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52714" y="570870"/>
                <a:ext cx="1905000" cy="1905000"/>
              </a:xfrm>
              <a:prstGeom prst="rect">
                <a:avLst/>
              </a:prstGeom>
            </p:spPr>
          </p:pic>
          <p:sp>
            <p:nvSpPr>
              <p:cNvPr id="32" name="TextBox 31"/>
              <p:cNvSpPr txBox="1"/>
              <p:nvPr/>
            </p:nvSpPr>
            <p:spPr>
              <a:xfrm>
                <a:off x="6625052" y="446497"/>
                <a:ext cx="1732662" cy="406113"/>
              </a:xfrm>
              <a:prstGeom prst="rect">
                <a:avLst/>
              </a:prstGeom>
              <a:noFill/>
            </p:spPr>
            <p:txBody>
              <a:bodyPr wrap="square" rtlCol="0">
                <a:spAutoFit/>
              </a:bodyPr>
              <a:lstStyle/>
              <a:p>
                <a:pPr algn="ctr"/>
                <a:endParaRPr lang="en-US" sz="1600" i="1" dirty="0">
                  <a:solidFill>
                    <a:schemeClr val="bg1"/>
                  </a:solidFill>
                  <a:latin typeface="Helvetica Neue Medium"/>
                  <a:cs typeface="Helvetica Neue Medium"/>
                </a:endParaRPr>
              </a:p>
            </p:txBody>
          </p:sp>
        </p:grpSp>
        <p:sp>
          <p:nvSpPr>
            <p:cNvPr id="33" name="TextBox 32"/>
            <p:cNvSpPr txBox="1"/>
            <p:nvPr/>
          </p:nvSpPr>
          <p:spPr>
            <a:xfrm>
              <a:off x="5943554" y="3161281"/>
              <a:ext cx="2329338" cy="830997"/>
            </a:xfrm>
            <a:prstGeom prst="rect">
              <a:avLst/>
            </a:prstGeom>
            <a:noFill/>
          </p:spPr>
          <p:txBody>
            <a:bodyPr wrap="square" rtlCol="0">
              <a:spAutoFit/>
            </a:bodyPr>
            <a:lstStyle/>
            <a:p>
              <a:pPr algn="ctr"/>
              <a:r>
                <a:rPr lang="en-US" sz="1600" i="1" dirty="0">
                  <a:solidFill>
                    <a:schemeClr val="bg1"/>
                  </a:solidFill>
                  <a:latin typeface="Helvetica Neue Medium"/>
                  <a:cs typeface="Helvetica Neue Medium"/>
                </a:rPr>
                <a:t>“No bowel dilatation or abnormal wall thickening.”</a:t>
              </a:r>
            </a:p>
          </p:txBody>
        </p:sp>
      </p:grpSp>
      <p:grpSp>
        <p:nvGrpSpPr>
          <p:cNvPr id="34" name="Group 33"/>
          <p:cNvGrpSpPr/>
          <p:nvPr/>
        </p:nvGrpSpPr>
        <p:grpSpPr>
          <a:xfrm>
            <a:off x="4857896" y="2219545"/>
            <a:ext cx="3974404" cy="1399119"/>
            <a:chOff x="665731" y="3322858"/>
            <a:chExt cx="2056377" cy="841327"/>
          </a:xfrm>
        </p:grpSpPr>
        <p:pic>
          <p:nvPicPr>
            <p:cNvPr id="35" name="Picture 34" descr="White-thought-bubble-clip-art-at-vector-clip-art.png"/>
            <p:cNvPicPr>
              <a:picLocks noChangeAspect="1"/>
            </p:cNvPicPr>
            <p:nvPr/>
          </p:nvPicPr>
          <p:blipFill rotWithShape="1">
            <a:blip r:embed="rId4">
              <a:extLst>
                <a:ext uri="{28A0092B-C50C-407E-A947-70E740481C1C}">
                  <a14:useLocalDpi xmlns:a14="http://schemas.microsoft.com/office/drawing/2010/main" val="0"/>
                </a:ext>
              </a:extLst>
            </a:blip>
            <a:srcRect r="18347"/>
            <a:stretch/>
          </p:blipFill>
          <p:spPr>
            <a:xfrm>
              <a:off x="665731" y="3322858"/>
              <a:ext cx="2056377" cy="841327"/>
            </a:xfrm>
            <a:prstGeom prst="rect">
              <a:avLst/>
            </a:prstGeom>
          </p:spPr>
        </p:pic>
        <p:sp>
          <p:nvSpPr>
            <p:cNvPr id="36" name="TextBox 35"/>
            <p:cNvSpPr txBox="1"/>
            <p:nvPr/>
          </p:nvSpPr>
          <p:spPr>
            <a:xfrm>
              <a:off x="896471" y="3533862"/>
              <a:ext cx="1486276" cy="444178"/>
            </a:xfrm>
            <a:prstGeom prst="rect">
              <a:avLst/>
            </a:prstGeom>
            <a:noFill/>
          </p:spPr>
          <p:txBody>
            <a:bodyPr wrap="square" rtlCol="0">
              <a:spAutoFit/>
            </a:bodyPr>
            <a:lstStyle/>
            <a:p>
              <a:pPr algn="ctr"/>
              <a:r>
                <a:rPr lang="en-US" i="1" dirty="0">
                  <a:solidFill>
                    <a:srgbClr val="0000FF"/>
                  </a:solidFill>
                  <a:latin typeface="Helvetica Neue Medium"/>
                  <a:cs typeface="Helvetica Neue Medium"/>
                </a:rPr>
                <a:t>Use this opportunity to assess for mesenteric abnormalities, including free air/gas and LAD. </a:t>
              </a:r>
            </a:p>
          </p:txBody>
        </p:sp>
      </p:grpSp>
    </p:spTree>
    <p:extLst>
      <p:ext uri="{BB962C8B-B14F-4D97-AF65-F5344CB8AC3E}">
        <p14:creationId xmlns:p14="http://schemas.microsoft.com/office/powerpoint/2010/main" val="368780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dirty="0"/>
              <a:t>Approach- Checklist: Bowel/peritoneum/mesentery</a:t>
            </a:r>
            <a:r>
              <a:rPr lang="en-US" dirty="0"/>
              <a:t>: Example of abnormal</a:t>
            </a:r>
            <a:endParaRPr lang="en" dirty="0"/>
          </a:p>
        </p:txBody>
      </p:sp>
      <p:pic>
        <p:nvPicPr>
          <p:cNvPr id="3" name="Picture 2" descr="peritoneal metastatic disease and ascites.0038_preview.jpg"/>
          <p:cNvPicPr>
            <a:picLocks noChangeAspect="1"/>
          </p:cNvPicPr>
          <p:nvPr/>
        </p:nvPicPr>
        <p:blipFill rotWithShape="1">
          <a:blip r:embed="rId3">
            <a:extLst>
              <a:ext uri="{28A0092B-C50C-407E-A947-70E740481C1C}">
                <a14:useLocalDpi xmlns:a14="http://schemas.microsoft.com/office/drawing/2010/main" val="0"/>
              </a:ext>
            </a:extLst>
          </a:blip>
          <a:srcRect l="6061" t="19787" r="6744" b="17794"/>
          <a:stretch/>
        </p:blipFill>
        <p:spPr>
          <a:xfrm>
            <a:off x="1327710" y="1469364"/>
            <a:ext cx="4484931" cy="3210550"/>
          </a:xfrm>
          <a:prstGeom prst="rect">
            <a:avLst/>
          </a:prstGeom>
        </p:spPr>
      </p:pic>
      <p:sp>
        <p:nvSpPr>
          <p:cNvPr id="5" name="Freeform 4"/>
          <p:cNvSpPr/>
          <p:nvPr/>
        </p:nvSpPr>
        <p:spPr>
          <a:xfrm>
            <a:off x="1633972" y="1620418"/>
            <a:ext cx="3879996" cy="1786472"/>
          </a:xfrm>
          <a:custGeom>
            <a:avLst/>
            <a:gdLst>
              <a:gd name="connsiteX0" fmla="*/ 241588 w 3879996"/>
              <a:gd name="connsiteY0" fmla="*/ 1785947 h 1786472"/>
              <a:gd name="connsiteX1" fmla="*/ 115059 w 3879996"/>
              <a:gd name="connsiteY1" fmla="*/ 1621918 h 1786472"/>
              <a:gd name="connsiteX2" fmla="*/ 16649 w 3879996"/>
              <a:gd name="connsiteY2" fmla="*/ 1411022 h 1786472"/>
              <a:gd name="connsiteX3" fmla="*/ 7276 w 3879996"/>
              <a:gd name="connsiteY3" fmla="*/ 1204814 h 1786472"/>
              <a:gd name="connsiteX4" fmla="*/ 91628 w 3879996"/>
              <a:gd name="connsiteY4" fmla="*/ 918934 h 1786472"/>
              <a:gd name="connsiteX5" fmla="*/ 265019 w 3879996"/>
              <a:gd name="connsiteY5" fmla="*/ 665859 h 1786472"/>
              <a:gd name="connsiteX6" fmla="*/ 485271 w 3879996"/>
              <a:gd name="connsiteY6" fmla="*/ 469024 h 1786472"/>
              <a:gd name="connsiteX7" fmla="*/ 846111 w 3879996"/>
              <a:gd name="connsiteY7" fmla="*/ 290934 h 1786472"/>
              <a:gd name="connsiteX8" fmla="*/ 1113226 w 3879996"/>
              <a:gd name="connsiteY8" fmla="*/ 206576 h 1786472"/>
              <a:gd name="connsiteX9" fmla="*/ 1403772 w 3879996"/>
              <a:gd name="connsiteY9" fmla="*/ 117532 h 1786472"/>
              <a:gd name="connsiteX10" fmla="*/ 1684945 w 3879996"/>
              <a:gd name="connsiteY10" fmla="*/ 61293 h 1786472"/>
              <a:gd name="connsiteX11" fmla="*/ 1989550 w 3879996"/>
              <a:gd name="connsiteY11" fmla="*/ 368 h 1786472"/>
              <a:gd name="connsiteX12" fmla="*/ 2237920 w 3879996"/>
              <a:gd name="connsiteY12" fmla="*/ 37860 h 1786472"/>
              <a:gd name="connsiteX13" fmla="*/ 2401938 w 3879996"/>
              <a:gd name="connsiteY13" fmla="*/ 80039 h 1786472"/>
              <a:gd name="connsiteX14" fmla="*/ 2870561 w 3879996"/>
              <a:gd name="connsiteY14" fmla="*/ 230009 h 1786472"/>
              <a:gd name="connsiteX15" fmla="*/ 3217342 w 3879996"/>
              <a:gd name="connsiteY15" fmla="*/ 365919 h 1786472"/>
              <a:gd name="connsiteX16" fmla="*/ 3503201 w 3879996"/>
              <a:gd name="connsiteY16" fmla="*/ 544009 h 1786472"/>
              <a:gd name="connsiteX17" fmla="*/ 3817179 w 3879996"/>
              <a:gd name="connsiteY17" fmla="*/ 928307 h 1786472"/>
              <a:gd name="connsiteX18" fmla="*/ 3878100 w 3879996"/>
              <a:gd name="connsiteY18" fmla="*/ 1050157 h 1786472"/>
              <a:gd name="connsiteX19" fmla="*/ 3849982 w 3879996"/>
              <a:gd name="connsiteY19" fmla="*/ 1082963 h 1786472"/>
              <a:gd name="connsiteX20" fmla="*/ 3709395 w 3879996"/>
              <a:gd name="connsiteY20" fmla="*/ 1012665 h 1786472"/>
              <a:gd name="connsiteX21" fmla="*/ 3587553 w 3879996"/>
              <a:gd name="connsiteY21" fmla="*/ 993919 h 1786472"/>
              <a:gd name="connsiteX22" fmla="*/ 3489143 w 3879996"/>
              <a:gd name="connsiteY22" fmla="*/ 951739 h 1786472"/>
              <a:gd name="connsiteX23" fmla="*/ 3390732 w 3879996"/>
              <a:gd name="connsiteY23" fmla="*/ 834575 h 1786472"/>
              <a:gd name="connsiteX24" fmla="*/ 3278263 w 3879996"/>
              <a:gd name="connsiteY24" fmla="*/ 703352 h 1786472"/>
              <a:gd name="connsiteX25" fmla="*/ 3179852 w 3879996"/>
              <a:gd name="connsiteY25" fmla="*/ 595561 h 1786472"/>
              <a:gd name="connsiteX26" fmla="*/ 3072069 w 3879996"/>
              <a:gd name="connsiteY26" fmla="*/ 511203 h 1786472"/>
              <a:gd name="connsiteX27" fmla="*/ 2983030 w 3879996"/>
              <a:gd name="connsiteY27" fmla="*/ 436218 h 1786472"/>
              <a:gd name="connsiteX28" fmla="*/ 2889306 w 3879996"/>
              <a:gd name="connsiteY28" fmla="*/ 408098 h 1786472"/>
              <a:gd name="connsiteX29" fmla="*/ 2800267 w 3879996"/>
              <a:gd name="connsiteY29" fmla="*/ 361233 h 1786472"/>
              <a:gd name="connsiteX30" fmla="*/ 2720602 w 3879996"/>
              <a:gd name="connsiteY30" fmla="*/ 309681 h 1786472"/>
              <a:gd name="connsiteX31" fmla="*/ 2617505 w 3879996"/>
              <a:gd name="connsiteY31" fmla="*/ 314367 h 1786472"/>
              <a:gd name="connsiteX32" fmla="*/ 2533152 w 3879996"/>
              <a:gd name="connsiteY32" fmla="*/ 253442 h 1786472"/>
              <a:gd name="connsiteX33" fmla="*/ 2383193 w 3879996"/>
              <a:gd name="connsiteY33" fmla="*/ 197203 h 1786472"/>
              <a:gd name="connsiteX34" fmla="*/ 2280096 w 3879996"/>
              <a:gd name="connsiteY34" fmla="*/ 155024 h 1786472"/>
              <a:gd name="connsiteX35" fmla="*/ 2176999 w 3879996"/>
              <a:gd name="connsiteY35" fmla="*/ 122218 h 1786472"/>
              <a:gd name="connsiteX36" fmla="*/ 2036412 w 3879996"/>
              <a:gd name="connsiteY36" fmla="*/ 103472 h 1786472"/>
              <a:gd name="connsiteX37" fmla="*/ 1933315 w 3879996"/>
              <a:gd name="connsiteY37" fmla="*/ 140965 h 1786472"/>
              <a:gd name="connsiteX38" fmla="*/ 1848963 w 3879996"/>
              <a:gd name="connsiteY38" fmla="*/ 159711 h 1786472"/>
              <a:gd name="connsiteX39" fmla="*/ 1680259 w 3879996"/>
              <a:gd name="connsiteY39" fmla="*/ 215949 h 1786472"/>
              <a:gd name="connsiteX40" fmla="*/ 1567790 w 3879996"/>
              <a:gd name="connsiteY40" fmla="*/ 248755 h 1786472"/>
              <a:gd name="connsiteX41" fmla="*/ 1413144 w 3879996"/>
              <a:gd name="connsiteY41" fmla="*/ 290934 h 1786472"/>
              <a:gd name="connsiteX42" fmla="*/ 1160088 w 3879996"/>
              <a:gd name="connsiteY42" fmla="*/ 398725 h 1786472"/>
              <a:gd name="connsiteX43" fmla="*/ 996070 w 3879996"/>
              <a:gd name="connsiteY43" fmla="*/ 529949 h 1786472"/>
              <a:gd name="connsiteX44" fmla="*/ 803935 w 3879996"/>
              <a:gd name="connsiteY44" fmla="*/ 618994 h 1786472"/>
              <a:gd name="connsiteX45" fmla="*/ 653976 w 3879996"/>
              <a:gd name="connsiteY45" fmla="*/ 726785 h 1786472"/>
              <a:gd name="connsiteX46" fmla="*/ 578996 w 3879996"/>
              <a:gd name="connsiteY46" fmla="*/ 825202 h 1786472"/>
              <a:gd name="connsiteX47" fmla="*/ 588368 w 3879996"/>
              <a:gd name="connsiteY47" fmla="*/ 890814 h 1786472"/>
              <a:gd name="connsiteX48" fmla="*/ 508702 w 3879996"/>
              <a:gd name="connsiteY48" fmla="*/ 956426 h 1786472"/>
              <a:gd name="connsiteX49" fmla="*/ 424350 w 3879996"/>
              <a:gd name="connsiteY49" fmla="*/ 993919 h 1786472"/>
              <a:gd name="connsiteX50" fmla="*/ 433723 w 3879996"/>
              <a:gd name="connsiteY50" fmla="*/ 1115769 h 1786472"/>
              <a:gd name="connsiteX51" fmla="*/ 527447 w 3879996"/>
              <a:gd name="connsiteY51" fmla="*/ 1246993 h 1786472"/>
              <a:gd name="connsiteX52" fmla="*/ 649289 w 3879996"/>
              <a:gd name="connsiteY52" fmla="*/ 1256366 h 1786472"/>
              <a:gd name="connsiteX53" fmla="*/ 733641 w 3879996"/>
              <a:gd name="connsiteY53" fmla="*/ 1256366 h 1786472"/>
              <a:gd name="connsiteX54" fmla="*/ 813307 w 3879996"/>
              <a:gd name="connsiteY54" fmla="*/ 1256366 h 1786472"/>
              <a:gd name="connsiteX55" fmla="*/ 682093 w 3879996"/>
              <a:gd name="connsiteY55" fmla="*/ 1312605 h 1786472"/>
              <a:gd name="connsiteX56" fmla="*/ 536820 w 3879996"/>
              <a:gd name="connsiteY56" fmla="*/ 1401649 h 1786472"/>
              <a:gd name="connsiteX57" fmla="*/ 400919 w 3879996"/>
              <a:gd name="connsiteY57" fmla="*/ 1500067 h 1786472"/>
              <a:gd name="connsiteX58" fmla="*/ 297822 w 3879996"/>
              <a:gd name="connsiteY58" fmla="*/ 1668783 h 1786472"/>
              <a:gd name="connsiteX59" fmla="*/ 241588 w 3879996"/>
              <a:gd name="connsiteY59" fmla="*/ 1785947 h 178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79996" h="1786472">
                <a:moveTo>
                  <a:pt x="241588" y="1785947"/>
                </a:moveTo>
                <a:cubicBezTo>
                  <a:pt x="211128" y="1778136"/>
                  <a:pt x="152549" y="1684405"/>
                  <a:pt x="115059" y="1621918"/>
                </a:cubicBezTo>
                <a:cubicBezTo>
                  <a:pt x="77569" y="1559431"/>
                  <a:pt x="34613" y="1480539"/>
                  <a:pt x="16649" y="1411022"/>
                </a:cubicBezTo>
                <a:cubicBezTo>
                  <a:pt x="-1315" y="1341505"/>
                  <a:pt x="-5221" y="1286829"/>
                  <a:pt x="7276" y="1204814"/>
                </a:cubicBezTo>
                <a:cubicBezTo>
                  <a:pt x="19772" y="1122799"/>
                  <a:pt x="48671" y="1008760"/>
                  <a:pt x="91628" y="918934"/>
                </a:cubicBezTo>
                <a:cubicBezTo>
                  <a:pt x="134585" y="829108"/>
                  <a:pt x="199412" y="740844"/>
                  <a:pt x="265019" y="665859"/>
                </a:cubicBezTo>
                <a:cubicBezTo>
                  <a:pt x="330626" y="590874"/>
                  <a:pt x="388422" y="531511"/>
                  <a:pt x="485271" y="469024"/>
                </a:cubicBezTo>
                <a:cubicBezTo>
                  <a:pt x="582120" y="406536"/>
                  <a:pt x="741452" y="334675"/>
                  <a:pt x="846111" y="290934"/>
                </a:cubicBezTo>
                <a:cubicBezTo>
                  <a:pt x="950770" y="247193"/>
                  <a:pt x="1113226" y="206576"/>
                  <a:pt x="1113226" y="206576"/>
                </a:cubicBezTo>
                <a:cubicBezTo>
                  <a:pt x="1206169" y="177676"/>
                  <a:pt x="1308486" y="141746"/>
                  <a:pt x="1403772" y="117532"/>
                </a:cubicBezTo>
                <a:cubicBezTo>
                  <a:pt x="1499058" y="93318"/>
                  <a:pt x="1684945" y="61293"/>
                  <a:pt x="1684945" y="61293"/>
                </a:cubicBezTo>
                <a:cubicBezTo>
                  <a:pt x="1782574" y="41766"/>
                  <a:pt x="1897388" y="4273"/>
                  <a:pt x="1989550" y="368"/>
                </a:cubicBezTo>
                <a:cubicBezTo>
                  <a:pt x="2081712" y="-3537"/>
                  <a:pt x="2169189" y="24582"/>
                  <a:pt x="2237920" y="37860"/>
                </a:cubicBezTo>
                <a:cubicBezTo>
                  <a:pt x="2306651" y="51138"/>
                  <a:pt x="2296498" y="48014"/>
                  <a:pt x="2401938" y="80039"/>
                </a:cubicBezTo>
                <a:cubicBezTo>
                  <a:pt x="2507378" y="112064"/>
                  <a:pt x="2734660" y="182362"/>
                  <a:pt x="2870561" y="230009"/>
                </a:cubicBezTo>
                <a:cubicBezTo>
                  <a:pt x="3006462" y="277656"/>
                  <a:pt x="3111902" y="313586"/>
                  <a:pt x="3217342" y="365919"/>
                </a:cubicBezTo>
                <a:cubicBezTo>
                  <a:pt x="3322782" y="418252"/>
                  <a:pt x="3403228" y="450278"/>
                  <a:pt x="3503201" y="544009"/>
                </a:cubicBezTo>
                <a:cubicBezTo>
                  <a:pt x="3603174" y="637740"/>
                  <a:pt x="3754696" y="843949"/>
                  <a:pt x="3817179" y="928307"/>
                </a:cubicBezTo>
                <a:cubicBezTo>
                  <a:pt x="3879662" y="1012665"/>
                  <a:pt x="3872633" y="1024381"/>
                  <a:pt x="3878100" y="1050157"/>
                </a:cubicBezTo>
                <a:cubicBezTo>
                  <a:pt x="3883567" y="1075933"/>
                  <a:pt x="3878099" y="1089212"/>
                  <a:pt x="3849982" y="1082963"/>
                </a:cubicBezTo>
                <a:cubicBezTo>
                  <a:pt x="3821865" y="1076714"/>
                  <a:pt x="3753133" y="1027506"/>
                  <a:pt x="3709395" y="1012665"/>
                </a:cubicBezTo>
                <a:cubicBezTo>
                  <a:pt x="3665657" y="997824"/>
                  <a:pt x="3624262" y="1004073"/>
                  <a:pt x="3587553" y="993919"/>
                </a:cubicBezTo>
                <a:cubicBezTo>
                  <a:pt x="3550844" y="983765"/>
                  <a:pt x="3521946" y="978296"/>
                  <a:pt x="3489143" y="951739"/>
                </a:cubicBezTo>
                <a:cubicBezTo>
                  <a:pt x="3456340" y="925182"/>
                  <a:pt x="3425879" y="875973"/>
                  <a:pt x="3390732" y="834575"/>
                </a:cubicBezTo>
                <a:cubicBezTo>
                  <a:pt x="3355585" y="793177"/>
                  <a:pt x="3313410" y="743188"/>
                  <a:pt x="3278263" y="703352"/>
                </a:cubicBezTo>
                <a:cubicBezTo>
                  <a:pt x="3243116" y="663516"/>
                  <a:pt x="3214218" y="627586"/>
                  <a:pt x="3179852" y="595561"/>
                </a:cubicBezTo>
                <a:cubicBezTo>
                  <a:pt x="3145486" y="563536"/>
                  <a:pt x="3104873" y="537760"/>
                  <a:pt x="3072069" y="511203"/>
                </a:cubicBezTo>
                <a:cubicBezTo>
                  <a:pt x="3039265" y="484646"/>
                  <a:pt x="3013490" y="453402"/>
                  <a:pt x="2983030" y="436218"/>
                </a:cubicBezTo>
                <a:cubicBezTo>
                  <a:pt x="2952570" y="419034"/>
                  <a:pt x="2919767" y="420595"/>
                  <a:pt x="2889306" y="408098"/>
                </a:cubicBezTo>
                <a:cubicBezTo>
                  <a:pt x="2858846" y="395600"/>
                  <a:pt x="2828384" y="377636"/>
                  <a:pt x="2800267" y="361233"/>
                </a:cubicBezTo>
                <a:cubicBezTo>
                  <a:pt x="2772150" y="344830"/>
                  <a:pt x="2751062" y="317492"/>
                  <a:pt x="2720602" y="309681"/>
                </a:cubicBezTo>
                <a:cubicBezTo>
                  <a:pt x="2690142" y="301870"/>
                  <a:pt x="2648747" y="323740"/>
                  <a:pt x="2617505" y="314367"/>
                </a:cubicBezTo>
                <a:cubicBezTo>
                  <a:pt x="2586263" y="304994"/>
                  <a:pt x="2572204" y="272969"/>
                  <a:pt x="2533152" y="253442"/>
                </a:cubicBezTo>
                <a:cubicBezTo>
                  <a:pt x="2494100" y="233915"/>
                  <a:pt x="2425369" y="213606"/>
                  <a:pt x="2383193" y="197203"/>
                </a:cubicBezTo>
                <a:cubicBezTo>
                  <a:pt x="2341017" y="180800"/>
                  <a:pt x="2314462" y="167522"/>
                  <a:pt x="2280096" y="155024"/>
                </a:cubicBezTo>
                <a:cubicBezTo>
                  <a:pt x="2245730" y="142526"/>
                  <a:pt x="2217613" y="130810"/>
                  <a:pt x="2176999" y="122218"/>
                </a:cubicBezTo>
                <a:cubicBezTo>
                  <a:pt x="2136385" y="113626"/>
                  <a:pt x="2077026" y="100348"/>
                  <a:pt x="2036412" y="103472"/>
                </a:cubicBezTo>
                <a:cubicBezTo>
                  <a:pt x="1995798" y="106596"/>
                  <a:pt x="1964556" y="131592"/>
                  <a:pt x="1933315" y="140965"/>
                </a:cubicBezTo>
                <a:cubicBezTo>
                  <a:pt x="1902074" y="150338"/>
                  <a:pt x="1891139" y="147214"/>
                  <a:pt x="1848963" y="159711"/>
                </a:cubicBezTo>
                <a:cubicBezTo>
                  <a:pt x="1806787" y="172208"/>
                  <a:pt x="1727121" y="201108"/>
                  <a:pt x="1680259" y="215949"/>
                </a:cubicBezTo>
                <a:cubicBezTo>
                  <a:pt x="1633397" y="230790"/>
                  <a:pt x="1567790" y="248755"/>
                  <a:pt x="1567790" y="248755"/>
                </a:cubicBezTo>
                <a:cubicBezTo>
                  <a:pt x="1523271" y="261252"/>
                  <a:pt x="1481094" y="265939"/>
                  <a:pt x="1413144" y="290934"/>
                </a:cubicBezTo>
                <a:cubicBezTo>
                  <a:pt x="1345194" y="315929"/>
                  <a:pt x="1229600" y="358889"/>
                  <a:pt x="1160088" y="398725"/>
                </a:cubicBezTo>
                <a:cubicBezTo>
                  <a:pt x="1090576" y="438561"/>
                  <a:pt x="1055429" y="493238"/>
                  <a:pt x="996070" y="529949"/>
                </a:cubicBezTo>
                <a:cubicBezTo>
                  <a:pt x="936711" y="566660"/>
                  <a:pt x="860951" y="586188"/>
                  <a:pt x="803935" y="618994"/>
                </a:cubicBezTo>
                <a:cubicBezTo>
                  <a:pt x="746919" y="651800"/>
                  <a:pt x="691466" y="692417"/>
                  <a:pt x="653976" y="726785"/>
                </a:cubicBezTo>
                <a:cubicBezTo>
                  <a:pt x="616486" y="761153"/>
                  <a:pt x="589931" y="797864"/>
                  <a:pt x="578996" y="825202"/>
                </a:cubicBezTo>
                <a:cubicBezTo>
                  <a:pt x="568061" y="852540"/>
                  <a:pt x="600084" y="868943"/>
                  <a:pt x="588368" y="890814"/>
                </a:cubicBezTo>
                <a:cubicBezTo>
                  <a:pt x="576652" y="912685"/>
                  <a:pt x="536038" y="939242"/>
                  <a:pt x="508702" y="956426"/>
                </a:cubicBezTo>
                <a:cubicBezTo>
                  <a:pt x="481366" y="973610"/>
                  <a:pt x="436846" y="967362"/>
                  <a:pt x="424350" y="993919"/>
                </a:cubicBezTo>
                <a:cubicBezTo>
                  <a:pt x="411854" y="1020476"/>
                  <a:pt x="416540" y="1073590"/>
                  <a:pt x="433723" y="1115769"/>
                </a:cubicBezTo>
                <a:cubicBezTo>
                  <a:pt x="450906" y="1157948"/>
                  <a:pt x="491519" y="1223560"/>
                  <a:pt x="527447" y="1246993"/>
                </a:cubicBezTo>
                <a:cubicBezTo>
                  <a:pt x="563375" y="1270426"/>
                  <a:pt x="614923" y="1254804"/>
                  <a:pt x="649289" y="1256366"/>
                </a:cubicBezTo>
                <a:cubicBezTo>
                  <a:pt x="683655" y="1257928"/>
                  <a:pt x="733641" y="1256366"/>
                  <a:pt x="733641" y="1256366"/>
                </a:cubicBezTo>
                <a:cubicBezTo>
                  <a:pt x="760977" y="1256366"/>
                  <a:pt x="821898" y="1246993"/>
                  <a:pt x="813307" y="1256366"/>
                </a:cubicBezTo>
                <a:cubicBezTo>
                  <a:pt x="804716" y="1265739"/>
                  <a:pt x="728174" y="1288391"/>
                  <a:pt x="682093" y="1312605"/>
                </a:cubicBezTo>
                <a:cubicBezTo>
                  <a:pt x="636012" y="1336819"/>
                  <a:pt x="583682" y="1370405"/>
                  <a:pt x="536820" y="1401649"/>
                </a:cubicBezTo>
                <a:cubicBezTo>
                  <a:pt x="489958" y="1432893"/>
                  <a:pt x="440752" y="1455545"/>
                  <a:pt x="400919" y="1500067"/>
                </a:cubicBezTo>
                <a:cubicBezTo>
                  <a:pt x="361086" y="1544589"/>
                  <a:pt x="322815" y="1625042"/>
                  <a:pt x="297822" y="1668783"/>
                </a:cubicBezTo>
                <a:cubicBezTo>
                  <a:pt x="272829" y="1712524"/>
                  <a:pt x="272048" y="1793758"/>
                  <a:pt x="241588" y="1785947"/>
                </a:cubicBezTo>
                <a:close/>
              </a:path>
            </a:pathLst>
          </a:custGeom>
          <a:solidFill>
            <a:srgbClr val="FF66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5648163" y="1263115"/>
            <a:ext cx="2416132" cy="1875471"/>
            <a:chOff x="5896164" y="3021725"/>
            <a:chExt cx="2416132" cy="1072113"/>
          </a:xfrm>
        </p:grpSpPr>
        <p:grpSp>
          <p:nvGrpSpPr>
            <p:cNvPr id="22" name="Group 21"/>
            <p:cNvGrpSpPr/>
            <p:nvPr/>
          </p:nvGrpSpPr>
          <p:grpSpPr>
            <a:xfrm>
              <a:off x="5896164" y="3021725"/>
              <a:ext cx="2416132" cy="1072113"/>
              <a:chOff x="6452714" y="446497"/>
              <a:chExt cx="1905000" cy="2029373"/>
            </a:xfrm>
          </p:grpSpPr>
          <p:pic>
            <p:nvPicPr>
              <p:cNvPr id="25" name="Picture 24" descr="kT8nKaEa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52714" y="570870"/>
                <a:ext cx="1905000" cy="1905000"/>
              </a:xfrm>
              <a:prstGeom prst="rect">
                <a:avLst/>
              </a:prstGeom>
            </p:spPr>
          </p:pic>
          <p:sp>
            <p:nvSpPr>
              <p:cNvPr id="26" name="TextBox 25"/>
              <p:cNvSpPr txBox="1"/>
              <p:nvPr/>
            </p:nvSpPr>
            <p:spPr>
              <a:xfrm>
                <a:off x="6625052" y="446497"/>
                <a:ext cx="1732662" cy="406113"/>
              </a:xfrm>
              <a:prstGeom prst="rect">
                <a:avLst/>
              </a:prstGeom>
              <a:noFill/>
            </p:spPr>
            <p:txBody>
              <a:bodyPr wrap="square" rtlCol="0">
                <a:spAutoFit/>
              </a:bodyPr>
              <a:lstStyle/>
              <a:p>
                <a:pPr algn="ctr"/>
                <a:endParaRPr lang="en-US" sz="1600" i="1" dirty="0">
                  <a:solidFill>
                    <a:schemeClr val="bg1"/>
                  </a:solidFill>
                  <a:latin typeface="Helvetica Neue Medium"/>
                  <a:cs typeface="Helvetica Neue Medium"/>
                </a:endParaRPr>
              </a:p>
            </p:txBody>
          </p:sp>
        </p:grpSp>
        <p:sp>
          <p:nvSpPr>
            <p:cNvPr id="23" name="TextBox 22"/>
            <p:cNvSpPr txBox="1"/>
            <p:nvPr/>
          </p:nvSpPr>
          <p:spPr>
            <a:xfrm>
              <a:off x="5943554" y="3161281"/>
              <a:ext cx="2329338" cy="615792"/>
            </a:xfrm>
            <a:prstGeom prst="rect">
              <a:avLst/>
            </a:prstGeom>
            <a:noFill/>
          </p:spPr>
          <p:txBody>
            <a:bodyPr wrap="square" rtlCol="0">
              <a:spAutoFit/>
            </a:bodyPr>
            <a:lstStyle/>
            <a:p>
              <a:pPr algn="ctr"/>
              <a:r>
                <a:rPr lang="en-US" sz="1600" i="1" dirty="0">
                  <a:solidFill>
                    <a:schemeClr val="bg1"/>
                  </a:solidFill>
                  <a:latin typeface="Helvetica Neue Medium"/>
                  <a:cs typeface="Helvetica Neue Medium"/>
                </a:rPr>
                <a:t>“</a:t>
              </a:r>
              <a:r>
                <a:rPr lang="en-US" sz="1600" i="1" dirty="0" err="1">
                  <a:solidFill>
                    <a:srgbClr val="E97207"/>
                  </a:solidFill>
                  <a:latin typeface="Helvetica Neue Medium"/>
                  <a:cs typeface="Helvetica Neue Medium"/>
                </a:rPr>
                <a:t>Omental</a:t>
              </a:r>
              <a:r>
                <a:rPr lang="en-US" sz="1600" i="1" dirty="0">
                  <a:solidFill>
                    <a:srgbClr val="E97207"/>
                  </a:solidFill>
                  <a:latin typeface="Helvetica Neue Medium"/>
                  <a:cs typeface="Helvetica Neue Medium"/>
                </a:rPr>
                <a:t> ‘caking’ </a:t>
              </a:r>
              <a:r>
                <a:rPr lang="en-US" sz="1600" i="1" dirty="0">
                  <a:solidFill>
                    <a:schemeClr val="bg1"/>
                  </a:solidFill>
                  <a:latin typeface="Helvetica Neue Medium"/>
                  <a:cs typeface="Helvetica Neue Medium"/>
                </a:rPr>
                <a:t>is noted, consistent with peritoneal </a:t>
              </a:r>
              <a:r>
                <a:rPr lang="en-US" sz="1600" i="1" dirty="0" err="1">
                  <a:solidFill>
                    <a:schemeClr val="bg1"/>
                  </a:solidFill>
                  <a:latin typeface="Helvetica Neue Medium"/>
                  <a:cs typeface="Helvetica Neue Medium"/>
                </a:rPr>
                <a:t>carcinomatosis</a:t>
              </a:r>
              <a:r>
                <a:rPr lang="en-US" sz="1600" i="1" dirty="0">
                  <a:solidFill>
                    <a:schemeClr val="bg1"/>
                  </a:solidFill>
                  <a:latin typeface="Helvetica Neue Medium"/>
                  <a:cs typeface="Helvetica Neue Medium"/>
                </a:rPr>
                <a:t>”</a:t>
              </a:r>
            </a:p>
          </p:txBody>
        </p:sp>
      </p:grpSp>
      <p:cxnSp>
        <p:nvCxnSpPr>
          <p:cNvPr id="44" name="Straight Arrow Connector 43"/>
          <p:cNvCxnSpPr/>
          <p:nvPr/>
        </p:nvCxnSpPr>
        <p:spPr>
          <a:xfrm flipH="1" flipV="1">
            <a:off x="5303981" y="3406890"/>
            <a:ext cx="1125519" cy="3921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429500" y="3663626"/>
            <a:ext cx="770245"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Ascites</a:t>
            </a:r>
          </a:p>
        </p:txBody>
      </p:sp>
      <p:cxnSp>
        <p:nvCxnSpPr>
          <p:cNvPr id="46" name="Straight Arrow Connector 45"/>
          <p:cNvCxnSpPr/>
          <p:nvPr/>
        </p:nvCxnSpPr>
        <p:spPr>
          <a:xfrm flipH="1" flipV="1">
            <a:off x="4512149" y="3981900"/>
            <a:ext cx="1125519" cy="3921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5637668" y="4220156"/>
            <a:ext cx="1887430" cy="307777"/>
          </a:xfrm>
          <a:prstGeom prst="rect">
            <a:avLst/>
          </a:prstGeom>
          <a:solidFill>
            <a:schemeClr val="tx1"/>
          </a:solidFill>
          <a:ln>
            <a:solidFill>
              <a:schemeClr val="bg1"/>
            </a:solidFill>
          </a:ln>
        </p:spPr>
        <p:txBody>
          <a:bodyPr wrap="square" rtlCol="0">
            <a:spAutoFit/>
          </a:bodyPr>
          <a:lstStyle/>
          <a:p>
            <a:r>
              <a:rPr lang="en-US" dirty="0" err="1">
                <a:solidFill>
                  <a:schemeClr val="bg1"/>
                </a:solidFill>
              </a:rPr>
              <a:t>Nephroureteral</a:t>
            </a:r>
            <a:r>
              <a:rPr lang="en-US" dirty="0">
                <a:solidFill>
                  <a:schemeClr val="bg1"/>
                </a:solidFill>
              </a:rPr>
              <a:t> stent</a:t>
            </a:r>
          </a:p>
        </p:txBody>
      </p:sp>
      <p:cxnSp>
        <p:nvCxnSpPr>
          <p:cNvPr id="48" name="Straight Arrow Connector 47"/>
          <p:cNvCxnSpPr/>
          <p:nvPr/>
        </p:nvCxnSpPr>
        <p:spPr>
          <a:xfrm flipV="1">
            <a:off x="1633972" y="3456196"/>
            <a:ext cx="354285" cy="34283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638014" y="3787680"/>
            <a:ext cx="995958" cy="523220"/>
          </a:xfrm>
          <a:prstGeom prst="rect">
            <a:avLst/>
          </a:prstGeom>
          <a:solidFill>
            <a:schemeClr val="tx1"/>
          </a:solidFill>
          <a:ln>
            <a:solidFill>
              <a:schemeClr val="bg1"/>
            </a:solidFill>
          </a:ln>
        </p:spPr>
        <p:txBody>
          <a:bodyPr wrap="square" rtlCol="0">
            <a:spAutoFit/>
          </a:bodyPr>
          <a:lstStyle/>
          <a:p>
            <a:pPr algn="ctr"/>
            <a:r>
              <a:rPr lang="en-US" dirty="0">
                <a:solidFill>
                  <a:schemeClr val="bg1"/>
                </a:solidFill>
              </a:rPr>
              <a:t>Peritoneal drain</a:t>
            </a:r>
          </a:p>
        </p:txBody>
      </p:sp>
    </p:spTree>
    <p:extLst>
      <p:ext uri="{BB962C8B-B14F-4D97-AF65-F5344CB8AC3E}">
        <p14:creationId xmlns:p14="http://schemas.microsoft.com/office/powerpoint/2010/main" val="18391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47"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dirty="0"/>
              <a:t>Approach- Checklist: Pelvis</a:t>
            </a:r>
          </a:p>
        </p:txBody>
      </p:sp>
      <p:pic>
        <p:nvPicPr>
          <p:cNvPr id="4" name="Picture 3"/>
          <p:cNvPicPr>
            <a:picLocks noChangeAspect="1"/>
          </p:cNvPicPr>
          <p:nvPr/>
        </p:nvPicPr>
        <p:blipFill rotWithShape="1">
          <a:blip r:embed="rId3"/>
          <a:srcRect t="29267" r="3737" b="10671"/>
          <a:stretch/>
        </p:blipFill>
        <p:spPr>
          <a:xfrm>
            <a:off x="488844" y="1223149"/>
            <a:ext cx="4951307" cy="3089237"/>
          </a:xfrm>
          <a:prstGeom prst="rect">
            <a:avLst/>
          </a:prstGeom>
        </p:spPr>
      </p:pic>
      <p:grpSp>
        <p:nvGrpSpPr>
          <p:cNvPr id="11" name="Group 10"/>
          <p:cNvGrpSpPr/>
          <p:nvPr/>
        </p:nvGrpSpPr>
        <p:grpSpPr>
          <a:xfrm>
            <a:off x="3315835" y="1070362"/>
            <a:ext cx="2416132" cy="1815015"/>
            <a:chOff x="6452714" y="446497"/>
            <a:chExt cx="1905000" cy="2029373"/>
          </a:xfrm>
        </p:grpSpPr>
        <p:pic>
          <p:nvPicPr>
            <p:cNvPr id="13" name="Picture 12" descr="kT8nKaEa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52714" y="570870"/>
              <a:ext cx="1905000" cy="1905000"/>
            </a:xfrm>
            <a:prstGeom prst="rect">
              <a:avLst/>
            </a:prstGeom>
          </p:spPr>
        </p:pic>
        <p:sp>
          <p:nvSpPr>
            <p:cNvPr id="14" name="TextBox 13"/>
            <p:cNvSpPr txBox="1"/>
            <p:nvPr/>
          </p:nvSpPr>
          <p:spPr>
            <a:xfrm>
              <a:off x="6625052" y="446497"/>
              <a:ext cx="1732662" cy="406113"/>
            </a:xfrm>
            <a:prstGeom prst="rect">
              <a:avLst/>
            </a:prstGeom>
            <a:noFill/>
          </p:spPr>
          <p:txBody>
            <a:bodyPr wrap="square" rtlCol="0">
              <a:spAutoFit/>
            </a:bodyPr>
            <a:lstStyle/>
            <a:p>
              <a:pPr algn="ctr"/>
              <a:endParaRPr lang="en-US" sz="1600" i="1" dirty="0">
                <a:solidFill>
                  <a:schemeClr val="bg1"/>
                </a:solidFill>
                <a:latin typeface="Helvetica Neue Medium"/>
                <a:cs typeface="Helvetica Neue Medium"/>
              </a:endParaRPr>
            </a:p>
          </p:txBody>
        </p:sp>
      </p:grpSp>
      <p:sp>
        <p:nvSpPr>
          <p:cNvPr id="12" name="TextBox 11"/>
          <p:cNvSpPr txBox="1"/>
          <p:nvPr/>
        </p:nvSpPr>
        <p:spPr>
          <a:xfrm>
            <a:off x="3315835" y="1288435"/>
            <a:ext cx="2329338" cy="1316396"/>
          </a:xfrm>
          <a:prstGeom prst="rect">
            <a:avLst/>
          </a:prstGeom>
          <a:noFill/>
        </p:spPr>
        <p:txBody>
          <a:bodyPr wrap="square" rtlCol="0">
            <a:spAutoFit/>
          </a:bodyPr>
          <a:lstStyle/>
          <a:p>
            <a:pPr algn="ctr"/>
            <a:r>
              <a:rPr lang="en-US" sz="1600" i="1" dirty="0">
                <a:solidFill>
                  <a:schemeClr val="bg1"/>
                </a:solidFill>
                <a:latin typeface="Helvetica Neue Medium"/>
                <a:cs typeface="Helvetica Neue Medium"/>
              </a:rPr>
              <a:t>“Urinary bladder contains excreted contrast. Normal wall thickness.”</a:t>
            </a:r>
          </a:p>
        </p:txBody>
      </p:sp>
      <p:grpSp>
        <p:nvGrpSpPr>
          <p:cNvPr id="15" name="Group 14"/>
          <p:cNvGrpSpPr/>
          <p:nvPr/>
        </p:nvGrpSpPr>
        <p:grpSpPr>
          <a:xfrm>
            <a:off x="4857896" y="1960173"/>
            <a:ext cx="3974404" cy="1750212"/>
            <a:chOff x="665731" y="3383162"/>
            <a:chExt cx="2056377" cy="841327"/>
          </a:xfrm>
        </p:grpSpPr>
        <p:pic>
          <p:nvPicPr>
            <p:cNvPr id="16" name="Picture 15" descr="White-thought-bubble-clip-art-at-vector-clip-art.png"/>
            <p:cNvPicPr>
              <a:picLocks noChangeAspect="1"/>
            </p:cNvPicPr>
            <p:nvPr/>
          </p:nvPicPr>
          <p:blipFill rotWithShape="1">
            <a:blip r:embed="rId5">
              <a:extLst>
                <a:ext uri="{28A0092B-C50C-407E-A947-70E740481C1C}">
                  <a14:useLocalDpi xmlns:a14="http://schemas.microsoft.com/office/drawing/2010/main" val="0"/>
                </a:ext>
              </a:extLst>
            </a:blip>
            <a:srcRect r="18347"/>
            <a:stretch/>
          </p:blipFill>
          <p:spPr>
            <a:xfrm>
              <a:off x="665731" y="3383162"/>
              <a:ext cx="2056377" cy="841327"/>
            </a:xfrm>
            <a:prstGeom prst="rect">
              <a:avLst/>
            </a:prstGeom>
          </p:spPr>
        </p:pic>
        <p:sp>
          <p:nvSpPr>
            <p:cNvPr id="17" name="TextBox 16"/>
            <p:cNvSpPr txBox="1"/>
            <p:nvPr/>
          </p:nvSpPr>
          <p:spPr>
            <a:xfrm>
              <a:off x="828260" y="3622493"/>
              <a:ext cx="1709287" cy="488229"/>
            </a:xfrm>
            <a:prstGeom prst="rect">
              <a:avLst/>
            </a:prstGeom>
            <a:noFill/>
          </p:spPr>
          <p:txBody>
            <a:bodyPr wrap="square" rtlCol="0">
              <a:spAutoFit/>
            </a:bodyPr>
            <a:lstStyle/>
            <a:p>
              <a:pPr algn="ctr"/>
              <a:r>
                <a:rPr lang="en-US" sz="1500" i="1" dirty="0" err="1">
                  <a:solidFill>
                    <a:srgbClr val="E97207"/>
                  </a:solidFill>
                  <a:latin typeface="Helvetica Neue Medium"/>
                  <a:cs typeface="Helvetica Neue Medium"/>
                </a:rPr>
                <a:t>Rectovesical</a:t>
              </a:r>
              <a:r>
                <a:rPr lang="en-US" sz="1500" i="1" dirty="0">
                  <a:solidFill>
                    <a:srgbClr val="E97207"/>
                  </a:solidFill>
                  <a:latin typeface="Helvetica Neue Medium"/>
                  <a:cs typeface="Helvetica Neue Medium"/>
                </a:rPr>
                <a:t> excavation </a:t>
              </a:r>
              <a:r>
                <a:rPr lang="en-US" sz="1500" i="1" dirty="0">
                  <a:solidFill>
                    <a:schemeClr val="bg1"/>
                  </a:solidFill>
                  <a:latin typeface="Helvetica Neue Medium"/>
                  <a:cs typeface="Helvetica Neue Medium"/>
                </a:rPr>
                <a:t>(</a:t>
              </a:r>
              <a:r>
                <a:rPr lang="en-US" sz="1500" i="1" dirty="0">
                  <a:solidFill>
                    <a:srgbClr val="E97207"/>
                  </a:solidFill>
                  <a:latin typeface="Helvetica Neue Medium"/>
                  <a:cs typeface="Helvetica Neue Medium"/>
                </a:rPr>
                <a:t>cul-de-sac</a:t>
              </a:r>
              <a:r>
                <a:rPr lang="en-US" sz="1500" i="1" dirty="0">
                  <a:solidFill>
                    <a:schemeClr val="bg1"/>
                  </a:solidFill>
                  <a:latin typeface="Helvetica Neue Medium"/>
                  <a:cs typeface="Helvetica Neue Medium"/>
                </a:rPr>
                <a:t> in females) a great place to look for a small amount of free fluid.</a:t>
              </a:r>
              <a:endParaRPr lang="en-US" sz="1500" i="1" dirty="0">
                <a:solidFill>
                  <a:srgbClr val="0000FF"/>
                </a:solidFill>
                <a:latin typeface="Helvetica Neue Medium"/>
                <a:cs typeface="Helvetica Neue Medium"/>
              </a:endParaRPr>
            </a:p>
          </p:txBody>
        </p:sp>
      </p:grpSp>
      <p:sp>
        <p:nvSpPr>
          <p:cNvPr id="5" name="Freeform 4"/>
          <p:cNvSpPr/>
          <p:nvPr/>
        </p:nvSpPr>
        <p:spPr>
          <a:xfrm>
            <a:off x="2696818" y="3022595"/>
            <a:ext cx="465221" cy="431400"/>
          </a:xfrm>
          <a:custGeom>
            <a:avLst/>
            <a:gdLst>
              <a:gd name="connsiteX0" fmla="*/ 2449 w 465221"/>
              <a:gd name="connsiteY0" fmla="*/ 103341 h 431400"/>
              <a:gd name="connsiteX1" fmla="*/ 25880 w 465221"/>
              <a:gd name="connsiteY1" fmla="*/ 220505 h 431400"/>
              <a:gd name="connsiteX2" fmla="*/ 35252 w 465221"/>
              <a:gd name="connsiteY2" fmla="*/ 272057 h 431400"/>
              <a:gd name="connsiteX3" fmla="*/ 100859 w 465221"/>
              <a:gd name="connsiteY3" fmla="*/ 332982 h 431400"/>
              <a:gd name="connsiteX4" fmla="*/ 143035 w 465221"/>
              <a:gd name="connsiteY4" fmla="*/ 300176 h 431400"/>
              <a:gd name="connsiteX5" fmla="*/ 213329 w 465221"/>
              <a:gd name="connsiteY5" fmla="*/ 286117 h 431400"/>
              <a:gd name="connsiteX6" fmla="*/ 278936 w 465221"/>
              <a:gd name="connsiteY6" fmla="*/ 365788 h 431400"/>
              <a:gd name="connsiteX7" fmla="*/ 335171 w 465221"/>
              <a:gd name="connsiteY7" fmla="*/ 379848 h 431400"/>
              <a:gd name="connsiteX8" fmla="*/ 400778 w 465221"/>
              <a:gd name="connsiteY8" fmla="*/ 431400 h 431400"/>
              <a:gd name="connsiteX9" fmla="*/ 424209 w 465221"/>
              <a:gd name="connsiteY9" fmla="*/ 379848 h 431400"/>
              <a:gd name="connsiteX10" fmla="*/ 442954 w 465221"/>
              <a:gd name="connsiteY10" fmla="*/ 286117 h 431400"/>
              <a:gd name="connsiteX11" fmla="*/ 461699 w 465221"/>
              <a:gd name="connsiteY11" fmla="*/ 220505 h 431400"/>
              <a:gd name="connsiteX12" fmla="*/ 447640 w 465221"/>
              <a:gd name="connsiteY12" fmla="*/ 178326 h 431400"/>
              <a:gd name="connsiteX13" fmla="*/ 297681 w 465221"/>
              <a:gd name="connsiteY13" fmla="*/ 84595 h 431400"/>
              <a:gd name="connsiteX14" fmla="*/ 264877 w 465221"/>
              <a:gd name="connsiteY14" fmla="*/ 37729 h 431400"/>
              <a:gd name="connsiteX15" fmla="*/ 208643 w 465221"/>
              <a:gd name="connsiteY15" fmla="*/ 236 h 431400"/>
              <a:gd name="connsiteX16" fmla="*/ 161780 w 465221"/>
              <a:gd name="connsiteY16" fmla="*/ 23669 h 431400"/>
              <a:gd name="connsiteX17" fmla="*/ 91487 w 465221"/>
              <a:gd name="connsiteY17" fmla="*/ 61162 h 431400"/>
              <a:gd name="connsiteX18" fmla="*/ 2449 w 465221"/>
              <a:gd name="connsiteY18" fmla="*/ 103341 h 43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5221" h="431400">
                <a:moveTo>
                  <a:pt x="2449" y="103341"/>
                </a:moveTo>
                <a:cubicBezTo>
                  <a:pt x="-8485" y="129898"/>
                  <a:pt x="20413" y="192386"/>
                  <a:pt x="25880" y="220505"/>
                </a:cubicBezTo>
                <a:cubicBezTo>
                  <a:pt x="31347" y="248624"/>
                  <a:pt x="22756" y="253311"/>
                  <a:pt x="35252" y="272057"/>
                </a:cubicBezTo>
                <a:cubicBezTo>
                  <a:pt x="47749" y="290803"/>
                  <a:pt x="82895" y="328296"/>
                  <a:pt x="100859" y="332982"/>
                </a:cubicBezTo>
                <a:cubicBezTo>
                  <a:pt x="118823" y="337669"/>
                  <a:pt x="124290" y="307987"/>
                  <a:pt x="143035" y="300176"/>
                </a:cubicBezTo>
                <a:cubicBezTo>
                  <a:pt x="161780" y="292365"/>
                  <a:pt x="190679" y="275182"/>
                  <a:pt x="213329" y="286117"/>
                </a:cubicBezTo>
                <a:cubicBezTo>
                  <a:pt x="235979" y="297052"/>
                  <a:pt x="258629" y="350166"/>
                  <a:pt x="278936" y="365788"/>
                </a:cubicBezTo>
                <a:cubicBezTo>
                  <a:pt x="299243" y="381410"/>
                  <a:pt x="314864" y="368913"/>
                  <a:pt x="335171" y="379848"/>
                </a:cubicBezTo>
                <a:cubicBezTo>
                  <a:pt x="355478" y="390783"/>
                  <a:pt x="385938" y="431400"/>
                  <a:pt x="400778" y="431400"/>
                </a:cubicBezTo>
                <a:cubicBezTo>
                  <a:pt x="415618" y="431400"/>
                  <a:pt x="417180" y="404062"/>
                  <a:pt x="424209" y="379848"/>
                </a:cubicBezTo>
                <a:cubicBezTo>
                  <a:pt x="431238" y="355634"/>
                  <a:pt x="436706" y="312674"/>
                  <a:pt x="442954" y="286117"/>
                </a:cubicBezTo>
                <a:cubicBezTo>
                  <a:pt x="449202" y="259560"/>
                  <a:pt x="460918" y="238470"/>
                  <a:pt x="461699" y="220505"/>
                </a:cubicBezTo>
                <a:cubicBezTo>
                  <a:pt x="462480" y="202540"/>
                  <a:pt x="474976" y="200978"/>
                  <a:pt x="447640" y="178326"/>
                </a:cubicBezTo>
                <a:cubicBezTo>
                  <a:pt x="420304" y="155674"/>
                  <a:pt x="328141" y="108028"/>
                  <a:pt x="297681" y="84595"/>
                </a:cubicBezTo>
                <a:cubicBezTo>
                  <a:pt x="267221" y="61162"/>
                  <a:pt x="279717" y="51789"/>
                  <a:pt x="264877" y="37729"/>
                </a:cubicBezTo>
                <a:cubicBezTo>
                  <a:pt x="250037" y="23669"/>
                  <a:pt x="225826" y="2579"/>
                  <a:pt x="208643" y="236"/>
                </a:cubicBezTo>
                <a:cubicBezTo>
                  <a:pt x="191460" y="-2107"/>
                  <a:pt x="181306" y="13515"/>
                  <a:pt x="161780" y="23669"/>
                </a:cubicBezTo>
                <a:cubicBezTo>
                  <a:pt x="142254" y="33823"/>
                  <a:pt x="111794" y="51789"/>
                  <a:pt x="91487" y="61162"/>
                </a:cubicBezTo>
                <a:cubicBezTo>
                  <a:pt x="71180" y="70535"/>
                  <a:pt x="13383" y="76784"/>
                  <a:pt x="2449" y="103341"/>
                </a:cubicBezTo>
                <a:close/>
              </a:path>
            </a:pathLst>
          </a:custGeom>
          <a:solidFill>
            <a:srgbClr val="E97207">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2261180" y="2189300"/>
            <a:ext cx="332442" cy="953995"/>
          </a:xfrm>
          <a:custGeom>
            <a:avLst/>
            <a:gdLst>
              <a:gd name="connsiteX0" fmla="*/ 278866 w 332442"/>
              <a:gd name="connsiteY0" fmla="*/ 57 h 953995"/>
              <a:gd name="connsiteX1" fmla="*/ 331784 w 332442"/>
              <a:gd name="connsiteY1" fmla="*/ 105887 h 953995"/>
              <a:gd name="connsiteX2" fmla="*/ 305325 w 332442"/>
              <a:gd name="connsiteY2" fmla="*/ 244788 h 953995"/>
              <a:gd name="connsiteX3" fmla="*/ 259022 w 332442"/>
              <a:gd name="connsiteY3" fmla="*/ 423376 h 953995"/>
              <a:gd name="connsiteX4" fmla="*/ 278866 w 332442"/>
              <a:gd name="connsiteY4" fmla="*/ 668108 h 953995"/>
              <a:gd name="connsiteX5" fmla="*/ 265637 w 332442"/>
              <a:gd name="connsiteY5" fmla="*/ 833467 h 953995"/>
              <a:gd name="connsiteX6" fmla="*/ 212719 w 332442"/>
              <a:gd name="connsiteY6" fmla="*/ 945912 h 953995"/>
              <a:gd name="connsiteX7" fmla="*/ 47351 w 332442"/>
              <a:gd name="connsiteY7" fmla="*/ 939297 h 953995"/>
              <a:gd name="connsiteX8" fmla="*/ 20893 w 332442"/>
              <a:gd name="connsiteY8" fmla="*/ 892997 h 953995"/>
              <a:gd name="connsiteX9" fmla="*/ 1048 w 332442"/>
              <a:gd name="connsiteY9" fmla="*/ 747481 h 953995"/>
              <a:gd name="connsiteX10" fmla="*/ 53966 w 332442"/>
              <a:gd name="connsiteY10" fmla="*/ 515978 h 953995"/>
              <a:gd name="connsiteX11" fmla="*/ 106884 w 332442"/>
              <a:gd name="connsiteY11" fmla="*/ 357233 h 953995"/>
              <a:gd name="connsiteX12" fmla="*/ 186260 w 332442"/>
              <a:gd name="connsiteY12" fmla="*/ 198488 h 953995"/>
              <a:gd name="connsiteX13" fmla="*/ 265637 w 332442"/>
              <a:gd name="connsiteY13" fmla="*/ 92658 h 953995"/>
              <a:gd name="connsiteX14" fmla="*/ 278866 w 332442"/>
              <a:gd name="connsiteY14" fmla="*/ 57 h 95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2442" h="953995">
                <a:moveTo>
                  <a:pt x="278866" y="57"/>
                </a:moveTo>
                <a:cubicBezTo>
                  <a:pt x="289890" y="2262"/>
                  <a:pt x="327374" y="65099"/>
                  <a:pt x="331784" y="105887"/>
                </a:cubicBezTo>
                <a:cubicBezTo>
                  <a:pt x="336194" y="146676"/>
                  <a:pt x="317452" y="191873"/>
                  <a:pt x="305325" y="244788"/>
                </a:cubicBezTo>
                <a:cubicBezTo>
                  <a:pt x="293198" y="297703"/>
                  <a:pt x="263432" y="352823"/>
                  <a:pt x="259022" y="423376"/>
                </a:cubicBezTo>
                <a:cubicBezTo>
                  <a:pt x="254612" y="493929"/>
                  <a:pt x="277764" y="599760"/>
                  <a:pt x="278866" y="668108"/>
                </a:cubicBezTo>
                <a:cubicBezTo>
                  <a:pt x="279968" y="736456"/>
                  <a:pt x="276661" y="787166"/>
                  <a:pt x="265637" y="833467"/>
                </a:cubicBezTo>
                <a:cubicBezTo>
                  <a:pt x="254613" y="879768"/>
                  <a:pt x="249100" y="928274"/>
                  <a:pt x="212719" y="945912"/>
                </a:cubicBezTo>
                <a:cubicBezTo>
                  <a:pt x="176338" y="963550"/>
                  <a:pt x="79322" y="948116"/>
                  <a:pt x="47351" y="939297"/>
                </a:cubicBezTo>
                <a:cubicBezTo>
                  <a:pt x="15380" y="930478"/>
                  <a:pt x="28610" y="924966"/>
                  <a:pt x="20893" y="892997"/>
                </a:cubicBezTo>
                <a:cubicBezTo>
                  <a:pt x="13176" y="861028"/>
                  <a:pt x="-4464" y="810318"/>
                  <a:pt x="1048" y="747481"/>
                </a:cubicBezTo>
                <a:cubicBezTo>
                  <a:pt x="6560" y="684644"/>
                  <a:pt x="36327" y="581019"/>
                  <a:pt x="53966" y="515978"/>
                </a:cubicBezTo>
                <a:cubicBezTo>
                  <a:pt x="71605" y="450937"/>
                  <a:pt x="84835" y="410148"/>
                  <a:pt x="106884" y="357233"/>
                </a:cubicBezTo>
                <a:cubicBezTo>
                  <a:pt x="128933" y="304318"/>
                  <a:pt x="159801" y="242584"/>
                  <a:pt x="186260" y="198488"/>
                </a:cubicBezTo>
                <a:cubicBezTo>
                  <a:pt x="212719" y="154392"/>
                  <a:pt x="247998" y="125730"/>
                  <a:pt x="265637" y="92658"/>
                </a:cubicBezTo>
                <a:cubicBezTo>
                  <a:pt x="283276" y="59586"/>
                  <a:pt x="267842" y="-2148"/>
                  <a:pt x="278866" y="57"/>
                </a:cubicBezTo>
                <a:close/>
              </a:path>
            </a:pathLst>
          </a:custGeom>
          <a:solidFill>
            <a:srgbClr val="0000F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3368690" y="2334762"/>
            <a:ext cx="322434" cy="987029"/>
          </a:xfrm>
          <a:custGeom>
            <a:avLst/>
            <a:gdLst>
              <a:gd name="connsiteX0" fmla="*/ 163561 w 322434"/>
              <a:gd name="connsiteY0" fmla="*/ 111 h 987029"/>
              <a:gd name="connsiteX1" fmla="*/ 229708 w 322434"/>
              <a:gd name="connsiteY1" fmla="*/ 72869 h 987029"/>
              <a:gd name="connsiteX2" fmla="*/ 276011 w 322434"/>
              <a:gd name="connsiteY2" fmla="*/ 264686 h 987029"/>
              <a:gd name="connsiteX3" fmla="*/ 309085 w 322434"/>
              <a:gd name="connsiteY3" fmla="*/ 390359 h 987029"/>
              <a:gd name="connsiteX4" fmla="*/ 322314 w 322434"/>
              <a:gd name="connsiteY4" fmla="*/ 555718 h 987029"/>
              <a:gd name="connsiteX5" fmla="*/ 302470 w 322434"/>
              <a:gd name="connsiteY5" fmla="*/ 747535 h 987029"/>
              <a:gd name="connsiteX6" fmla="*/ 256167 w 322434"/>
              <a:gd name="connsiteY6" fmla="*/ 945966 h 987029"/>
              <a:gd name="connsiteX7" fmla="*/ 110644 w 322434"/>
              <a:gd name="connsiteY7" fmla="*/ 985652 h 987029"/>
              <a:gd name="connsiteX8" fmla="*/ 4809 w 322434"/>
              <a:gd name="connsiteY8" fmla="*/ 919508 h 987029"/>
              <a:gd name="connsiteX9" fmla="*/ 18038 w 322434"/>
              <a:gd name="connsiteY9" fmla="*/ 760763 h 987029"/>
              <a:gd name="connsiteX10" fmla="*/ 18038 w 322434"/>
              <a:gd name="connsiteY10" fmla="*/ 621862 h 987029"/>
              <a:gd name="connsiteX11" fmla="*/ 51111 w 322434"/>
              <a:gd name="connsiteY11" fmla="*/ 502803 h 987029"/>
              <a:gd name="connsiteX12" fmla="*/ 97414 w 322434"/>
              <a:gd name="connsiteY12" fmla="*/ 403587 h 987029"/>
              <a:gd name="connsiteX13" fmla="*/ 156947 w 322434"/>
              <a:gd name="connsiteY13" fmla="*/ 304372 h 987029"/>
              <a:gd name="connsiteX14" fmla="*/ 163561 w 322434"/>
              <a:gd name="connsiteY14" fmla="*/ 172084 h 987029"/>
              <a:gd name="connsiteX15" fmla="*/ 156947 w 322434"/>
              <a:gd name="connsiteY15" fmla="*/ 86098 h 987029"/>
              <a:gd name="connsiteX16" fmla="*/ 163561 w 322434"/>
              <a:gd name="connsiteY16" fmla="*/ 111 h 9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434" h="987029">
                <a:moveTo>
                  <a:pt x="163561" y="111"/>
                </a:moveTo>
                <a:cubicBezTo>
                  <a:pt x="175688" y="-2094"/>
                  <a:pt x="210966" y="28773"/>
                  <a:pt x="229708" y="72869"/>
                </a:cubicBezTo>
                <a:cubicBezTo>
                  <a:pt x="248450" y="116965"/>
                  <a:pt x="262782" y="211771"/>
                  <a:pt x="276011" y="264686"/>
                </a:cubicBezTo>
                <a:cubicBezTo>
                  <a:pt x="289241" y="317601"/>
                  <a:pt x="301368" y="341854"/>
                  <a:pt x="309085" y="390359"/>
                </a:cubicBezTo>
                <a:cubicBezTo>
                  <a:pt x="316802" y="438864"/>
                  <a:pt x="323416" y="496189"/>
                  <a:pt x="322314" y="555718"/>
                </a:cubicBezTo>
                <a:cubicBezTo>
                  <a:pt x="321212" y="615247"/>
                  <a:pt x="313494" y="682494"/>
                  <a:pt x="302470" y="747535"/>
                </a:cubicBezTo>
                <a:cubicBezTo>
                  <a:pt x="291446" y="812576"/>
                  <a:pt x="288138" y="906280"/>
                  <a:pt x="256167" y="945966"/>
                </a:cubicBezTo>
                <a:cubicBezTo>
                  <a:pt x="224196" y="985652"/>
                  <a:pt x="152537" y="990062"/>
                  <a:pt x="110644" y="985652"/>
                </a:cubicBezTo>
                <a:cubicBezTo>
                  <a:pt x="68751" y="981242"/>
                  <a:pt x="20243" y="956989"/>
                  <a:pt x="4809" y="919508"/>
                </a:cubicBezTo>
                <a:cubicBezTo>
                  <a:pt x="-10625" y="882027"/>
                  <a:pt x="15833" y="810371"/>
                  <a:pt x="18038" y="760763"/>
                </a:cubicBezTo>
                <a:cubicBezTo>
                  <a:pt x="20243" y="711155"/>
                  <a:pt x="12526" y="664855"/>
                  <a:pt x="18038" y="621862"/>
                </a:cubicBezTo>
                <a:cubicBezTo>
                  <a:pt x="23550" y="578869"/>
                  <a:pt x="37882" y="539182"/>
                  <a:pt x="51111" y="502803"/>
                </a:cubicBezTo>
                <a:cubicBezTo>
                  <a:pt x="64340" y="466424"/>
                  <a:pt x="79775" y="436659"/>
                  <a:pt x="97414" y="403587"/>
                </a:cubicBezTo>
                <a:cubicBezTo>
                  <a:pt x="115053" y="370515"/>
                  <a:pt x="145923" y="342956"/>
                  <a:pt x="156947" y="304372"/>
                </a:cubicBezTo>
                <a:cubicBezTo>
                  <a:pt x="167971" y="265788"/>
                  <a:pt x="163561" y="208463"/>
                  <a:pt x="163561" y="172084"/>
                </a:cubicBezTo>
                <a:cubicBezTo>
                  <a:pt x="163561" y="135705"/>
                  <a:pt x="158049" y="111453"/>
                  <a:pt x="156947" y="86098"/>
                </a:cubicBezTo>
                <a:cubicBezTo>
                  <a:pt x="155845" y="60743"/>
                  <a:pt x="151434" y="2316"/>
                  <a:pt x="163561" y="111"/>
                </a:cubicBezTo>
                <a:close/>
              </a:path>
            </a:pathLst>
          </a:custGeom>
          <a:solidFill>
            <a:srgbClr val="0000F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3023094" y="3600823"/>
            <a:ext cx="2983259" cy="1446049"/>
            <a:chOff x="665731" y="3383162"/>
            <a:chExt cx="2056377" cy="841327"/>
          </a:xfrm>
        </p:grpSpPr>
        <p:pic>
          <p:nvPicPr>
            <p:cNvPr id="22" name="Picture 21" descr="White-thought-bubble-clip-art-at-vector-clip-art.png"/>
            <p:cNvPicPr>
              <a:picLocks noChangeAspect="1"/>
            </p:cNvPicPr>
            <p:nvPr/>
          </p:nvPicPr>
          <p:blipFill rotWithShape="1">
            <a:blip r:embed="rId5">
              <a:extLst>
                <a:ext uri="{28A0092B-C50C-407E-A947-70E740481C1C}">
                  <a14:useLocalDpi xmlns:a14="http://schemas.microsoft.com/office/drawing/2010/main" val="0"/>
                </a:ext>
              </a:extLst>
            </a:blip>
            <a:srcRect r="18347"/>
            <a:stretch/>
          </p:blipFill>
          <p:spPr>
            <a:xfrm>
              <a:off x="665731" y="3383162"/>
              <a:ext cx="2056377" cy="841327"/>
            </a:xfrm>
            <a:prstGeom prst="rect">
              <a:avLst/>
            </a:prstGeom>
          </p:spPr>
        </p:pic>
        <p:sp>
          <p:nvSpPr>
            <p:cNvPr id="23" name="TextBox 22"/>
            <p:cNvSpPr txBox="1"/>
            <p:nvPr/>
          </p:nvSpPr>
          <p:spPr>
            <a:xfrm>
              <a:off x="828260" y="3605107"/>
              <a:ext cx="1709287" cy="266307"/>
            </a:xfrm>
            <a:prstGeom prst="rect">
              <a:avLst/>
            </a:prstGeom>
            <a:noFill/>
          </p:spPr>
          <p:txBody>
            <a:bodyPr wrap="square" rtlCol="0">
              <a:spAutoFit/>
            </a:bodyPr>
            <a:lstStyle/>
            <a:p>
              <a:pPr algn="ctr"/>
              <a:r>
                <a:rPr lang="en-US" sz="1500" i="1" dirty="0">
                  <a:solidFill>
                    <a:srgbClr val="0000FF"/>
                  </a:solidFill>
                  <a:latin typeface="Helvetica Neue Medium"/>
                  <a:cs typeface="Helvetica Neue Medium"/>
                </a:rPr>
                <a:t>Pelvic side walls </a:t>
              </a:r>
              <a:r>
                <a:rPr lang="en-US" sz="1500" i="1" dirty="0">
                  <a:solidFill>
                    <a:schemeClr val="bg1"/>
                  </a:solidFill>
                  <a:latin typeface="Helvetica Neue Medium"/>
                  <a:cs typeface="Helvetica Neue Medium"/>
                </a:rPr>
                <a:t>are a good place to look for enlarged lymph nodes. </a:t>
              </a:r>
              <a:endParaRPr lang="en-US" sz="1500" i="1" dirty="0">
                <a:solidFill>
                  <a:srgbClr val="0000FF"/>
                </a:solidFill>
                <a:latin typeface="Helvetica Neue Medium"/>
                <a:cs typeface="Helvetica Neue Medium"/>
              </a:endParaRPr>
            </a:p>
          </p:txBody>
        </p:sp>
      </p:grpSp>
      <p:cxnSp>
        <p:nvCxnSpPr>
          <p:cNvPr id="28" name="Straight Arrow Connector 27"/>
          <p:cNvCxnSpPr/>
          <p:nvPr/>
        </p:nvCxnSpPr>
        <p:spPr>
          <a:xfrm flipV="1">
            <a:off x="2808941" y="3143295"/>
            <a:ext cx="449940" cy="5862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991993" y="3143295"/>
            <a:ext cx="601629" cy="47685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248921" y="3620153"/>
            <a:ext cx="1560020"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Seminal vesicles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6" grpId="0" animBg="1"/>
      <p:bldP spid="18"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pSp>
        <p:nvGrpSpPr>
          <p:cNvPr id="172" name="Group 171"/>
          <p:cNvGrpSpPr/>
          <p:nvPr/>
        </p:nvGrpSpPr>
        <p:grpSpPr>
          <a:xfrm>
            <a:off x="5767294" y="2913530"/>
            <a:ext cx="2465294" cy="1942354"/>
            <a:chOff x="5767294" y="2913530"/>
            <a:chExt cx="2465294" cy="1942354"/>
          </a:xfrm>
        </p:grpSpPr>
        <p:pic>
          <p:nvPicPr>
            <p:cNvPr id="7" name="Picture 6"/>
            <p:cNvPicPr>
              <a:picLocks noChangeAspect="1"/>
            </p:cNvPicPr>
            <p:nvPr/>
          </p:nvPicPr>
          <p:blipFill rotWithShape="1">
            <a:blip r:embed="rId3"/>
            <a:srcRect l="26101" t="56936" r="14416" b="5301"/>
            <a:stretch/>
          </p:blipFill>
          <p:spPr>
            <a:xfrm>
              <a:off x="5767294" y="2913530"/>
              <a:ext cx="2465294" cy="1942354"/>
            </a:xfrm>
            <a:prstGeom prst="rect">
              <a:avLst/>
            </a:prstGeom>
          </p:spPr>
        </p:pic>
        <p:sp>
          <p:nvSpPr>
            <p:cNvPr id="46" name="Freeform 45"/>
            <p:cNvSpPr/>
            <p:nvPr/>
          </p:nvSpPr>
          <p:spPr>
            <a:xfrm>
              <a:off x="6369613" y="3591578"/>
              <a:ext cx="737663" cy="538483"/>
            </a:xfrm>
            <a:custGeom>
              <a:avLst/>
              <a:gdLst>
                <a:gd name="connsiteX0" fmla="*/ 483219 w 737663"/>
                <a:gd name="connsiteY0" fmla="*/ 535789 h 538483"/>
                <a:gd name="connsiteX1" fmla="*/ 370769 w 737663"/>
                <a:gd name="connsiteY1" fmla="*/ 456417 h 538483"/>
                <a:gd name="connsiteX2" fmla="*/ 192172 w 737663"/>
                <a:gd name="connsiteY2" fmla="*/ 396888 h 538483"/>
                <a:gd name="connsiteX3" fmla="*/ 66493 w 737663"/>
                <a:gd name="connsiteY3" fmla="*/ 284443 h 538483"/>
                <a:gd name="connsiteX4" fmla="*/ 346 w 737663"/>
                <a:gd name="connsiteY4" fmla="*/ 158770 h 538483"/>
                <a:gd name="connsiteX5" fmla="*/ 92952 w 737663"/>
                <a:gd name="connsiteY5" fmla="*/ 52940 h 538483"/>
                <a:gd name="connsiteX6" fmla="*/ 185558 w 737663"/>
                <a:gd name="connsiteY6" fmla="*/ 6640 h 538483"/>
                <a:gd name="connsiteX7" fmla="*/ 311237 w 737663"/>
                <a:gd name="connsiteY7" fmla="*/ 6640 h 538483"/>
                <a:gd name="connsiteX8" fmla="*/ 410458 w 737663"/>
                <a:gd name="connsiteY8" fmla="*/ 66169 h 538483"/>
                <a:gd name="connsiteX9" fmla="*/ 496449 w 737663"/>
                <a:gd name="connsiteY9" fmla="*/ 165385 h 538483"/>
                <a:gd name="connsiteX10" fmla="*/ 562596 w 737663"/>
                <a:gd name="connsiteY10" fmla="*/ 244757 h 538483"/>
                <a:gd name="connsiteX11" fmla="*/ 635357 w 737663"/>
                <a:gd name="connsiteY11" fmla="*/ 291058 h 538483"/>
                <a:gd name="connsiteX12" fmla="*/ 734578 w 737663"/>
                <a:gd name="connsiteY12" fmla="*/ 350587 h 538483"/>
                <a:gd name="connsiteX13" fmla="*/ 483219 w 737663"/>
                <a:gd name="connsiteY13" fmla="*/ 535789 h 53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7663" h="538483">
                  <a:moveTo>
                    <a:pt x="483219" y="535789"/>
                  </a:moveTo>
                  <a:cubicBezTo>
                    <a:pt x="422584" y="553427"/>
                    <a:pt x="419277" y="479567"/>
                    <a:pt x="370769" y="456417"/>
                  </a:cubicBezTo>
                  <a:cubicBezTo>
                    <a:pt x="322261" y="433267"/>
                    <a:pt x="242885" y="425550"/>
                    <a:pt x="192172" y="396888"/>
                  </a:cubicBezTo>
                  <a:cubicBezTo>
                    <a:pt x="141459" y="368226"/>
                    <a:pt x="98464" y="324129"/>
                    <a:pt x="66493" y="284443"/>
                  </a:cubicBezTo>
                  <a:cubicBezTo>
                    <a:pt x="34522" y="244757"/>
                    <a:pt x="-4064" y="197354"/>
                    <a:pt x="346" y="158770"/>
                  </a:cubicBezTo>
                  <a:cubicBezTo>
                    <a:pt x="4756" y="120186"/>
                    <a:pt x="62083" y="78295"/>
                    <a:pt x="92952" y="52940"/>
                  </a:cubicBezTo>
                  <a:cubicBezTo>
                    <a:pt x="123821" y="27585"/>
                    <a:pt x="149177" y="14357"/>
                    <a:pt x="185558" y="6640"/>
                  </a:cubicBezTo>
                  <a:cubicBezTo>
                    <a:pt x="221939" y="-1077"/>
                    <a:pt x="273754" y="-3282"/>
                    <a:pt x="311237" y="6640"/>
                  </a:cubicBezTo>
                  <a:cubicBezTo>
                    <a:pt x="348720" y="16562"/>
                    <a:pt x="379589" y="39712"/>
                    <a:pt x="410458" y="66169"/>
                  </a:cubicBezTo>
                  <a:cubicBezTo>
                    <a:pt x="441327" y="92626"/>
                    <a:pt x="471093" y="135620"/>
                    <a:pt x="496449" y="165385"/>
                  </a:cubicBezTo>
                  <a:cubicBezTo>
                    <a:pt x="521805" y="195150"/>
                    <a:pt x="539445" y="223812"/>
                    <a:pt x="562596" y="244757"/>
                  </a:cubicBezTo>
                  <a:cubicBezTo>
                    <a:pt x="585747" y="265702"/>
                    <a:pt x="606693" y="273420"/>
                    <a:pt x="635357" y="291058"/>
                  </a:cubicBezTo>
                  <a:cubicBezTo>
                    <a:pt x="664021" y="308696"/>
                    <a:pt x="755524" y="310901"/>
                    <a:pt x="734578" y="350587"/>
                  </a:cubicBezTo>
                  <a:cubicBezTo>
                    <a:pt x="713632" y="390273"/>
                    <a:pt x="543854" y="518151"/>
                    <a:pt x="483219" y="535789"/>
                  </a:cubicBezTo>
                  <a:close/>
                </a:path>
              </a:pathLst>
            </a:custGeom>
            <a:solidFill>
              <a:srgbClr val="0000F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Freeform 48"/>
            <p:cNvSpPr/>
            <p:nvPr/>
          </p:nvSpPr>
          <p:spPr>
            <a:xfrm>
              <a:off x="6834408" y="3917529"/>
              <a:ext cx="344387" cy="384000"/>
            </a:xfrm>
            <a:custGeom>
              <a:avLst/>
              <a:gdLst>
                <a:gd name="connsiteX0" fmla="*/ 1367 w 344387"/>
                <a:gd name="connsiteY0" fmla="*/ 206796 h 384000"/>
                <a:gd name="connsiteX1" fmla="*/ 33117 w 344387"/>
                <a:gd name="connsiteY1" fmla="*/ 248071 h 384000"/>
                <a:gd name="connsiteX2" fmla="*/ 42642 w 344387"/>
                <a:gd name="connsiteY2" fmla="*/ 276646 h 384000"/>
                <a:gd name="connsiteX3" fmla="*/ 42642 w 344387"/>
                <a:gd name="connsiteY3" fmla="*/ 330621 h 384000"/>
                <a:gd name="connsiteX4" fmla="*/ 77567 w 344387"/>
                <a:gd name="connsiteY4" fmla="*/ 381421 h 384000"/>
                <a:gd name="connsiteX5" fmla="*/ 175992 w 344387"/>
                <a:gd name="connsiteY5" fmla="*/ 375071 h 384000"/>
                <a:gd name="connsiteX6" fmla="*/ 233142 w 344387"/>
                <a:gd name="connsiteY6" fmla="*/ 362371 h 384000"/>
                <a:gd name="connsiteX7" fmla="*/ 236317 w 344387"/>
                <a:gd name="connsiteY7" fmla="*/ 286171 h 384000"/>
                <a:gd name="connsiteX8" fmla="*/ 249017 w 344387"/>
                <a:gd name="connsiteY8" fmla="*/ 209971 h 384000"/>
                <a:gd name="connsiteX9" fmla="*/ 277592 w 344387"/>
                <a:gd name="connsiteY9" fmla="*/ 136946 h 384000"/>
                <a:gd name="connsiteX10" fmla="*/ 318867 w 344387"/>
                <a:gd name="connsiteY10" fmla="*/ 92496 h 384000"/>
                <a:gd name="connsiteX11" fmla="*/ 337917 w 344387"/>
                <a:gd name="connsiteY11" fmla="*/ 54396 h 384000"/>
                <a:gd name="connsiteX12" fmla="*/ 341092 w 344387"/>
                <a:gd name="connsiteY12" fmla="*/ 13121 h 384000"/>
                <a:gd name="connsiteX13" fmla="*/ 293467 w 344387"/>
                <a:gd name="connsiteY13" fmla="*/ 421 h 384000"/>
                <a:gd name="connsiteX14" fmla="*/ 280767 w 344387"/>
                <a:gd name="connsiteY14" fmla="*/ 6771 h 384000"/>
                <a:gd name="connsiteX15" fmla="*/ 255367 w 344387"/>
                <a:gd name="connsiteY15" fmla="*/ 41696 h 384000"/>
                <a:gd name="connsiteX16" fmla="*/ 147417 w 344387"/>
                <a:gd name="connsiteY16" fmla="*/ 136946 h 384000"/>
                <a:gd name="connsiteX17" fmla="*/ 83917 w 344387"/>
                <a:gd name="connsiteY17" fmla="*/ 184571 h 384000"/>
                <a:gd name="connsiteX18" fmla="*/ 1367 w 344387"/>
                <a:gd name="connsiteY18" fmla="*/ 206796 h 3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387" h="384000">
                  <a:moveTo>
                    <a:pt x="1367" y="206796"/>
                  </a:moveTo>
                  <a:cubicBezTo>
                    <a:pt x="-7100" y="217379"/>
                    <a:pt x="26238" y="236429"/>
                    <a:pt x="33117" y="248071"/>
                  </a:cubicBezTo>
                  <a:cubicBezTo>
                    <a:pt x="39996" y="259713"/>
                    <a:pt x="41055" y="262888"/>
                    <a:pt x="42642" y="276646"/>
                  </a:cubicBezTo>
                  <a:cubicBezTo>
                    <a:pt x="44229" y="290404"/>
                    <a:pt x="36821" y="313159"/>
                    <a:pt x="42642" y="330621"/>
                  </a:cubicBezTo>
                  <a:cubicBezTo>
                    <a:pt x="48463" y="348083"/>
                    <a:pt x="55342" y="374013"/>
                    <a:pt x="77567" y="381421"/>
                  </a:cubicBezTo>
                  <a:cubicBezTo>
                    <a:pt x="99792" y="388829"/>
                    <a:pt x="150063" y="378246"/>
                    <a:pt x="175992" y="375071"/>
                  </a:cubicBezTo>
                  <a:cubicBezTo>
                    <a:pt x="201921" y="371896"/>
                    <a:pt x="223088" y="377188"/>
                    <a:pt x="233142" y="362371"/>
                  </a:cubicBezTo>
                  <a:cubicBezTo>
                    <a:pt x="243196" y="347554"/>
                    <a:pt x="233671" y="311571"/>
                    <a:pt x="236317" y="286171"/>
                  </a:cubicBezTo>
                  <a:cubicBezTo>
                    <a:pt x="238963" y="260771"/>
                    <a:pt x="242138" y="234842"/>
                    <a:pt x="249017" y="209971"/>
                  </a:cubicBezTo>
                  <a:cubicBezTo>
                    <a:pt x="255896" y="185100"/>
                    <a:pt x="265950" y="156525"/>
                    <a:pt x="277592" y="136946"/>
                  </a:cubicBezTo>
                  <a:cubicBezTo>
                    <a:pt x="289234" y="117367"/>
                    <a:pt x="308813" y="106254"/>
                    <a:pt x="318867" y="92496"/>
                  </a:cubicBezTo>
                  <a:cubicBezTo>
                    <a:pt x="328921" y="78738"/>
                    <a:pt x="334213" y="67625"/>
                    <a:pt x="337917" y="54396"/>
                  </a:cubicBezTo>
                  <a:cubicBezTo>
                    <a:pt x="341621" y="41167"/>
                    <a:pt x="348500" y="22117"/>
                    <a:pt x="341092" y="13121"/>
                  </a:cubicBezTo>
                  <a:cubicBezTo>
                    <a:pt x="333684" y="4125"/>
                    <a:pt x="303521" y="1479"/>
                    <a:pt x="293467" y="421"/>
                  </a:cubicBezTo>
                  <a:cubicBezTo>
                    <a:pt x="283413" y="-637"/>
                    <a:pt x="287117" y="-108"/>
                    <a:pt x="280767" y="6771"/>
                  </a:cubicBezTo>
                  <a:cubicBezTo>
                    <a:pt x="274417" y="13650"/>
                    <a:pt x="277592" y="20000"/>
                    <a:pt x="255367" y="41696"/>
                  </a:cubicBezTo>
                  <a:cubicBezTo>
                    <a:pt x="233142" y="63392"/>
                    <a:pt x="175992" y="113134"/>
                    <a:pt x="147417" y="136946"/>
                  </a:cubicBezTo>
                  <a:cubicBezTo>
                    <a:pt x="118842" y="160758"/>
                    <a:pt x="107200" y="172929"/>
                    <a:pt x="83917" y="184571"/>
                  </a:cubicBezTo>
                  <a:cubicBezTo>
                    <a:pt x="60634" y="196213"/>
                    <a:pt x="9834" y="196213"/>
                    <a:pt x="1367" y="206796"/>
                  </a:cubicBezTo>
                  <a:close/>
                </a:path>
              </a:pathLst>
            </a:cu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6895587" y="4289106"/>
              <a:ext cx="205629" cy="437916"/>
            </a:xfrm>
            <a:custGeom>
              <a:avLst/>
              <a:gdLst>
                <a:gd name="connsiteX0" fmla="*/ 10038 w 205629"/>
                <a:gd name="connsiteY0" fmla="*/ 19369 h 437916"/>
                <a:gd name="connsiteX1" fmla="*/ 6863 w 205629"/>
                <a:gd name="connsiteY1" fmla="*/ 165419 h 437916"/>
                <a:gd name="connsiteX2" fmla="*/ 29088 w 205629"/>
                <a:gd name="connsiteY2" fmla="*/ 267019 h 437916"/>
                <a:gd name="connsiteX3" fmla="*/ 29088 w 205629"/>
                <a:gd name="connsiteY3" fmla="*/ 397194 h 437916"/>
                <a:gd name="connsiteX4" fmla="*/ 86238 w 205629"/>
                <a:gd name="connsiteY4" fmla="*/ 425769 h 437916"/>
                <a:gd name="connsiteX5" fmla="*/ 171963 w 205629"/>
                <a:gd name="connsiteY5" fmla="*/ 432119 h 437916"/>
                <a:gd name="connsiteX6" fmla="*/ 203713 w 205629"/>
                <a:gd name="connsiteY6" fmla="*/ 343219 h 437916"/>
                <a:gd name="connsiteX7" fmla="*/ 200538 w 205629"/>
                <a:gd name="connsiteY7" fmla="*/ 159069 h 437916"/>
                <a:gd name="connsiteX8" fmla="*/ 187838 w 205629"/>
                <a:gd name="connsiteY8" fmla="*/ 66994 h 437916"/>
                <a:gd name="connsiteX9" fmla="*/ 175138 w 205629"/>
                <a:gd name="connsiteY9" fmla="*/ 22544 h 437916"/>
                <a:gd name="connsiteX10" fmla="*/ 168788 w 205629"/>
                <a:gd name="connsiteY10" fmla="*/ 319 h 437916"/>
                <a:gd name="connsiteX11" fmla="*/ 117988 w 205629"/>
                <a:gd name="connsiteY11" fmla="*/ 9844 h 437916"/>
                <a:gd name="connsiteX12" fmla="*/ 10038 w 205629"/>
                <a:gd name="connsiteY12" fmla="*/ 19369 h 43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629" h="437916">
                  <a:moveTo>
                    <a:pt x="10038" y="19369"/>
                  </a:moveTo>
                  <a:cubicBezTo>
                    <a:pt x="-8483" y="45298"/>
                    <a:pt x="3688" y="124144"/>
                    <a:pt x="6863" y="165419"/>
                  </a:cubicBezTo>
                  <a:cubicBezTo>
                    <a:pt x="10038" y="206694"/>
                    <a:pt x="25384" y="228390"/>
                    <a:pt x="29088" y="267019"/>
                  </a:cubicBezTo>
                  <a:cubicBezTo>
                    <a:pt x="32792" y="305648"/>
                    <a:pt x="19563" y="370736"/>
                    <a:pt x="29088" y="397194"/>
                  </a:cubicBezTo>
                  <a:cubicBezTo>
                    <a:pt x="38613" y="423652"/>
                    <a:pt x="62425" y="419948"/>
                    <a:pt x="86238" y="425769"/>
                  </a:cubicBezTo>
                  <a:cubicBezTo>
                    <a:pt x="110051" y="431590"/>
                    <a:pt x="152384" y="445877"/>
                    <a:pt x="171963" y="432119"/>
                  </a:cubicBezTo>
                  <a:cubicBezTo>
                    <a:pt x="191542" y="418361"/>
                    <a:pt x="198951" y="388727"/>
                    <a:pt x="203713" y="343219"/>
                  </a:cubicBezTo>
                  <a:cubicBezTo>
                    <a:pt x="208475" y="297711"/>
                    <a:pt x="203184" y="205106"/>
                    <a:pt x="200538" y="159069"/>
                  </a:cubicBezTo>
                  <a:cubicBezTo>
                    <a:pt x="197892" y="113032"/>
                    <a:pt x="192071" y="89748"/>
                    <a:pt x="187838" y="66994"/>
                  </a:cubicBezTo>
                  <a:cubicBezTo>
                    <a:pt x="183605" y="44240"/>
                    <a:pt x="175138" y="22544"/>
                    <a:pt x="175138" y="22544"/>
                  </a:cubicBezTo>
                  <a:cubicBezTo>
                    <a:pt x="171963" y="11431"/>
                    <a:pt x="178313" y="2436"/>
                    <a:pt x="168788" y="319"/>
                  </a:cubicBezTo>
                  <a:cubicBezTo>
                    <a:pt x="159263" y="-1798"/>
                    <a:pt x="136509" y="7198"/>
                    <a:pt x="117988" y="9844"/>
                  </a:cubicBezTo>
                  <a:cubicBezTo>
                    <a:pt x="99467" y="12490"/>
                    <a:pt x="28559" y="-6560"/>
                    <a:pt x="10038" y="19369"/>
                  </a:cubicBezTo>
                  <a:close/>
                </a:path>
              </a:pathLst>
            </a:custGeom>
            <a:solidFill>
              <a:schemeClr val="accent4">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8" name="Group 77"/>
            <p:cNvGrpSpPr/>
            <p:nvPr/>
          </p:nvGrpSpPr>
          <p:grpSpPr>
            <a:xfrm>
              <a:off x="7910380" y="2945534"/>
              <a:ext cx="284749" cy="458737"/>
              <a:chOff x="8175137" y="549614"/>
              <a:chExt cx="284749" cy="458737"/>
            </a:xfrm>
          </p:grpSpPr>
          <p:sp>
            <p:nvSpPr>
              <p:cNvPr id="79" name="Donut 78"/>
              <p:cNvSpPr/>
              <p:nvPr/>
            </p:nvSpPr>
            <p:spPr>
              <a:xfrm>
                <a:off x="8175137" y="549614"/>
                <a:ext cx="284749" cy="280323"/>
              </a:xfrm>
              <a:prstGeom prst="donu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0" name="Cross 79"/>
              <p:cNvSpPr/>
              <p:nvPr/>
            </p:nvSpPr>
            <p:spPr>
              <a:xfrm>
                <a:off x="8232588" y="820563"/>
                <a:ext cx="180347" cy="187788"/>
              </a:xfrm>
              <a:prstGeom prst="plus">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69" name="Shape 169"/>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dirty="0"/>
              <a:t>Approach- Checklist: Pelvis</a:t>
            </a:r>
          </a:p>
        </p:txBody>
      </p:sp>
      <p:grpSp>
        <p:nvGrpSpPr>
          <p:cNvPr id="176" name="Group 175"/>
          <p:cNvGrpSpPr/>
          <p:nvPr/>
        </p:nvGrpSpPr>
        <p:grpSpPr>
          <a:xfrm>
            <a:off x="248317" y="2956073"/>
            <a:ext cx="4436954" cy="1111096"/>
            <a:chOff x="248317" y="2956073"/>
            <a:chExt cx="4436954" cy="1111096"/>
          </a:xfrm>
        </p:grpSpPr>
        <p:grpSp>
          <p:nvGrpSpPr>
            <p:cNvPr id="39" name="Group 38"/>
            <p:cNvGrpSpPr/>
            <p:nvPr/>
          </p:nvGrpSpPr>
          <p:grpSpPr>
            <a:xfrm flipH="1" flipV="1">
              <a:off x="443860" y="2956073"/>
              <a:ext cx="4241411" cy="1111096"/>
              <a:chOff x="3032322" y="3087431"/>
              <a:chExt cx="5279974" cy="1006407"/>
            </a:xfrm>
          </p:grpSpPr>
          <p:grpSp>
            <p:nvGrpSpPr>
              <p:cNvPr id="40" name="Group 39"/>
              <p:cNvGrpSpPr/>
              <p:nvPr/>
            </p:nvGrpSpPr>
            <p:grpSpPr>
              <a:xfrm>
                <a:off x="3032322" y="3087431"/>
                <a:ext cx="5279974" cy="1006407"/>
                <a:chOff x="4194717" y="570870"/>
                <a:chExt cx="4162997" cy="1905000"/>
              </a:xfrm>
            </p:grpSpPr>
            <p:pic>
              <p:nvPicPr>
                <p:cNvPr id="42" name="Picture 41" descr="kT8nKaEa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52714" y="570870"/>
                  <a:ext cx="1905000" cy="1905000"/>
                </a:xfrm>
                <a:prstGeom prst="rect">
                  <a:avLst/>
                </a:prstGeom>
              </p:spPr>
            </p:pic>
            <p:sp>
              <p:nvSpPr>
                <p:cNvPr id="43" name="TextBox 42"/>
                <p:cNvSpPr txBox="1"/>
                <p:nvPr/>
              </p:nvSpPr>
              <p:spPr>
                <a:xfrm>
                  <a:off x="4194717" y="1053131"/>
                  <a:ext cx="1732662" cy="406113"/>
                </a:xfrm>
                <a:prstGeom prst="rect">
                  <a:avLst/>
                </a:prstGeom>
                <a:noFill/>
              </p:spPr>
              <p:txBody>
                <a:bodyPr wrap="square" rtlCol="0">
                  <a:spAutoFit/>
                </a:bodyPr>
                <a:lstStyle/>
                <a:p>
                  <a:pPr algn="ctr"/>
                  <a:endParaRPr lang="en-US" sz="1600" i="1" dirty="0">
                    <a:solidFill>
                      <a:schemeClr val="bg1"/>
                    </a:solidFill>
                    <a:latin typeface="Helvetica Neue Medium"/>
                    <a:cs typeface="Helvetica Neue Medium"/>
                  </a:endParaRPr>
                </a:p>
              </p:txBody>
            </p:sp>
          </p:grpSp>
          <p:sp>
            <p:nvSpPr>
              <p:cNvPr id="41" name="TextBox 40"/>
              <p:cNvSpPr txBox="1"/>
              <p:nvPr/>
            </p:nvSpPr>
            <p:spPr>
              <a:xfrm>
                <a:off x="5896164" y="3728141"/>
                <a:ext cx="2329338" cy="199981"/>
              </a:xfrm>
              <a:prstGeom prst="rect">
                <a:avLst/>
              </a:prstGeom>
              <a:noFill/>
            </p:spPr>
            <p:txBody>
              <a:bodyPr wrap="square" rtlCol="0">
                <a:spAutoFit/>
              </a:bodyPr>
              <a:lstStyle/>
              <a:p>
                <a:pPr algn="ctr"/>
                <a:r>
                  <a:rPr lang="en-US" sz="1600" i="1" dirty="0">
                    <a:solidFill>
                      <a:schemeClr val="bg1"/>
                    </a:solidFill>
                    <a:latin typeface="Helvetica Neue Medium"/>
                    <a:cs typeface="Helvetica Neue Medium"/>
                  </a:rPr>
                  <a:t>.</a:t>
                </a:r>
              </a:p>
            </p:txBody>
          </p:sp>
        </p:grpSp>
        <p:sp>
          <p:nvSpPr>
            <p:cNvPr id="38" name="Rectangle 37"/>
            <p:cNvSpPr/>
            <p:nvPr/>
          </p:nvSpPr>
          <p:spPr>
            <a:xfrm>
              <a:off x="248317" y="3370472"/>
              <a:ext cx="2262267" cy="523220"/>
            </a:xfrm>
            <a:prstGeom prst="rect">
              <a:avLst/>
            </a:prstGeom>
          </p:spPr>
          <p:txBody>
            <a:bodyPr wrap="square">
              <a:spAutoFit/>
            </a:bodyPr>
            <a:lstStyle/>
            <a:p>
              <a:pPr algn="ctr"/>
              <a:r>
                <a:rPr lang="en-US" i="1" dirty="0">
                  <a:solidFill>
                    <a:schemeClr val="bg1"/>
                  </a:solidFill>
                  <a:latin typeface="Helvetica Neue Medium"/>
                  <a:cs typeface="Helvetica Neue Medium"/>
                </a:rPr>
                <a:t>“Prostate gland is normal in size”</a:t>
              </a:r>
              <a:endParaRPr lang="en-US" dirty="0"/>
            </a:p>
          </p:txBody>
        </p:sp>
      </p:grpSp>
      <p:grpSp>
        <p:nvGrpSpPr>
          <p:cNvPr id="52" name="Group 51"/>
          <p:cNvGrpSpPr/>
          <p:nvPr/>
        </p:nvGrpSpPr>
        <p:grpSpPr>
          <a:xfrm>
            <a:off x="3798888" y="2686701"/>
            <a:ext cx="2983259" cy="1206991"/>
            <a:chOff x="877686" y="3058418"/>
            <a:chExt cx="2056377" cy="841327"/>
          </a:xfrm>
        </p:grpSpPr>
        <p:pic>
          <p:nvPicPr>
            <p:cNvPr id="53" name="Picture 52" descr="White-thought-bubble-clip-art-at-vector-clip-art.png"/>
            <p:cNvPicPr>
              <a:picLocks noChangeAspect="1"/>
            </p:cNvPicPr>
            <p:nvPr/>
          </p:nvPicPr>
          <p:blipFill rotWithShape="1">
            <a:blip r:embed="rId5">
              <a:extLst>
                <a:ext uri="{28A0092B-C50C-407E-A947-70E740481C1C}">
                  <a14:useLocalDpi xmlns:a14="http://schemas.microsoft.com/office/drawing/2010/main" val="0"/>
                </a:ext>
              </a:extLst>
            </a:blip>
            <a:srcRect r="18347"/>
            <a:stretch/>
          </p:blipFill>
          <p:spPr>
            <a:xfrm>
              <a:off x="877686" y="3058418"/>
              <a:ext cx="2056377" cy="841327"/>
            </a:xfrm>
            <a:prstGeom prst="rect">
              <a:avLst/>
            </a:prstGeom>
          </p:spPr>
        </p:pic>
        <p:sp>
          <p:nvSpPr>
            <p:cNvPr id="54" name="TextBox 53"/>
            <p:cNvSpPr txBox="1"/>
            <p:nvPr/>
          </p:nvSpPr>
          <p:spPr>
            <a:xfrm>
              <a:off x="1040216" y="3280363"/>
              <a:ext cx="1709287" cy="322322"/>
            </a:xfrm>
            <a:prstGeom prst="rect">
              <a:avLst/>
            </a:prstGeom>
            <a:noFill/>
          </p:spPr>
          <p:txBody>
            <a:bodyPr wrap="square" rtlCol="0">
              <a:spAutoFit/>
            </a:bodyPr>
            <a:lstStyle/>
            <a:p>
              <a:pPr algn="ctr"/>
              <a:r>
                <a:rPr lang="en-US" sz="1500" i="1" dirty="0">
                  <a:solidFill>
                    <a:srgbClr val="0000FF"/>
                  </a:solidFill>
                  <a:latin typeface="Helvetica Neue Medium"/>
                  <a:cs typeface="Helvetica Neue Medium"/>
                </a:rPr>
                <a:t>Uterus, </a:t>
              </a:r>
              <a:r>
                <a:rPr lang="en-US" sz="1500" i="1" dirty="0">
                  <a:solidFill>
                    <a:srgbClr val="FF0000"/>
                  </a:solidFill>
                  <a:latin typeface="Helvetica Neue Medium"/>
                  <a:cs typeface="Helvetica Neue Medium"/>
                </a:rPr>
                <a:t>cervix</a:t>
              </a:r>
              <a:r>
                <a:rPr lang="en-US" sz="1500" i="1" dirty="0">
                  <a:solidFill>
                    <a:srgbClr val="0000FF"/>
                  </a:solidFill>
                  <a:latin typeface="Helvetica Neue Medium"/>
                  <a:cs typeface="Helvetica Neue Medium"/>
                </a:rPr>
                <a:t> </a:t>
              </a:r>
              <a:r>
                <a:rPr lang="en-US" sz="1500" i="1" dirty="0">
                  <a:solidFill>
                    <a:schemeClr val="bg1"/>
                  </a:solidFill>
                  <a:latin typeface="Helvetica Neue Medium"/>
                  <a:cs typeface="Helvetica Neue Medium"/>
                </a:rPr>
                <a:t>and</a:t>
              </a:r>
              <a:r>
                <a:rPr lang="en-US" sz="1500" i="1" dirty="0">
                  <a:solidFill>
                    <a:srgbClr val="0000FF"/>
                  </a:solidFill>
                  <a:latin typeface="Helvetica Neue Medium"/>
                  <a:cs typeface="Helvetica Neue Medium"/>
                </a:rPr>
                <a:t> </a:t>
              </a:r>
              <a:r>
                <a:rPr lang="en-US" sz="1500" i="1" dirty="0">
                  <a:solidFill>
                    <a:srgbClr val="E97207"/>
                  </a:solidFill>
                  <a:latin typeface="Helvetica Neue Medium"/>
                  <a:cs typeface="Helvetica Neue Medium"/>
                </a:rPr>
                <a:t>vagina</a:t>
              </a:r>
              <a:r>
                <a:rPr lang="en-US" sz="1500" i="1" dirty="0">
                  <a:solidFill>
                    <a:srgbClr val="0000FF"/>
                  </a:solidFill>
                  <a:latin typeface="Helvetica Neue Medium"/>
                  <a:cs typeface="Helvetica Neue Medium"/>
                </a:rPr>
                <a:t> </a:t>
              </a:r>
              <a:r>
                <a:rPr lang="en-US" sz="1500" i="1" dirty="0">
                  <a:solidFill>
                    <a:schemeClr val="bg1"/>
                  </a:solidFill>
                  <a:latin typeface="Helvetica Neue Medium"/>
                  <a:cs typeface="Helvetica Neue Medium"/>
                </a:rPr>
                <a:t>seen best on sagittal</a:t>
              </a:r>
              <a:r>
                <a:rPr lang="en-US" sz="1500" i="1" dirty="0">
                  <a:solidFill>
                    <a:srgbClr val="0000FF"/>
                  </a:solidFill>
                  <a:latin typeface="Helvetica Neue Medium"/>
                  <a:cs typeface="Helvetica Neue Medium"/>
                </a:rPr>
                <a:t>. </a:t>
              </a:r>
            </a:p>
          </p:txBody>
        </p:sp>
      </p:grpSp>
      <p:grpSp>
        <p:nvGrpSpPr>
          <p:cNvPr id="171" name="Group 170"/>
          <p:cNvGrpSpPr/>
          <p:nvPr/>
        </p:nvGrpSpPr>
        <p:grpSpPr>
          <a:xfrm>
            <a:off x="2716964" y="3856634"/>
            <a:ext cx="2780335" cy="1111096"/>
            <a:chOff x="2716964" y="3856634"/>
            <a:chExt cx="2780335" cy="1111096"/>
          </a:xfrm>
        </p:grpSpPr>
        <p:grpSp>
          <p:nvGrpSpPr>
            <p:cNvPr id="55" name="Group 54"/>
            <p:cNvGrpSpPr/>
            <p:nvPr/>
          </p:nvGrpSpPr>
          <p:grpSpPr>
            <a:xfrm flipH="1" flipV="1">
              <a:off x="2716964" y="3856634"/>
              <a:ext cx="2780335" cy="1111096"/>
              <a:chOff x="5896164" y="3087431"/>
              <a:chExt cx="2416132" cy="1006407"/>
            </a:xfrm>
          </p:grpSpPr>
          <p:pic>
            <p:nvPicPr>
              <p:cNvPr id="58" name="Picture 57" descr="kT8nKaEa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96164" y="3087431"/>
                <a:ext cx="2416132" cy="1006407"/>
              </a:xfrm>
              <a:prstGeom prst="rect">
                <a:avLst/>
              </a:prstGeom>
            </p:spPr>
          </p:pic>
          <p:sp>
            <p:nvSpPr>
              <p:cNvPr id="57" name="TextBox 56"/>
              <p:cNvSpPr txBox="1"/>
              <p:nvPr/>
            </p:nvSpPr>
            <p:spPr>
              <a:xfrm>
                <a:off x="5896164" y="3728141"/>
                <a:ext cx="2329338" cy="199981"/>
              </a:xfrm>
              <a:prstGeom prst="rect">
                <a:avLst/>
              </a:prstGeom>
              <a:noFill/>
            </p:spPr>
            <p:txBody>
              <a:bodyPr wrap="square" rtlCol="0">
                <a:spAutoFit/>
              </a:bodyPr>
              <a:lstStyle/>
              <a:p>
                <a:pPr algn="ctr"/>
                <a:r>
                  <a:rPr lang="en-US" sz="1600" i="1" dirty="0">
                    <a:solidFill>
                      <a:schemeClr val="bg1"/>
                    </a:solidFill>
                    <a:latin typeface="Helvetica Neue Medium"/>
                    <a:cs typeface="Helvetica Neue Medium"/>
                  </a:rPr>
                  <a:t>.</a:t>
                </a:r>
              </a:p>
            </p:txBody>
          </p:sp>
        </p:grpSp>
        <p:sp>
          <p:nvSpPr>
            <p:cNvPr id="51" name="Rectangle 50"/>
            <p:cNvSpPr/>
            <p:nvPr/>
          </p:nvSpPr>
          <p:spPr>
            <a:xfrm>
              <a:off x="2861329" y="4301529"/>
              <a:ext cx="2399018" cy="523220"/>
            </a:xfrm>
            <a:prstGeom prst="rect">
              <a:avLst/>
            </a:prstGeom>
          </p:spPr>
          <p:txBody>
            <a:bodyPr wrap="square">
              <a:spAutoFit/>
            </a:bodyPr>
            <a:lstStyle/>
            <a:p>
              <a:pPr algn="ctr"/>
              <a:r>
                <a:rPr lang="en-US" i="1" dirty="0">
                  <a:solidFill>
                    <a:schemeClr val="bg1"/>
                  </a:solidFill>
                  <a:latin typeface="Helvetica Neue Medium"/>
                  <a:cs typeface="Helvetica Neue Medium"/>
                </a:rPr>
                <a:t>“Uterus and adnexa are normal.”</a:t>
              </a:r>
              <a:endParaRPr lang="en-US" dirty="0"/>
            </a:p>
          </p:txBody>
        </p:sp>
      </p:grpSp>
      <p:grpSp>
        <p:nvGrpSpPr>
          <p:cNvPr id="175" name="Group 174"/>
          <p:cNvGrpSpPr/>
          <p:nvPr/>
        </p:nvGrpSpPr>
        <p:grpSpPr>
          <a:xfrm>
            <a:off x="537884" y="1190499"/>
            <a:ext cx="3630706" cy="1962089"/>
            <a:chOff x="537884" y="1190499"/>
            <a:chExt cx="3630706" cy="1962089"/>
          </a:xfrm>
        </p:grpSpPr>
        <p:pic>
          <p:nvPicPr>
            <p:cNvPr id="8" name="Picture 7"/>
            <p:cNvPicPr>
              <a:picLocks noChangeAspect="1"/>
            </p:cNvPicPr>
            <p:nvPr/>
          </p:nvPicPr>
          <p:blipFill rotWithShape="1">
            <a:blip r:embed="rId6"/>
            <a:srcRect l="2609" t="29050" r="8927" b="21187"/>
            <a:stretch/>
          </p:blipFill>
          <p:spPr>
            <a:xfrm>
              <a:off x="537884" y="1190499"/>
              <a:ext cx="3630706" cy="1962089"/>
            </a:xfrm>
            <a:prstGeom prst="rect">
              <a:avLst/>
            </a:prstGeom>
          </p:spPr>
        </p:pic>
        <p:cxnSp>
          <p:nvCxnSpPr>
            <p:cNvPr id="31" name="Straight Arrow Connector 30"/>
            <p:cNvCxnSpPr>
              <a:stCxn id="27" idx="3"/>
            </p:cNvCxnSpPr>
            <p:nvPr/>
          </p:nvCxnSpPr>
          <p:spPr>
            <a:xfrm>
              <a:off x="2002117" y="1964383"/>
              <a:ext cx="325634" cy="1538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165413" y="1810494"/>
              <a:ext cx="836704"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Bladder</a:t>
              </a:r>
            </a:p>
          </p:txBody>
        </p:sp>
        <p:sp>
          <p:nvSpPr>
            <p:cNvPr id="30" name="TextBox 29"/>
            <p:cNvSpPr txBox="1"/>
            <p:nvPr/>
          </p:nvSpPr>
          <p:spPr>
            <a:xfrm>
              <a:off x="1165413" y="2605753"/>
              <a:ext cx="836704"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Rectum</a:t>
              </a:r>
            </a:p>
          </p:txBody>
        </p:sp>
        <p:cxnSp>
          <p:nvCxnSpPr>
            <p:cNvPr id="32" name="Straight Arrow Connector 31"/>
            <p:cNvCxnSpPr/>
            <p:nvPr/>
          </p:nvCxnSpPr>
          <p:spPr>
            <a:xfrm flipV="1">
              <a:off x="2002117" y="2674471"/>
              <a:ext cx="325634" cy="1538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002117" y="2396577"/>
              <a:ext cx="26061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120587" y="2208124"/>
              <a:ext cx="941294"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Prostate</a:t>
              </a:r>
            </a:p>
          </p:txBody>
        </p:sp>
        <p:sp>
          <p:nvSpPr>
            <p:cNvPr id="167" name="Right Arrow 166"/>
            <p:cNvSpPr/>
            <p:nvPr/>
          </p:nvSpPr>
          <p:spPr>
            <a:xfrm rot="19640831">
              <a:off x="3795791" y="1233211"/>
              <a:ext cx="179466" cy="150878"/>
            </a:xfrm>
            <a:prstGeom prst="rightArrow">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Donut 165"/>
            <p:cNvSpPr/>
            <p:nvPr/>
          </p:nvSpPr>
          <p:spPr>
            <a:xfrm>
              <a:off x="3559362" y="1292816"/>
              <a:ext cx="284749" cy="280323"/>
            </a:xfrm>
            <a:prstGeom prst="donu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73" name="Group 172"/>
          <p:cNvGrpSpPr/>
          <p:nvPr/>
        </p:nvGrpSpPr>
        <p:grpSpPr>
          <a:xfrm>
            <a:off x="5006593" y="549614"/>
            <a:ext cx="3599526" cy="2124857"/>
            <a:chOff x="5006593" y="549614"/>
            <a:chExt cx="3599526" cy="2124857"/>
          </a:xfrm>
        </p:grpSpPr>
        <p:pic>
          <p:nvPicPr>
            <p:cNvPr id="2" name="Picture 1"/>
            <p:cNvPicPr>
              <a:picLocks noChangeAspect="1"/>
            </p:cNvPicPr>
            <p:nvPr/>
          </p:nvPicPr>
          <p:blipFill rotWithShape="1">
            <a:blip r:embed="rId7"/>
            <a:srcRect l="9757" t="23820" r="13276" b="29121"/>
            <a:stretch/>
          </p:blipFill>
          <p:spPr>
            <a:xfrm>
              <a:off x="5077808" y="549614"/>
              <a:ext cx="3528311" cy="2124857"/>
            </a:xfrm>
            <a:prstGeom prst="rect">
              <a:avLst/>
            </a:prstGeom>
          </p:spPr>
        </p:pic>
        <p:sp>
          <p:nvSpPr>
            <p:cNvPr id="47" name="TextBox 46"/>
            <p:cNvSpPr txBox="1"/>
            <p:nvPr/>
          </p:nvSpPr>
          <p:spPr>
            <a:xfrm>
              <a:off x="5006593" y="2008172"/>
              <a:ext cx="1107838"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Right ovary</a:t>
              </a:r>
            </a:p>
          </p:txBody>
        </p:sp>
        <p:sp>
          <p:nvSpPr>
            <p:cNvPr id="48" name="TextBox 47"/>
            <p:cNvSpPr txBox="1"/>
            <p:nvPr/>
          </p:nvSpPr>
          <p:spPr>
            <a:xfrm>
              <a:off x="7124749" y="1036610"/>
              <a:ext cx="1370402"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Uterine fundus</a:t>
              </a:r>
            </a:p>
          </p:txBody>
        </p:sp>
        <p:cxnSp>
          <p:nvCxnSpPr>
            <p:cNvPr id="61" name="Straight Arrow Connector 60"/>
            <p:cNvCxnSpPr>
              <a:stCxn id="47" idx="3"/>
            </p:cNvCxnSpPr>
            <p:nvPr/>
          </p:nvCxnSpPr>
          <p:spPr>
            <a:xfrm flipV="1">
              <a:off x="6114431" y="1810494"/>
              <a:ext cx="255182" cy="3515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6782147" y="1193509"/>
              <a:ext cx="342602" cy="37963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70" name="Group 169"/>
            <p:cNvGrpSpPr/>
            <p:nvPr/>
          </p:nvGrpSpPr>
          <p:grpSpPr>
            <a:xfrm>
              <a:off x="8175137" y="574276"/>
              <a:ext cx="284749" cy="458737"/>
              <a:chOff x="8175137" y="549614"/>
              <a:chExt cx="284749" cy="458737"/>
            </a:xfrm>
          </p:grpSpPr>
          <p:sp>
            <p:nvSpPr>
              <p:cNvPr id="74" name="Donut 73"/>
              <p:cNvSpPr/>
              <p:nvPr/>
            </p:nvSpPr>
            <p:spPr>
              <a:xfrm>
                <a:off x="8175137" y="549614"/>
                <a:ext cx="284749" cy="280323"/>
              </a:xfrm>
              <a:prstGeom prst="donu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8" name="Cross 167"/>
              <p:cNvSpPr/>
              <p:nvPr/>
            </p:nvSpPr>
            <p:spPr>
              <a:xfrm>
                <a:off x="8232588" y="820563"/>
                <a:ext cx="180347" cy="187788"/>
              </a:xfrm>
              <a:prstGeom prst="plus">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4767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dirty="0"/>
              <a:t>Technique</a:t>
            </a:r>
          </a:p>
        </p:txBody>
      </p:sp>
      <p:sp>
        <p:nvSpPr>
          <p:cNvPr id="112" name="Shape 112"/>
          <p:cNvSpPr txBox="1">
            <a:spLocks noGrp="1"/>
          </p:cNvSpPr>
          <p:nvPr>
            <p:ph type="body" idx="1"/>
          </p:nvPr>
        </p:nvSpPr>
        <p:spPr>
          <a:xfrm>
            <a:off x="369061" y="1017725"/>
            <a:ext cx="4202940" cy="3669912"/>
          </a:xfrm>
          <a:prstGeom prst="rect">
            <a:avLst/>
          </a:prstGeom>
        </p:spPr>
        <p:txBody>
          <a:bodyPr wrap="square" lIns="91425" tIns="91425" rIns="91425" bIns="91425" anchor="t" anchorCtr="0">
            <a:noAutofit/>
          </a:bodyPr>
          <a:lstStyle/>
          <a:p>
            <a:pPr lvl="0">
              <a:spcBef>
                <a:spcPts val="0"/>
              </a:spcBef>
              <a:buNone/>
            </a:pPr>
            <a:r>
              <a:rPr lang="en" dirty="0"/>
              <a:t>CT of the abdomen and pelvis:</a:t>
            </a:r>
          </a:p>
          <a:p>
            <a:pPr marL="457200" lvl="0" indent="-342900">
              <a:spcBef>
                <a:spcPts val="0"/>
              </a:spcBef>
            </a:pPr>
            <a:r>
              <a:rPr lang="en" dirty="0"/>
              <a:t>oral (water</a:t>
            </a:r>
            <a:r>
              <a:rPr lang="en-US" dirty="0"/>
              <a:t> or barium-based</a:t>
            </a:r>
            <a:r>
              <a:rPr lang="en" dirty="0"/>
              <a:t>) and IV contrast</a:t>
            </a:r>
          </a:p>
          <a:p>
            <a:pPr marL="457200" lvl="0" indent="-342900" rtl="0">
              <a:spcBef>
                <a:spcPts val="0"/>
              </a:spcBef>
            </a:pPr>
            <a:r>
              <a:rPr lang="en" dirty="0"/>
              <a:t>Images obtained during the </a:t>
            </a:r>
            <a:r>
              <a:rPr lang="en" b="1" u="sng" dirty="0"/>
              <a:t>portal venous phase</a:t>
            </a:r>
            <a:r>
              <a:rPr lang="en" u="sng" dirty="0"/>
              <a:t> </a:t>
            </a:r>
            <a:r>
              <a:rPr lang="en" dirty="0"/>
              <a:t>(~70 second delay)</a:t>
            </a:r>
          </a:p>
          <a:p>
            <a:pPr marL="457200" lvl="0" indent="-342900" rtl="0">
              <a:spcBef>
                <a:spcPts val="0"/>
              </a:spcBef>
            </a:pPr>
            <a:r>
              <a:rPr lang="en-US" dirty="0"/>
              <a:t>Images acquired in the </a:t>
            </a:r>
            <a:r>
              <a:rPr lang="en-US" dirty="0">
                <a:solidFill>
                  <a:schemeClr val="accent4">
                    <a:lumMod val="75000"/>
                  </a:schemeClr>
                </a:solidFill>
              </a:rPr>
              <a:t>(trans)-axial</a:t>
            </a:r>
            <a:r>
              <a:rPr lang="en-US" dirty="0"/>
              <a:t> plane and computer r</a:t>
            </a:r>
            <a:r>
              <a:rPr lang="en" dirty="0"/>
              <a:t>eformat</a:t>
            </a:r>
            <a:r>
              <a:rPr lang="en-US" dirty="0"/>
              <a:t>s </a:t>
            </a:r>
            <a:r>
              <a:rPr lang="en" dirty="0"/>
              <a:t>images in</a:t>
            </a:r>
            <a:r>
              <a:rPr lang="en-US" dirty="0"/>
              <a:t>to</a:t>
            </a:r>
            <a:r>
              <a:rPr lang="en" dirty="0"/>
              <a:t> the </a:t>
            </a:r>
            <a:r>
              <a:rPr lang="en" dirty="0">
                <a:solidFill>
                  <a:srgbClr val="FFFF00"/>
                </a:solidFill>
              </a:rPr>
              <a:t>coronal</a:t>
            </a:r>
            <a:r>
              <a:rPr lang="en" dirty="0"/>
              <a:t> and </a:t>
            </a:r>
            <a:r>
              <a:rPr lang="en" dirty="0">
                <a:solidFill>
                  <a:srgbClr val="3366FF"/>
                </a:solidFill>
              </a:rPr>
              <a:t>sagittal</a:t>
            </a:r>
            <a:r>
              <a:rPr lang="en" dirty="0"/>
              <a:t> planes</a:t>
            </a:r>
            <a:r>
              <a:rPr lang="en-US" dirty="0"/>
              <a:t>. </a:t>
            </a:r>
            <a:r>
              <a:rPr lang="en-US" dirty="0">
                <a:solidFill>
                  <a:srgbClr val="E97207"/>
                </a:solidFill>
              </a:rPr>
              <a:t>Axial</a:t>
            </a:r>
            <a:r>
              <a:rPr lang="en-US" dirty="0"/>
              <a:t> images are predominantly used. </a:t>
            </a:r>
            <a:endParaRPr lang="en" dirty="0"/>
          </a:p>
        </p:txBody>
      </p:sp>
      <p:pic>
        <p:nvPicPr>
          <p:cNvPr id="113" name="Shape 113"/>
          <p:cNvPicPr preferRelativeResize="0"/>
          <p:nvPr/>
        </p:nvPicPr>
        <p:blipFill rotWithShape="1">
          <a:blip r:embed="rId3">
            <a:alphaModFix/>
          </a:blip>
          <a:srcRect l="4748" t="4563" r="2773" b="2470"/>
          <a:stretch/>
        </p:blipFill>
        <p:spPr>
          <a:xfrm>
            <a:off x="4677819" y="2571750"/>
            <a:ext cx="2061124" cy="2061124"/>
          </a:xfrm>
          <a:prstGeom prst="rect">
            <a:avLst/>
          </a:prstGeom>
          <a:noFill/>
          <a:ln>
            <a:solidFill>
              <a:schemeClr val="bg1">
                <a:lumMod val="50000"/>
                <a:lumOff val="50000"/>
              </a:schemeClr>
            </a:solidFill>
          </a:ln>
        </p:spPr>
      </p:pic>
      <p:pic>
        <p:nvPicPr>
          <p:cNvPr id="114" name="Shape 114"/>
          <p:cNvPicPr preferRelativeResize="0"/>
          <p:nvPr/>
        </p:nvPicPr>
        <p:blipFill>
          <a:blip r:embed="rId4">
            <a:alphaModFix/>
          </a:blip>
          <a:stretch>
            <a:fillRect/>
          </a:stretch>
        </p:blipFill>
        <p:spPr>
          <a:xfrm>
            <a:off x="6950563" y="2571750"/>
            <a:ext cx="2061124" cy="2061124"/>
          </a:xfrm>
          <a:prstGeom prst="rect">
            <a:avLst/>
          </a:prstGeom>
          <a:noFill/>
          <a:ln>
            <a:solidFill>
              <a:schemeClr val="bg1">
                <a:lumMod val="50000"/>
                <a:lumOff val="50000"/>
              </a:schemeClr>
            </a:solidFill>
          </a:ln>
        </p:spPr>
      </p:pic>
      <p:grpSp>
        <p:nvGrpSpPr>
          <p:cNvPr id="4" name="Group 3"/>
          <p:cNvGrpSpPr/>
          <p:nvPr/>
        </p:nvGrpSpPr>
        <p:grpSpPr>
          <a:xfrm>
            <a:off x="4911399" y="4637674"/>
            <a:ext cx="4100288" cy="387763"/>
            <a:chOff x="4911399" y="4447236"/>
            <a:chExt cx="4100288" cy="387763"/>
          </a:xfrm>
        </p:grpSpPr>
        <p:sp>
          <p:nvSpPr>
            <p:cNvPr id="115" name="Shape 115"/>
            <p:cNvSpPr txBox="1"/>
            <p:nvPr/>
          </p:nvSpPr>
          <p:spPr>
            <a:xfrm>
              <a:off x="4911399" y="4447236"/>
              <a:ext cx="1680000" cy="359707"/>
            </a:xfrm>
            <a:prstGeom prst="rect">
              <a:avLst/>
            </a:prstGeom>
            <a:noFill/>
            <a:ln>
              <a:noFill/>
            </a:ln>
          </p:spPr>
          <p:txBody>
            <a:bodyPr wrap="square" lIns="91425" tIns="91425" rIns="91425" bIns="91425" anchor="t" anchorCtr="0">
              <a:noAutofit/>
            </a:bodyPr>
            <a:lstStyle/>
            <a:p>
              <a:pPr lvl="0" algn="ctr">
                <a:spcBef>
                  <a:spcPts val="0"/>
                </a:spcBef>
                <a:buNone/>
              </a:pPr>
              <a:r>
                <a:rPr lang="en" dirty="0">
                  <a:solidFill>
                    <a:srgbClr val="FFFF00"/>
                  </a:solidFill>
                </a:rPr>
                <a:t>Coronal</a:t>
              </a:r>
              <a:r>
                <a:rPr lang="en" dirty="0">
                  <a:solidFill>
                    <a:srgbClr val="CCCCCC"/>
                  </a:solidFill>
                </a:rPr>
                <a:t> plane </a:t>
              </a:r>
            </a:p>
          </p:txBody>
        </p:sp>
        <p:sp>
          <p:nvSpPr>
            <p:cNvPr id="116" name="Shape 116"/>
            <p:cNvSpPr txBox="1"/>
            <p:nvPr/>
          </p:nvSpPr>
          <p:spPr>
            <a:xfrm>
              <a:off x="7019087" y="4497199"/>
              <a:ext cx="1992600" cy="337800"/>
            </a:xfrm>
            <a:prstGeom prst="rect">
              <a:avLst/>
            </a:prstGeom>
            <a:noFill/>
            <a:ln>
              <a:noFill/>
            </a:ln>
          </p:spPr>
          <p:txBody>
            <a:bodyPr wrap="square" lIns="91425" tIns="91425" rIns="91425" bIns="91425" anchor="ctr" anchorCtr="0">
              <a:noAutofit/>
            </a:bodyPr>
            <a:lstStyle/>
            <a:p>
              <a:pPr lvl="0" algn="ctr" rtl="0">
                <a:spcBef>
                  <a:spcPts val="0"/>
                </a:spcBef>
                <a:buNone/>
              </a:pPr>
              <a:r>
                <a:rPr lang="en" dirty="0">
                  <a:solidFill>
                    <a:srgbClr val="3366FF"/>
                  </a:solidFill>
                </a:rPr>
                <a:t>Sagittal</a:t>
              </a:r>
              <a:r>
                <a:rPr lang="en" dirty="0">
                  <a:solidFill>
                    <a:srgbClr val="CCCCCC"/>
                  </a:solidFill>
                </a:rPr>
                <a:t> plane </a:t>
              </a:r>
            </a:p>
          </p:txBody>
        </p:sp>
      </p:grpSp>
      <p:pic>
        <p:nvPicPr>
          <p:cNvPr id="2" name="Picture 1" descr="4.png"/>
          <p:cNvPicPr>
            <a:picLocks noChangeAspect="1"/>
          </p:cNvPicPr>
          <p:nvPr/>
        </p:nvPicPr>
        <p:blipFill rotWithShape="1">
          <a:blip r:embed="rId5">
            <a:extLst>
              <a:ext uri="{28A0092B-C50C-407E-A947-70E740481C1C}">
                <a14:useLocalDpi xmlns:a14="http://schemas.microsoft.com/office/drawing/2010/main" val="0"/>
              </a:ext>
            </a:extLst>
          </a:blip>
          <a:srcRect l="5052" t="19273" r="9489" b="14647"/>
          <a:stretch/>
        </p:blipFill>
        <p:spPr>
          <a:xfrm>
            <a:off x="5751399" y="232209"/>
            <a:ext cx="2098659" cy="1738689"/>
          </a:xfrm>
          <a:prstGeom prst="rect">
            <a:avLst/>
          </a:prstGeom>
          <a:ln>
            <a:solidFill>
              <a:srgbClr val="909090"/>
            </a:solidFill>
          </a:ln>
        </p:spPr>
      </p:pic>
      <p:sp>
        <p:nvSpPr>
          <p:cNvPr id="10" name="Shape 116"/>
          <p:cNvSpPr txBox="1"/>
          <p:nvPr/>
        </p:nvSpPr>
        <p:spPr>
          <a:xfrm>
            <a:off x="5762347" y="1970898"/>
            <a:ext cx="1992600" cy="337800"/>
          </a:xfrm>
          <a:prstGeom prst="rect">
            <a:avLst/>
          </a:prstGeom>
          <a:noFill/>
          <a:ln>
            <a:noFill/>
          </a:ln>
        </p:spPr>
        <p:txBody>
          <a:bodyPr wrap="square" lIns="91425" tIns="91425" rIns="91425" bIns="91425" anchor="ctr" anchorCtr="0">
            <a:noAutofit/>
          </a:bodyPr>
          <a:lstStyle/>
          <a:p>
            <a:pPr lvl="0" algn="ctr" rtl="0">
              <a:spcBef>
                <a:spcPts val="0"/>
              </a:spcBef>
              <a:buNone/>
            </a:pPr>
            <a:r>
              <a:rPr lang="en-US" dirty="0">
                <a:solidFill>
                  <a:srgbClr val="EF8600"/>
                </a:solidFill>
              </a:rPr>
              <a:t>(Trans-)axial</a:t>
            </a:r>
            <a:r>
              <a:rPr lang="en" dirty="0">
                <a:solidFill>
                  <a:srgbClr val="CCCCCC"/>
                </a:solidFill>
              </a:rPr>
              <a:t> plane </a:t>
            </a:r>
          </a:p>
        </p:txBody>
      </p:sp>
      <p:sp>
        <p:nvSpPr>
          <p:cNvPr id="5" name="Right Arrow 4"/>
          <p:cNvSpPr/>
          <p:nvPr/>
        </p:nvSpPr>
        <p:spPr>
          <a:xfrm rot="7497029">
            <a:off x="5331490" y="2113242"/>
            <a:ext cx="529384" cy="284686"/>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14102971" flipH="1">
            <a:off x="7758560" y="2113241"/>
            <a:ext cx="529384" cy="284686"/>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dirty="0"/>
              <a:t>Approach- Checklist: Pelvis</a:t>
            </a:r>
            <a:r>
              <a:rPr lang="en-US" dirty="0"/>
              <a:t>: Examples</a:t>
            </a:r>
            <a:endParaRPr lang="en" dirty="0"/>
          </a:p>
        </p:txBody>
      </p:sp>
      <p:grpSp>
        <p:nvGrpSpPr>
          <p:cNvPr id="10" name="Group 9"/>
          <p:cNvGrpSpPr/>
          <p:nvPr/>
        </p:nvGrpSpPr>
        <p:grpSpPr>
          <a:xfrm>
            <a:off x="463614" y="1206711"/>
            <a:ext cx="4028359" cy="2185059"/>
            <a:chOff x="463614" y="1206711"/>
            <a:chExt cx="4028359" cy="2185059"/>
          </a:xfrm>
        </p:grpSpPr>
        <p:pic>
          <p:nvPicPr>
            <p:cNvPr id="4" name="Picture 3" descr="endometrial thickening sagittal.0093_preview.jpg"/>
            <p:cNvPicPr>
              <a:picLocks noChangeAspect="1"/>
            </p:cNvPicPr>
            <p:nvPr/>
          </p:nvPicPr>
          <p:blipFill rotWithShape="1">
            <a:blip r:embed="rId3">
              <a:extLst>
                <a:ext uri="{28A0092B-C50C-407E-A947-70E740481C1C}">
                  <a14:useLocalDpi xmlns:a14="http://schemas.microsoft.com/office/drawing/2010/main" val="0"/>
                </a:ext>
              </a:extLst>
            </a:blip>
            <a:srcRect l="38616" t="57518" r="14625"/>
            <a:stretch/>
          </p:blipFill>
          <p:spPr>
            <a:xfrm>
              <a:off x="463614" y="1206711"/>
              <a:ext cx="2405072" cy="2185059"/>
            </a:xfrm>
            <a:prstGeom prst="rect">
              <a:avLst/>
            </a:prstGeom>
          </p:spPr>
        </p:pic>
        <p:cxnSp>
          <p:nvCxnSpPr>
            <p:cNvPr id="8" name="Straight Arrow Connector 7"/>
            <p:cNvCxnSpPr/>
            <p:nvPr/>
          </p:nvCxnSpPr>
          <p:spPr>
            <a:xfrm flipH="1">
              <a:off x="1857350" y="1986277"/>
              <a:ext cx="588748"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descr="White-thought-bubble-clip-art-at-vector-clip-art.png"/>
            <p:cNvPicPr>
              <a:picLocks noChangeAspect="1"/>
            </p:cNvPicPr>
            <p:nvPr/>
          </p:nvPicPr>
          <p:blipFill rotWithShape="1">
            <a:blip r:embed="rId4">
              <a:extLst>
                <a:ext uri="{28A0092B-C50C-407E-A947-70E740481C1C}">
                  <a14:useLocalDpi xmlns:a14="http://schemas.microsoft.com/office/drawing/2010/main" val="0"/>
                </a:ext>
              </a:extLst>
            </a:blip>
            <a:srcRect r="18347"/>
            <a:stretch/>
          </p:blipFill>
          <p:spPr>
            <a:xfrm>
              <a:off x="2414546" y="1382782"/>
              <a:ext cx="2077427" cy="1146979"/>
            </a:xfrm>
            <a:prstGeom prst="rect">
              <a:avLst/>
            </a:prstGeom>
          </p:spPr>
        </p:pic>
        <p:sp>
          <p:nvSpPr>
            <p:cNvPr id="13" name="TextBox 12"/>
            <p:cNvSpPr txBox="1"/>
            <p:nvPr/>
          </p:nvSpPr>
          <p:spPr>
            <a:xfrm>
              <a:off x="2727421" y="1545722"/>
              <a:ext cx="1388326" cy="784830"/>
            </a:xfrm>
            <a:prstGeom prst="rect">
              <a:avLst/>
            </a:prstGeom>
            <a:noFill/>
          </p:spPr>
          <p:txBody>
            <a:bodyPr wrap="square" rtlCol="0">
              <a:spAutoFit/>
            </a:bodyPr>
            <a:lstStyle/>
            <a:p>
              <a:pPr algn="ctr"/>
              <a:r>
                <a:rPr lang="en-US" sz="1500" i="1" dirty="0">
                  <a:solidFill>
                    <a:srgbClr val="0000FF"/>
                  </a:solidFill>
                  <a:latin typeface="Helvetica Neue Medium"/>
                  <a:cs typeface="Helvetica Neue Medium"/>
                </a:rPr>
                <a:t>Physiologic endometrial thickening </a:t>
              </a:r>
            </a:p>
          </p:txBody>
        </p:sp>
      </p:grpSp>
      <p:grpSp>
        <p:nvGrpSpPr>
          <p:cNvPr id="19" name="Group 18"/>
          <p:cNvGrpSpPr/>
          <p:nvPr/>
        </p:nvGrpSpPr>
        <p:grpSpPr>
          <a:xfrm>
            <a:off x="5681178" y="247633"/>
            <a:ext cx="3329537" cy="2703266"/>
            <a:chOff x="5681178" y="247633"/>
            <a:chExt cx="3329537" cy="2703266"/>
          </a:xfrm>
        </p:grpSpPr>
        <p:pic>
          <p:nvPicPr>
            <p:cNvPr id="5" name="Picture 4" descr="hydrosalpinx.0077_preview.jpg"/>
            <p:cNvPicPr>
              <a:picLocks noChangeAspect="1"/>
            </p:cNvPicPr>
            <p:nvPr/>
          </p:nvPicPr>
          <p:blipFill rotWithShape="1">
            <a:blip r:embed="rId5">
              <a:extLst>
                <a:ext uri="{28A0092B-C50C-407E-A947-70E740481C1C}">
                  <a14:useLocalDpi xmlns:a14="http://schemas.microsoft.com/office/drawing/2010/main" val="0"/>
                </a:ext>
              </a:extLst>
            </a:blip>
            <a:srcRect l="2364" t="19787" b="14117"/>
            <a:stretch/>
          </p:blipFill>
          <p:spPr>
            <a:xfrm flipH="1">
              <a:off x="5681178" y="994309"/>
              <a:ext cx="2890214" cy="1956590"/>
            </a:xfrm>
            <a:prstGeom prst="rect">
              <a:avLst/>
            </a:prstGeom>
          </p:spPr>
        </p:pic>
        <p:grpSp>
          <p:nvGrpSpPr>
            <p:cNvPr id="7" name="Group 6"/>
            <p:cNvGrpSpPr/>
            <p:nvPr/>
          </p:nvGrpSpPr>
          <p:grpSpPr>
            <a:xfrm>
              <a:off x="6594583" y="247633"/>
              <a:ext cx="2416132" cy="1514346"/>
              <a:chOff x="6416168" y="260552"/>
              <a:chExt cx="2416132" cy="1514346"/>
            </a:xfrm>
          </p:grpSpPr>
          <p:pic>
            <p:nvPicPr>
              <p:cNvPr id="17" name="Picture 16" descr="kT8nKaEac.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6168" y="260552"/>
                <a:ext cx="2416132" cy="1514346"/>
              </a:xfrm>
              <a:prstGeom prst="rect">
                <a:avLst/>
              </a:prstGeom>
            </p:spPr>
          </p:pic>
          <p:sp>
            <p:nvSpPr>
              <p:cNvPr id="14" name="TextBox 13"/>
              <p:cNvSpPr txBox="1"/>
              <p:nvPr/>
            </p:nvSpPr>
            <p:spPr>
              <a:xfrm>
                <a:off x="6502962" y="445025"/>
                <a:ext cx="2329338" cy="830997"/>
              </a:xfrm>
              <a:prstGeom prst="rect">
                <a:avLst/>
              </a:prstGeom>
              <a:noFill/>
            </p:spPr>
            <p:txBody>
              <a:bodyPr wrap="square" rtlCol="0">
                <a:spAutoFit/>
              </a:bodyPr>
              <a:lstStyle/>
              <a:p>
                <a:pPr algn="ctr"/>
                <a:r>
                  <a:rPr lang="en-US" sz="1600" i="1" dirty="0">
                    <a:solidFill>
                      <a:schemeClr val="bg1"/>
                    </a:solidFill>
                    <a:latin typeface="Helvetica Neue Medium"/>
                    <a:cs typeface="Helvetica Neue Medium"/>
                  </a:rPr>
                  <a:t>“Dilated right fallopian tube, consistent with </a:t>
                </a:r>
                <a:r>
                  <a:rPr lang="en-US" sz="1600" i="1" dirty="0" err="1">
                    <a:solidFill>
                      <a:schemeClr val="bg1"/>
                    </a:solidFill>
                    <a:latin typeface="Helvetica Neue Medium"/>
                    <a:cs typeface="Helvetica Neue Medium"/>
                  </a:rPr>
                  <a:t>hydrosalpinx</a:t>
                </a:r>
                <a:r>
                  <a:rPr lang="en-US" sz="1600" i="1" dirty="0">
                    <a:solidFill>
                      <a:schemeClr val="bg1"/>
                    </a:solidFill>
                    <a:latin typeface="Helvetica Neue Medium"/>
                    <a:cs typeface="Helvetica Neue Medium"/>
                  </a:rPr>
                  <a:t> .”</a:t>
                </a:r>
              </a:p>
            </p:txBody>
          </p:sp>
        </p:grpSp>
      </p:grpSp>
      <p:grpSp>
        <p:nvGrpSpPr>
          <p:cNvPr id="26" name="Group 25"/>
          <p:cNvGrpSpPr/>
          <p:nvPr/>
        </p:nvGrpSpPr>
        <p:grpSpPr>
          <a:xfrm>
            <a:off x="1206480" y="2868070"/>
            <a:ext cx="6877118" cy="2066748"/>
            <a:chOff x="1206480" y="2868070"/>
            <a:chExt cx="6877118" cy="2066748"/>
          </a:xfrm>
        </p:grpSpPr>
        <p:pic>
          <p:nvPicPr>
            <p:cNvPr id="3" name="Picture 2" descr="emphysematous cystitis with bladder calculus.0072_preview.jpg"/>
            <p:cNvPicPr>
              <a:picLocks noChangeAspect="1"/>
            </p:cNvPicPr>
            <p:nvPr/>
          </p:nvPicPr>
          <p:blipFill rotWithShape="1">
            <a:blip r:embed="rId7">
              <a:extLst>
                <a:ext uri="{28A0092B-C50C-407E-A947-70E740481C1C}">
                  <a14:useLocalDpi xmlns:a14="http://schemas.microsoft.com/office/drawing/2010/main" val="0"/>
                </a:ext>
              </a:extLst>
            </a:blip>
            <a:srcRect l="9951" t="29664" r="3256" b="18379"/>
            <a:stretch/>
          </p:blipFill>
          <p:spPr>
            <a:xfrm>
              <a:off x="2984344" y="2999765"/>
              <a:ext cx="3232415" cy="1935053"/>
            </a:xfrm>
            <a:prstGeom prst="rect">
              <a:avLst/>
            </a:prstGeom>
          </p:spPr>
        </p:pic>
        <p:grpSp>
          <p:nvGrpSpPr>
            <p:cNvPr id="20" name="Group 19"/>
            <p:cNvGrpSpPr/>
            <p:nvPr/>
          </p:nvGrpSpPr>
          <p:grpSpPr>
            <a:xfrm>
              <a:off x="5667466" y="2868070"/>
              <a:ext cx="2416132" cy="2066748"/>
              <a:chOff x="7864083" y="575460"/>
              <a:chExt cx="2416132" cy="1514346"/>
            </a:xfrm>
          </p:grpSpPr>
          <p:pic>
            <p:nvPicPr>
              <p:cNvPr id="21" name="Picture 20" descr="kT8nKaEac.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864083" y="575460"/>
                <a:ext cx="2416132" cy="1514346"/>
              </a:xfrm>
              <a:prstGeom prst="rect">
                <a:avLst/>
              </a:prstGeom>
            </p:spPr>
          </p:pic>
          <p:sp>
            <p:nvSpPr>
              <p:cNvPr id="22" name="TextBox 21"/>
              <p:cNvSpPr txBox="1"/>
              <p:nvPr/>
            </p:nvSpPr>
            <p:spPr>
              <a:xfrm>
                <a:off x="7932515" y="693519"/>
                <a:ext cx="2329338" cy="856953"/>
              </a:xfrm>
              <a:prstGeom prst="rect">
                <a:avLst/>
              </a:prstGeom>
              <a:noFill/>
            </p:spPr>
            <p:txBody>
              <a:bodyPr wrap="square" rtlCol="0">
                <a:spAutoFit/>
              </a:bodyPr>
              <a:lstStyle/>
              <a:p>
                <a:pPr algn="ctr"/>
                <a:r>
                  <a:rPr lang="en-US" i="1" dirty="0">
                    <a:solidFill>
                      <a:schemeClr val="bg1"/>
                    </a:solidFill>
                    <a:latin typeface="Helvetica Neue Medium"/>
                    <a:cs typeface="Helvetica Neue Medium"/>
                  </a:rPr>
                  <a:t>“The bladder wall is thickened and intraluminal gas is present, consistent with emphysematous cystitis.”</a:t>
                </a:r>
              </a:p>
            </p:txBody>
          </p:sp>
        </p:grpSp>
        <p:grpSp>
          <p:nvGrpSpPr>
            <p:cNvPr id="23" name="Group 22"/>
            <p:cNvGrpSpPr/>
            <p:nvPr/>
          </p:nvGrpSpPr>
          <p:grpSpPr>
            <a:xfrm>
              <a:off x="1206480" y="3420472"/>
              <a:ext cx="2416132" cy="1514346"/>
              <a:chOff x="6322702" y="392248"/>
              <a:chExt cx="2416132" cy="1514346"/>
            </a:xfrm>
          </p:grpSpPr>
          <p:pic>
            <p:nvPicPr>
              <p:cNvPr id="24" name="Picture 23" descr="kT8nKaEac.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702" y="392248"/>
                <a:ext cx="2416132" cy="1514346"/>
              </a:xfrm>
              <a:prstGeom prst="rect">
                <a:avLst/>
              </a:prstGeom>
            </p:spPr>
          </p:pic>
          <p:sp>
            <p:nvSpPr>
              <p:cNvPr id="25" name="TextBox 24"/>
              <p:cNvSpPr txBox="1"/>
              <p:nvPr/>
            </p:nvSpPr>
            <p:spPr>
              <a:xfrm>
                <a:off x="6357021" y="548206"/>
                <a:ext cx="2329338" cy="830997"/>
              </a:xfrm>
              <a:prstGeom prst="rect">
                <a:avLst/>
              </a:prstGeom>
              <a:noFill/>
            </p:spPr>
            <p:txBody>
              <a:bodyPr wrap="square" rtlCol="0">
                <a:spAutoFit/>
              </a:bodyPr>
              <a:lstStyle/>
              <a:p>
                <a:pPr algn="ctr"/>
                <a:r>
                  <a:rPr lang="en-US" sz="1600" i="1" dirty="0">
                    <a:solidFill>
                      <a:schemeClr val="bg1"/>
                    </a:solidFill>
                    <a:latin typeface="Helvetica Neue Medium"/>
                    <a:cs typeface="Helvetica Neue Medium"/>
                  </a:rPr>
                  <a:t>“Median lobe of the prostate gland is enlarged.”</a:t>
                </a:r>
              </a:p>
            </p:txBody>
          </p:sp>
        </p:grpSp>
      </p:grpSp>
    </p:spTree>
    <p:extLst>
      <p:ext uri="{BB962C8B-B14F-4D97-AF65-F5344CB8AC3E}">
        <p14:creationId xmlns:p14="http://schemas.microsoft.com/office/powerpoint/2010/main" val="155906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dirty="0"/>
              <a:t>Approach- Checklist: Vasculature</a:t>
            </a:r>
            <a:r>
              <a:rPr lang="en-US" dirty="0"/>
              <a:t>: Arteries</a:t>
            </a:r>
            <a:endParaRPr lang="en" dirty="0"/>
          </a:p>
        </p:txBody>
      </p:sp>
      <p:grpSp>
        <p:nvGrpSpPr>
          <p:cNvPr id="48" name="Group 47"/>
          <p:cNvGrpSpPr/>
          <p:nvPr/>
        </p:nvGrpSpPr>
        <p:grpSpPr>
          <a:xfrm>
            <a:off x="3305320" y="1133759"/>
            <a:ext cx="2299407" cy="1802711"/>
            <a:chOff x="3305320" y="1133759"/>
            <a:chExt cx="2299407" cy="1802711"/>
          </a:xfrm>
        </p:grpSpPr>
        <p:pic>
          <p:nvPicPr>
            <p:cNvPr id="5" name="Picture 4" descr="Vasculature arteries axial.0030_preview.jpg"/>
            <p:cNvPicPr>
              <a:picLocks noChangeAspect="1"/>
            </p:cNvPicPr>
            <p:nvPr/>
          </p:nvPicPr>
          <p:blipFill rotWithShape="1">
            <a:blip r:embed="rId3">
              <a:extLst>
                <a:ext uri="{28A0092B-C50C-407E-A947-70E740481C1C}">
                  <a14:useLocalDpi xmlns:a14="http://schemas.microsoft.com/office/drawing/2010/main" val="0"/>
                </a:ext>
              </a:extLst>
            </a:blip>
            <a:srcRect l="17353" t="28979" r="17556" b="18775"/>
            <a:stretch/>
          </p:blipFill>
          <p:spPr>
            <a:xfrm>
              <a:off x="3305320" y="1133759"/>
              <a:ext cx="2245988" cy="1802711"/>
            </a:xfrm>
            <a:prstGeom prst="rect">
              <a:avLst/>
            </a:prstGeom>
          </p:spPr>
        </p:pic>
        <p:cxnSp>
          <p:nvCxnSpPr>
            <p:cNvPr id="17" name="Straight Arrow Connector 16"/>
            <p:cNvCxnSpPr/>
            <p:nvPr/>
          </p:nvCxnSpPr>
          <p:spPr>
            <a:xfrm flipH="1">
              <a:off x="4585824" y="2020937"/>
              <a:ext cx="431280" cy="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017104" y="1867048"/>
              <a:ext cx="587623"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SMA</a:t>
              </a:r>
            </a:p>
          </p:txBody>
        </p:sp>
      </p:grpSp>
      <p:grpSp>
        <p:nvGrpSpPr>
          <p:cNvPr id="47" name="Group 46"/>
          <p:cNvGrpSpPr/>
          <p:nvPr/>
        </p:nvGrpSpPr>
        <p:grpSpPr>
          <a:xfrm>
            <a:off x="612688" y="1133533"/>
            <a:ext cx="2380976" cy="1802937"/>
            <a:chOff x="612688" y="1133533"/>
            <a:chExt cx="2380976" cy="1802937"/>
          </a:xfrm>
        </p:grpSpPr>
        <p:pic>
          <p:nvPicPr>
            <p:cNvPr id="10" name="Picture 9" descr="Vasculature arteries axial.0025_preview.jpg"/>
            <p:cNvPicPr>
              <a:picLocks noChangeAspect="1"/>
            </p:cNvPicPr>
            <p:nvPr/>
          </p:nvPicPr>
          <p:blipFill rotWithShape="1">
            <a:blip r:embed="rId4">
              <a:extLst>
                <a:ext uri="{28A0092B-C50C-407E-A947-70E740481C1C}">
                  <a14:useLocalDpi xmlns:a14="http://schemas.microsoft.com/office/drawing/2010/main" val="0"/>
                </a:ext>
              </a:extLst>
            </a:blip>
            <a:srcRect l="16976" t="28217" r="16664" b="18656"/>
            <a:stretch/>
          </p:blipFill>
          <p:spPr>
            <a:xfrm>
              <a:off x="612688" y="1133533"/>
              <a:ext cx="2251995" cy="1802937"/>
            </a:xfrm>
            <a:prstGeom prst="rect">
              <a:avLst/>
            </a:prstGeom>
          </p:spPr>
        </p:pic>
        <p:cxnSp>
          <p:nvCxnSpPr>
            <p:cNvPr id="14" name="Straight Arrow Connector 13"/>
            <p:cNvCxnSpPr/>
            <p:nvPr/>
          </p:nvCxnSpPr>
          <p:spPr>
            <a:xfrm flipH="1">
              <a:off x="1836647" y="2139410"/>
              <a:ext cx="431280" cy="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267927" y="1985522"/>
              <a:ext cx="725737"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Celiac</a:t>
              </a:r>
            </a:p>
          </p:txBody>
        </p:sp>
        <p:cxnSp>
          <p:nvCxnSpPr>
            <p:cNvPr id="19" name="Straight Arrow Connector 18"/>
            <p:cNvCxnSpPr/>
            <p:nvPr/>
          </p:nvCxnSpPr>
          <p:spPr>
            <a:xfrm>
              <a:off x="1297144" y="2212436"/>
              <a:ext cx="431280" cy="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12688" y="2058548"/>
              <a:ext cx="684456"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Aorta</a:t>
              </a:r>
            </a:p>
          </p:txBody>
        </p:sp>
      </p:grpSp>
      <p:grpSp>
        <p:nvGrpSpPr>
          <p:cNvPr id="54" name="Group 53"/>
          <p:cNvGrpSpPr/>
          <p:nvPr/>
        </p:nvGrpSpPr>
        <p:grpSpPr>
          <a:xfrm>
            <a:off x="5991947" y="1170213"/>
            <a:ext cx="2251994" cy="1782237"/>
            <a:chOff x="5991947" y="1170213"/>
            <a:chExt cx="2251994" cy="1782237"/>
          </a:xfrm>
        </p:grpSpPr>
        <p:pic>
          <p:nvPicPr>
            <p:cNvPr id="6" name="Picture 5" descr="Vasculature arteries axial.0033_preview.jpg"/>
            <p:cNvPicPr>
              <a:picLocks noChangeAspect="1"/>
            </p:cNvPicPr>
            <p:nvPr/>
          </p:nvPicPr>
          <p:blipFill rotWithShape="1">
            <a:blip r:embed="rId5">
              <a:extLst>
                <a:ext uri="{28A0092B-C50C-407E-A947-70E740481C1C}">
                  <a14:useLocalDpi xmlns:a14="http://schemas.microsoft.com/office/drawing/2010/main" val="0"/>
                </a:ext>
              </a:extLst>
            </a:blip>
            <a:srcRect l="17351" t="29389" r="17149" b="18775"/>
            <a:stretch/>
          </p:blipFill>
          <p:spPr>
            <a:xfrm>
              <a:off x="5991947" y="1170213"/>
              <a:ext cx="2251994" cy="1782237"/>
            </a:xfrm>
            <a:prstGeom prst="rect">
              <a:avLst/>
            </a:prstGeom>
          </p:spPr>
        </p:pic>
        <p:cxnSp>
          <p:nvCxnSpPr>
            <p:cNvPr id="21" name="Straight Arrow Connector 20"/>
            <p:cNvCxnSpPr/>
            <p:nvPr/>
          </p:nvCxnSpPr>
          <p:spPr>
            <a:xfrm>
              <a:off x="7019235" y="1757494"/>
              <a:ext cx="0" cy="41733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7271949" y="1757494"/>
              <a:ext cx="200872" cy="45494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956931" y="1449717"/>
              <a:ext cx="672041"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Renal</a:t>
              </a:r>
            </a:p>
          </p:txBody>
        </p:sp>
      </p:grpSp>
      <p:grpSp>
        <p:nvGrpSpPr>
          <p:cNvPr id="40" name="Group 39"/>
          <p:cNvGrpSpPr/>
          <p:nvPr/>
        </p:nvGrpSpPr>
        <p:grpSpPr>
          <a:xfrm>
            <a:off x="6011998" y="3110895"/>
            <a:ext cx="2251994" cy="1802710"/>
            <a:chOff x="612688" y="3058841"/>
            <a:chExt cx="2251994" cy="1802710"/>
          </a:xfrm>
        </p:grpSpPr>
        <p:pic>
          <p:nvPicPr>
            <p:cNvPr id="7" name="Picture 6" descr="Vasculature arteries axial.0044_preview.jpg"/>
            <p:cNvPicPr>
              <a:picLocks noChangeAspect="1"/>
            </p:cNvPicPr>
            <p:nvPr/>
          </p:nvPicPr>
          <p:blipFill rotWithShape="1">
            <a:blip r:embed="rId6">
              <a:extLst>
                <a:ext uri="{28A0092B-C50C-407E-A947-70E740481C1C}">
                  <a14:useLocalDpi xmlns:a14="http://schemas.microsoft.com/office/drawing/2010/main" val="0"/>
                </a:ext>
              </a:extLst>
            </a:blip>
            <a:srcRect l="19863" t="30203" r="17677" b="19797"/>
            <a:stretch/>
          </p:blipFill>
          <p:spPr>
            <a:xfrm>
              <a:off x="612688" y="3058841"/>
              <a:ext cx="2251994" cy="1802710"/>
            </a:xfrm>
            <a:prstGeom prst="rect">
              <a:avLst/>
            </a:prstGeom>
          </p:spPr>
        </p:pic>
        <p:cxnSp>
          <p:nvCxnSpPr>
            <p:cNvPr id="28" name="Straight Arrow Connector 27"/>
            <p:cNvCxnSpPr/>
            <p:nvPr/>
          </p:nvCxnSpPr>
          <p:spPr>
            <a:xfrm flipH="1">
              <a:off x="1801446" y="3964843"/>
              <a:ext cx="431280" cy="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232726" y="3810955"/>
              <a:ext cx="500127"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IMA</a:t>
              </a:r>
            </a:p>
          </p:txBody>
        </p:sp>
      </p:grpSp>
      <p:grpSp>
        <p:nvGrpSpPr>
          <p:cNvPr id="41" name="Group 40"/>
          <p:cNvGrpSpPr/>
          <p:nvPr/>
        </p:nvGrpSpPr>
        <p:grpSpPr>
          <a:xfrm>
            <a:off x="3305320" y="3126875"/>
            <a:ext cx="2251995" cy="1786730"/>
            <a:chOff x="3305320" y="3058841"/>
            <a:chExt cx="2251995" cy="1786730"/>
          </a:xfrm>
        </p:grpSpPr>
        <p:pic>
          <p:nvPicPr>
            <p:cNvPr id="8" name="Picture 7" descr="Vasculature arteries axial.0056_preview.jpg"/>
            <p:cNvPicPr>
              <a:picLocks noChangeAspect="1"/>
            </p:cNvPicPr>
            <p:nvPr/>
          </p:nvPicPr>
          <p:blipFill rotWithShape="1">
            <a:blip r:embed="rId7">
              <a:extLst>
                <a:ext uri="{28A0092B-C50C-407E-A947-70E740481C1C}">
                  <a14:useLocalDpi xmlns:a14="http://schemas.microsoft.com/office/drawing/2010/main" val="0"/>
                </a:ext>
              </a:extLst>
            </a:blip>
            <a:srcRect l="19489" t="30409" r="16975" b="19184"/>
            <a:stretch/>
          </p:blipFill>
          <p:spPr>
            <a:xfrm>
              <a:off x="3305320" y="3058841"/>
              <a:ext cx="2251995" cy="1786730"/>
            </a:xfrm>
            <a:prstGeom prst="rect">
              <a:avLst/>
            </a:prstGeom>
          </p:spPr>
        </p:pic>
        <p:cxnSp>
          <p:nvCxnSpPr>
            <p:cNvPr id="30" name="Straight Arrow Connector 29"/>
            <p:cNvCxnSpPr/>
            <p:nvPr/>
          </p:nvCxnSpPr>
          <p:spPr>
            <a:xfrm>
              <a:off x="4336725" y="3457329"/>
              <a:ext cx="0" cy="41733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4539484" y="3457329"/>
              <a:ext cx="250828" cy="45494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060033" y="3195452"/>
              <a:ext cx="1045611" cy="261610"/>
            </a:xfrm>
            <a:prstGeom prst="rect">
              <a:avLst/>
            </a:prstGeom>
            <a:solidFill>
              <a:schemeClr val="tx1"/>
            </a:solidFill>
            <a:ln>
              <a:solidFill>
                <a:schemeClr val="bg1"/>
              </a:solidFill>
            </a:ln>
          </p:spPr>
          <p:txBody>
            <a:bodyPr wrap="square" rtlCol="0">
              <a:spAutoFit/>
            </a:bodyPr>
            <a:lstStyle/>
            <a:p>
              <a:r>
                <a:rPr lang="en-US" sz="1100" dirty="0">
                  <a:solidFill>
                    <a:schemeClr val="bg1"/>
                  </a:solidFill>
                </a:rPr>
                <a:t>Common iliac</a:t>
              </a:r>
            </a:p>
          </p:txBody>
        </p:sp>
      </p:grpSp>
      <p:grpSp>
        <p:nvGrpSpPr>
          <p:cNvPr id="46" name="Group 45"/>
          <p:cNvGrpSpPr/>
          <p:nvPr/>
        </p:nvGrpSpPr>
        <p:grpSpPr>
          <a:xfrm>
            <a:off x="612688" y="3125243"/>
            <a:ext cx="2251995" cy="1774789"/>
            <a:chOff x="5991946" y="3042861"/>
            <a:chExt cx="2251995" cy="1774789"/>
          </a:xfrm>
        </p:grpSpPr>
        <p:pic>
          <p:nvPicPr>
            <p:cNvPr id="9" name="Picture 8" descr="Vasculature arteries axial.0067_preview.jpg"/>
            <p:cNvPicPr>
              <a:picLocks noChangeAspect="1"/>
            </p:cNvPicPr>
            <p:nvPr/>
          </p:nvPicPr>
          <p:blipFill rotWithShape="1">
            <a:blip r:embed="rId8">
              <a:extLst>
                <a:ext uri="{28A0092B-C50C-407E-A947-70E740481C1C}">
                  <a14:useLocalDpi xmlns:a14="http://schemas.microsoft.com/office/drawing/2010/main" val="0"/>
                </a:ext>
              </a:extLst>
            </a:blip>
            <a:srcRect l="19595" t="32449" r="17738" b="18164"/>
            <a:stretch/>
          </p:blipFill>
          <p:spPr>
            <a:xfrm>
              <a:off x="5991946" y="3042861"/>
              <a:ext cx="2251995" cy="1774789"/>
            </a:xfrm>
            <a:prstGeom prst="rect">
              <a:avLst/>
            </a:prstGeom>
          </p:spPr>
        </p:pic>
        <p:cxnSp>
          <p:nvCxnSpPr>
            <p:cNvPr id="37" name="Straight Arrow Connector 36"/>
            <p:cNvCxnSpPr/>
            <p:nvPr/>
          </p:nvCxnSpPr>
          <p:spPr>
            <a:xfrm flipH="1">
              <a:off x="6798399" y="3397185"/>
              <a:ext cx="109616" cy="34673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7361602" y="3397185"/>
              <a:ext cx="65220" cy="41377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631323" y="3135308"/>
              <a:ext cx="997649" cy="261610"/>
            </a:xfrm>
            <a:prstGeom prst="rect">
              <a:avLst/>
            </a:prstGeom>
            <a:solidFill>
              <a:schemeClr val="tx1"/>
            </a:solidFill>
            <a:ln>
              <a:solidFill>
                <a:schemeClr val="bg1"/>
              </a:solidFill>
            </a:ln>
          </p:spPr>
          <p:txBody>
            <a:bodyPr wrap="square" rtlCol="0">
              <a:spAutoFit/>
            </a:bodyPr>
            <a:lstStyle/>
            <a:p>
              <a:r>
                <a:rPr lang="en-US" sz="1100" dirty="0">
                  <a:solidFill>
                    <a:schemeClr val="bg1"/>
                  </a:solidFill>
                </a:rPr>
                <a:t>External iliac</a:t>
              </a:r>
            </a:p>
          </p:txBody>
        </p:sp>
        <p:cxnSp>
          <p:nvCxnSpPr>
            <p:cNvPr id="42" name="Straight Arrow Connector 41"/>
            <p:cNvCxnSpPr/>
            <p:nvPr/>
          </p:nvCxnSpPr>
          <p:spPr>
            <a:xfrm flipH="1" flipV="1">
              <a:off x="6856105" y="4073444"/>
              <a:ext cx="109616" cy="34673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7271949" y="4073444"/>
              <a:ext cx="65220" cy="41377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585968" y="4425366"/>
              <a:ext cx="941929" cy="261610"/>
            </a:xfrm>
            <a:prstGeom prst="rect">
              <a:avLst/>
            </a:prstGeom>
            <a:solidFill>
              <a:schemeClr val="tx1"/>
            </a:solidFill>
            <a:ln>
              <a:solidFill>
                <a:schemeClr val="bg1"/>
              </a:solidFill>
            </a:ln>
          </p:spPr>
          <p:txBody>
            <a:bodyPr wrap="square" rtlCol="0">
              <a:spAutoFit/>
            </a:bodyPr>
            <a:lstStyle/>
            <a:p>
              <a:r>
                <a:rPr lang="en-US" sz="1100" dirty="0">
                  <a:solidFill>
                    <a:schemeClr val="bg1"/>
                  </a:solidFill>
                </a:rPr>
                <a:t>Internal iliac</a:t>
              </a:r>
            </a:p>
          </p:txBody>
        </p:sp>
      </p:grpSp>
      <p:sp>
        <p:nvSpPr>
          <p:cNvPr id="49" name="Striped Right Arrow 48"/>
          <p:cNvSpPr/>
          <p:nvPr/>
        </p:nvSpPr>
        <p:spPr>
          <a:xfrm>
            <a:off x="2869294" y="1100338"/>
            <a:ext cx="764232" cy="369156"/>
          </a:xfrm>
          <a:prstGeom prst="stripedRightArrow">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Striped Right Arrow 49"/>
          <p:cNvSpPr/>
          <p:nvPr/>
        </p:nvSpPr>
        <p:spPr>
          <a:xfrm>
            <a:off x="5551308" y="1100338"/>
            <a:ext cx="764232" cy="369156"/>
          </a:xfrm>
          <a:prstGeom prst="stripedRightArrow">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Striped Right Arrow 50"/>
          <p:cNvSpPr/>
          <p:nvPr/>
        </p:nvSpPr>
        <p:spPr>
          <a:xfrm rot="5400000">
            <a:off x="7738707" y="3123824"/>
            <a:ext cx="764232" cy="369156"/>
          </a:xfrm>
          <a:prstGeom prst="stripedRightArrow">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Striped Right Arrow 51"/>
          <p:cNvSpPr/>
          <p:nvPr/>
        </p:nvSpPr>
        <p:spPr>
          <a:xfrm flipH="1">
            <a:off x="5258460" y="3078908"/>
            <a:ext cx="764232" cy="369156"/>
          </a:xfrm>
          <a:prstGeom prst="stripedRightArrow">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Striped Right Arrow 52"/>
          <p:cNvSpPr/>
          <p:nvPr/>
        </p:nvSpPr>
        <p:spPr>
          <a:xfrm flipH="1">
            <a:off x="2541088" y="3078908"/>
            <a:ext cx="764232" cy="369156"/>
          </a:xfrm>
          <a:prstGeom prst="stripedRightArrow">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dirty="0"/>
              <a:t>Approach- Checklist: Vasculature</a:t>
            </a:r>
            <a:r>
              <a:rPr lang="en-US" dirty="0"/>
              <a:t>: Hepatic/Splenic</a:t>
            </a:r>
            <a:endParaRPr lang="en" dirty="0"/>
          </a:p>
        </p:txBody>
      </p:sp>
      <p:pic>
        <p:nvPicPr>
          <p:cNvPr id="44" name="Picture 43" descr="Intrahepatic mass (look at all segments).0012_preview.jpg"/>
          <p:cNvPicPr>
            <a:picLocks noChangeAspect="1"/>
          </p:cNvPicPr>
          <p:nvPr/>
        </p:nvPicPr>
        <p:blipFill rotWithShape="1">
          <a:blip r:embed="rId5">
            <a:extLst>
              <a:ext uri="{28A0092B-C50C-407E-A947-70E740481C1C}">
                <a14:useLocalDpi xmlns:a14="http://schemas.microsoft.com/office/drawing/2010/main" val="0"/>
              </a:ext>
            </a:extLst>
          </a:blip>
          <a:srcRect l="18504" t="13394" r="18041" b="23834"/>
          <a:stretch/>
        </p:blipFill>
        <p:spPr>
          <a:xfrm>
            <a:off x="3553560" y="1121994"/>
            <a:ext cx="2850955" cy="1864183"/>
          </a:xfrm>
          <a:prstGeom prst="rect">
            <a:avLst/>
          </a:prstGeom>
        </p:spPr>
      </p:pic>
      <p:grpSp>
        <p:nvGrpSpPr>
          <p:cNvPr id="3" name="Group 2"/>
          <p:cNvGrpSpPr/>
          <p:nvPr/>
        </p:nvGrpSpPr>
        <p:grpSpPr>
          <a:xfrm>
            <a:off x="4584309" y="1907529"/>
            <a:ext cx="423934" cy="543785"/>
            <a:chOff x="4584309" y="1907529"/>
            <a:chExt cx="423934" cy="543785"/>
          </a:xfrm>
        </p:grpSpPr>
        <p:cxnSp>
          <p:nvCxnSpPr>
            <p:cNvPr id="48" name="Straight Connector 47"/>
            <p:cNvCxnSpPr/>
            <p:nvPr/>
          </p:nvCxnSpPr>
          <p:spPr>
            <a:xfrm flipV="1">
              <a:off x="4652225" y="2342971"/>
              <a:ext cx="112109" cy="54330"/>
            </a:xfrm>
            <a:prstGeom prst="line">
              <a:avLst/>
            </a:prstGeom>
            <a:ln w="12700" cmpd="sng">
              <a:solidFill>
                <a:srgbClr val="3366FF"/>
              </a:solidFill>
              <a:prstDash val="sysDash"/>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584309" y="2121854"/>
              <a:ext cx="203748" cy="146413"/>
            </a:xfrm>
            <a:prstGeom prst="line">
              <a:avLst/>
            </a:prstGeom>
            <a:ln w="12700" cmpd="sng">
              <a:solidFill>
                <a:srgbClr val="3366FF"/>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788057" y="1907529"/>
              <a:ext cx="67916" cy="292826"/>
            </a:xfrm>
            <a:prstGeom prst="line">
              <a:avLst/>
            </a:prstGeom>
            <a:ln w="12700" cmpd="sng">
              <a:solidFill>
                <a:srgbClr val="3366FF"/>
              </a:solidFill>
              <a:prstDash val="sysDash"/>
            </a:ln>
          </p:spPr>
          <p:style>
            <a:lnRef idx="2">
              <a:schemeClr val="accent1"/>
            </a:lnRef>
            <a:fillRef idx="0">
              <a:schemeClr val="accent1"/>
            </a:fillRef>
            <a:effectRef idx="1">
              <a:schemeClr val="accent1"/>
            </a:effectRef>
            <a:fontRef idx="minor">
              <a:schemeClr val="tx1"/>
            </a:fontRef>
          </p:style>
        </p:cxnSp>
        <p:sp>
          <p:nvSpPr>
            <p:cNvPr id="57" name="Freeform 56"/>
            <p:cNvSpPr/>
            <p:nvPr/>
          </p:nvSpPr>
          <p:spPr>
            <a:xfrm>
              <a:off x="4764334" y="2189986"/>
              <a:ext cx="243909" cy="261328"/>
            </a:xfrm>
            <a:custGeom>
              <a:avLst/>
              <a:gdLst>
                <a:gd name="connsiteX0" fmla="*/ 14041 w 243909"/>
                <a:gd name="connsiteY0" fmla="*/ 73789 h 261328"/>
                <a:gd name="connsiteX1" fmla="*/ 39441 w 243909"/>
                <a:gd name="connsiteY1" fmla="*/ 29339 h 261328"/>
                <a:gd name="connsiteX2" fmla="*/ 96591 w 243909"/>
                <a:gd name="connsiteY2" fmla="*/ 764 h 261328"/>
                <a:gd name="connsiteX3" fmla="*/ 182316 w 243909"/>
                <a:gd name="connsiteY3" fmla="*/ 10289 h 261328"/>
                <a:gd name="connsiteX4" fmla="*/ 233116 w 243909"/>
                <a:gd name="connsiteY4" fmla="*/ 32514 h 261328"/>
                <a:gd name="connsiteX5" fmla="*/ 242641 w 243909"/>
                <a:gd name="connsiteY5" fmla="*/ 89664 h 261328"/>
                <a:gd name="connsiteX6" fmla="*/ 214066 w 243909"/>
                <a:gd name="connsiteY6" fmla="*/ 165864 h 261328"/>
                <a:gd name="connsiteX7" fmla="*/ 182316 w 243909"/>
                <a:gd name="connsiteY7" fmla="*/ 216664 h 261328"/>
                <a:gd name="connsiteX8" fmla="*/ 141041 w 243909"/>
                <a:gd name="connsiteY8" fmla="*/ 242064 h 261328"/>
                <a:gd name="connsiteX9" fmla="*/ 96591 w 243909"/>
                <a:gd name="connsiteY9" fmla="*/ 261114 h 261328"/>
                <a:gd name="connsiteX10" fmla="*/ 39441 w 243909"/>
                <a:gd name="connsiteY10" fmla="*/ 248414 h 261328"/>
                <a:gd name="connsiteX11" fmla="*/ 1341 w 243909"/>
                <a:gd name="connsiteY11" fmla="*/ 194439 h 261328"/>
                <a:gd name="connsiteX12" fmla="*/ 14041 w 243909"/>
                <a:gd name="connsiteY12" fmla="*/ 73789 h 2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909" h="261328">
                  <a:moveTo>
                    <a:pt x="14041" y="73789"/>
                  </a:moveTo>
                  <a:cubicBezTo>
                    <a:pt x="20391" y="46272"/>
                    <a:pt x="25683" y="41510"/>
                    <a:pt x="39441" y="29339"/>
                  </a:cubicBezTo>
                  <a:cubicBezTo>
                    <a:pt x="53199" y="17168"/>
                    <a:pt x="72779" y="3939"/>
                    <a:pt x="96591" y="764"/>
                  </a:cubicBezTo>
                  <a:cubicBezTo>
                    <a:pt x="120404" y="-2411"/>
                    <a:pt x="159562" y="4997"/>
                    <a:pt x="182316" y="10289"/>
                  </a:cubicBezTo>
                  <a:cubicBezTo>
                    <a:pt x="205070" y="15581"/>
                    <a:pt x="223062" y="19285"/>
                    <a:pt x="233116" y="32514"/>
                  </a:cubicBezTo>
                  <a:cubicBezTo>
                    <a:pt x="243170" y="45743"/>
                    <a:pt x="245816" y="67439"/>
                    <a:pt x="242641" y="89664"/>
                  </a:cubicBezTo>
                  <a:cubicBezTo>
                    <a:pt x="239466" y="111889"/>
                    <a:pt x="224120" y="144697"/>
                    <a:pt x="214066" y="165864"/>
                  </a:cubicBezTo>
                  <a:cubicBezTo>
                    <a:pt x="204012" y="187031"/>
                    <a:pt x="194487" y="203964"/>
                    <a:pt x="182316" y="216664"/>
                  </a:cubicBezTo>
                  <a:cubicBezTo>
                    <a:pt x="170145" y="229364"/>
                    <a:pt x="155328" y="234656"/>
                    <a:pt x="141041" y="242064"/>
                  </a:cubicBezTo>
                  <a:cubicBezTo>
                    <a:pt x="126754" y="249472"/>
                    <a:pt x="113524" y="260056"/>
                    <a:pt x="96591" y="261114"/>
                  </a:cubicBezTo>
                  <a:cubicBezTo>
                    <a:pt x="79658" y="262172"/>
                    <a:pt x="55316" y="259527"/>
                    <a:pt x="39441" y="248414"/>
                  </a:cubicBezTo>
                  <a:cubicBezTo>
                    <a:pt x="23566" y="237302"/>
                    <a:pt x="6633" y="216664"/>
                    <a:pt x="1341" y="194439"/>
                  </a:cubicBezTo>
                  <a:cubicBezTo>
                    <a:pt x="-3951" y="172214"/>
                    <a:pt x="7691" y="101306"/>
                    <a:pt x="14041" y="73789"/>
                  </a:cubicBezTo>
                  <a:close/>
                </a:path>
              </a:pathLst>
            </a:custGeom>
            <a:solidFill>
              <a:srgbClr val="008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8" name="Picture 57" descr="White-thought-bubble-clip-art-at-vector-clip-art.png"/>
          <p:cNvPicPr>
            <a:picLocks noChangeAspect="1"/>
          </p:cNvPicPr>
          <p:nvPr/>
        </p:nvPicPr>
        <p:blipFill rotWithShape="1">
          <a:blip r:embed="rId6">
            <a:extLst>
              <a:ext uri="{28A0092B-C50C-407E-A947-70E740481C1C}">
                <a14:useLocalDpi xmlns:a14="http://schemas.microsoft.com/office/drawing/2010/main" val="0"/>
              </a:ext>
            </a:extLst>
          </a:blip>
          <a:srcRect r="18347"/>
          <a:stretch/>
        </p:blipFill>
        <p:spPr>
          <a:xfrm>
            <a:off x="5898316" y="1477900"/>
            <a:ext cx="2854915" cy="1190217"/>
          </a:xfrm>
          <a:prstGeom prst="rect">
            <a:avLst/>
          </a:prstGeom>
        </p:spPr>
      </p:pic>
      <p:sp>
        <p:nvSpPr>
          <p:cNvPr id="59" name="TextBox 58"/>
          <p:cNvSpPr txBox="1"/>
          <p:nvPr/>
        </p:nvSpPr>
        <p:spPr>
          <a:xfrm>
            <a:off x="6258089" y="1795028"/>
            <a:ext cx="2025800" cy="584776"/>
          </a:xfrm>
          <a:prstGeom prst="rect">
            <a:avLst/>
          </a:prstGeom>
          <a:noFill/>
        </p:spPr>
        <p:txBody>
          <a:bodyPr wrap="square" rtlCol="0">
            <a:spAutoFit/>
          </a:bodyPr>
          <a:lstStyle/>
          <a:p>
            <a:pPr algn="ctr"/>
            <a:r>
              <a:rPr lang="en-US" sz="1600" i="1" dirty="0">
                <a:solidFill>
                  <a:schemeClr val="bg1"/>
                </a:solidFill>
                <a:latin typeface="Helvetica Neue Medium"/>
                <a:cs typeface="Helvetica Neue Medium"/>
              </a:rPr>
              <a:t>Follow the </a:t>
            </a:r>
            <a:r>
              <a:rPr lang="en-US" sz="1600" i="1" dirty="0">
                <a:solidFill>
                  <a:srgbClr val="0000FF"/>
                </a:solidFill>
                <a:latin typeface="Helvetica Neue Medium"/>
                <a:cs typeface="Helvetica Neue Medium"/>
              </a:rPr>
              <a:t>hepatic veins</a:t>
            </a:r>
            <a:r>
              <a:rPr lang="en-US" sz="1600" i="1" dirty="0">
                <a:solidFill>
                  <a:schemeClr val="bg1"/>
                </a:solidFill>
                <a:latin typeface="Helvetica Neue Medium"/>
                <a:cs typeface="Helvetica Neue Medium"/>
              </a:rPr>
              <a:t> to the </a:t>
            </a:r>
            <a:r>
              <a:rPr lang="en-US" sz="1600" i="1" dirty="0">
                <a:solidFill>
                  <a:srgbClr val="008000"/>
                </a:solidFill>
                <a:latin typeface="Helvetica Neue Medium"/>
                <a:cs typeface="Helvetica Neue Medium"/>
              </a:rPr>
              <a:t>IVC.</a:t>
            </a:r>
          </a:p>
        </p:txBody>
      </p:sp>
      <p:sp>
        <p:nvSpPr>
          <p:cNvPr id="62" name="Curved Left Arrow 61"/>
          <p:cNvSpPr/>
          <p:nvPr/>
        </p:nvSpPr>
        <p:spPr>
          <a:xfrm rot="5100166" flipH="1">
            <a:off x="5180443" y="1026413"/>
            <a:ext cx="408496" cy="1226000"/>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3" name="Curved Left Arrow 62"/>
          <p:cNvSpPr/>
          <p:nvPr/>
        </p:nvSpPr>
        <p:spPr>
          <a:xfrm rot="15219204" flipH="1">
            <a:off x="6441687" y="4117742"/>
            <a:ext cx="376170" cy="888031"/>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 name="Group 3"/>
          <p:cNvGrpSpPr/>
          <p:nvPr/>
        </p:nvGrpSpPr>
        <p:grpSpPr>
          <a:xfrm>
            <a:off x="5728933" y="2723727"/>
            <a:ext cx="3103367" cy="2143479"/>
            <a:chOff x="5728933" y="2723727"/>
            <a:chExt cx="3103367" cy="2143479"/>
          </a:xfrm>
        </p:grpSpPr>
        <p:pic>
          <p:nvPicPr>
            <p:cNvPr id="47" name="Picture 46" descr="Intrahepatic mass (look at all segments).0019_preview.jpg"/>
            <p:cNvPicPr>
              <a:picLocks noChangeAspect="1"/>
            </p:cNvPicPr>
            <p:nvPr/>
          </p:nvPicPr>
          <p:blipFill rotWithShape="1">
            <a:blip r:embed="rId7">
              <a:extLst>
                <a:ext uri="{28A0092B-C50C-407E-A947-70E740481C1C}">
                  <a14:useLocalDpi xmlns:a14="http://schemas.microsoft.com/office/drawing/2010/main" val="0"/>
                </a:ext>
              </a:extLst>
            </a:blip>
            <a:srcRect l="18059" t="14970" r="16825" b="10965"/>
            <a:stretch/>
          </p:blipFill>
          <p:spPr>
            <a:xfrm>
              <a:off x="5728933" y="2723727"/>
              <a:ext cx="2850956" cy="2143479"/>
            </a:xfrm>
            <a:prstGeom prst="rect">
              <a:avLst/>
            </a:prstGeom>
          </p:spPr>
        </p:pic>
        <p:cxnSp>
          <p:nvCxnSpPr>
            <p:cNvPr id="56" name="Straight Arrow Connector 55"/>
            <p:cNvCxnSpPr/>
            <p:nvPr/>
          </p:nvCxnSpPr>
          <p:spPr>
            <a:xfrm flipV="1">
              <a:off x="6916876" y="3727217"/>
              <a:ext cx="0" cy="48205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flipV="1">
              <a:off x="7500182" y="3974637"/>
              <a:ext cx="176752" cy="48205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7676934" y="4302802"/>
              <a:ext cx="1155366" cy="307777"/>
            </a:xfrm>
            <a:prstGeom prst="rect">
              <a:avLst/>
            </a:prstGeom>
            <a:solidFill>
              <a:schemeClr val="tx1"/>
            </a:solidFill>
            <a:ln>
              <a:solidFill>
                <a:schemeClr val="bg1"/>
              </a:solidFill>
            </a:ln>
          </p:spPr>
          <p:txBody>
            <a:bodyPr wrap="square" rtlCol="0">
              <a:spAutoFit/>
            </a:bodyPr>
            <a:lstStyle/>
            <a:p>
              <a:r>
                <a:rPr lang="en-US" dirty="0">
                  <a:solidFill>
                    <a:schemeClr val="bg1"/>
                  </a:solidFill>
                </a:rPr>
                <a:t>Splenic vein</a:t>
              </a:r>
            </a:p>
          </p:txBody>
        </p:sp>
      </p:grpSp>
      <p:pic>
        <p:nvPicPr>
          <p:cNvPr id="60" name="Picture 59" descr="White-thought-bubble-clip-art-at-vector-clip-art.png"/>
          <p:cNvPicPr>
            <a:picLocks noChangeAspect="1"/>
          </p:cNvPicPr>
          <p:nvPr/>
        </p:nvPicPr>
        <p:blipFill rotWithShape="1">
          <a:blip r:embed="rId6">
            <a:extLst>
              <a:ext uri="{28A0092B-C50C-407E-A947-70E740481C1C}">
                <a14:useLocalDpi xmlns:a14="http://schemas.microsoft.com/office/drawing/2010/main" val="0"/>
              </a:ext>
            </a:extLst>
          </a:blip>
          <a:srcRect r="18347"/>
          <a:stretch/>
        </p:blipFill>
        <p:spPr>
          <a:xfrm>
            <a:off x="3801186" y="3331309"/>
            <a:ext cx="2603329" cy="1535898"/>
          </a:xfrm>
          <a:prstGeom prst="rect">
            <a:avLst/>
          </a:prstGeom>
        </p:spPr>
      </p:pic>
      <p:sp>
        <p:nvSpPr>
          <p:cNvPr id="61" name="TextBox 60"/>
          <p:cNvSpPr txBox="1"/>
          <p:nvPr/>
        </p:nvSpPr>
        <p:spPr>
          <a:xfrm>
            <a:off x="4033255" y="3596229"/>
            <a:ext cx="2025800" cy="954107"/>
          </a:xfrm>
          <a:prstGeom prst="rect">
            <a:avLst/>
          </a:prstGeom>
          <a:noFill/>
        </p:spPr>
        <p:txBody>
          <a:bodyPr wrap="square" rtlCol="0">
            <a:spAutoFit/>
          </a:bodyPr>
          <a:lstStyle/>
          <a:p>
            <a:pPr algn="ctr"/>
            <a:r>
              <a:rPr lang="en-US" i="1" dirty="0">
                <a:solidFill>
                  <a:schemeClr val="bg1"/>
                </a:solidFill>
                <a:latin typeface="Helvetica Neue Medium"/>
                <a:cs typeface="Helvetica Neue Medium"/>
              </a:rPr>
              <a:t>Follow the intrahepatic portal veins to the </a:t>
            </a:r>
            <a:r>
              <a:rPr lang="en-US" i="1" dirty="0">
                <a:solidFill>
                  <a:srgbClr val="FF6600"/>
                </a:solidFill>
                <a:latin typeface="Helvetica Neue Medium"/>
                <a:cs typeface="Helvetica Neue Medium"/>
              </a:rPr>
              <a:t>main portal vein.</a:t>
            </a:r>
            <a:endParaRPr lang="en-US" i="1" dirty="0">
              <a:solidFill>
                <a:schemeClr val="bg1"/>
              </a:solidFill>
              <a:latin typeface="Helvetica Neue Medium"/>
              <a:cs typeface="Helvetica Neue Medium"/>
            </a:endParaRPr>
          </a:p>
        </p:txBody>
      </p:sp>
      <p:pic>
        <p:nvPicPr>
          <p:cNvPr id="2" name="Hepatic_arteries_with_animation mov.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6951" t="7618" r="17768" b="10337"/>
          <a:stretch/>
        </p:blipFill>
        <p:spPr>
          <a:xfrm>
            <a:off x="311700" y="1012893"/>
            <a:ext cx="2998942" cy="2437486"/>
          </a:xfrm>
          <a:prstGeom prst="rect">
            <a:avLst/>
          </a:prstGeom>
        </p:spPr>
      </p:pic>
      <p:grpSp>
        <p:nvGrpSpPr>
          <p:cNvPr id="6" name="Group 5"/>
          <p:cNvGrpSpPr/>
          <p:nvPr/>
        </p:nvGrpSpPr>
        <p:grpSpPr>
          <a:xfrm>
            <a:off x="0" y="3208845"/>
            <a:ext cx="3163759" cy="1927572"/>
            <a:chOff x="0" y="3208845"/>
            <a:chExt cx="3163759" cy="1927572"/>
          </a:xfrm>
        </p:grpSpPr>
        <p:pic>
          <p:nvPicPr>
            <p:cNvPr id="65" name="Picture 64" descr="White-thought-bubble-clip-art-at-vector-clip-art.png"/>
            <p:cNvPicPr>
              <a:picLocks noChangeAspect="1"/>
            </p:cNvPicPr>
            <p:nvPr/>
          </p:nvPicPr>
          <p:blipFill rotWithShape="1">
            <a:blip r:embed="rId6">
              <a:extLst>
                <a:ext uri="{28A0092B-C50C-407E-A947-70E740481C1C}">
                  <a14:useLocalDpi xmlns:a14="http://schemas.microsoft.com/office/drawing/2010/main" val="0"/>
                </a:ext>
              </a:extLst>
            </a:blip>
            <a:srcRect r="18347"/>
            <a:stretch/>
          </p:blipFill>
          <p:spPr>
            <a:xfrm>
              <a:off x="0" y="3208845"/>
              <a:ext cx="3163759" cy="1927572"/>
            </a:xfrm>
            <a:prstGeom prst="rect">
              <a:avLst/>
            </a:prstGeom>
          </p:spPr>
        </p:pic>
        <p:sp>
          <p:nvSpPr>
            <p:cNvPr id="66" name="TextBox 65"/>
            <p:cNvSpPr txBox="1"/>
            <p:nvPr/>
          </p:nvSpPr>
          <p:spPr>
            <a:xfrm>
              <a:off x="436437" y="3556640"/>
              <a:ext cx="2256588" cy="1323439"/>
            </a:xfrm>
            <a:prstGeom prst="rect">
              <a:avLst/>
            </a:prstGeom>
            <a:noFill/>
          </p:spPr>
          <p:txBody>
            <a:bodyPr wrap="square" rtlCol="0">
              <a:spAutoFit/>
            </a:bodyPr>
            <a:lstStyle/>
            <a:p>
              <a:pPr algn="ctr"/>
              <a:r>
                <a:rPr lang="en-US" sz="1600" i="1" dirty="0">
                  <a:solidFill>
                    <a:schemeClr val="bg1"/>
                  </a:solidFill>
                  <a:latin typeface="Helvetica Neue Medium"/>
                  <a:cs typeface="Helvetica Neue Medium"/>
                </a:rPr>
                <a:t>Many radiologists look at the hepatic vasculature separately from the liver. </a:t>
              </a:r>
              <a:endParaRPr lang="en-US" sz="1600" i="1" dirty="0">
                <a:solidFill>
                  <a:srgbClr val="008000"/>
                </a:solidFill>
                <a:latin typeface="Helvetica Neue Medium"/>
                <a:cs typeface="Helvetica Neue Medium"/>
              </a:endParaRPr>
            </a:p>
          </p:txBody>
        </p:sp>
      </p:grpSp>
    </p:spTree>
    <p:extLst>
      <p:ext uri="{BB962C8B-B14F-4D97-AF65-F5344CB8AC3E}">
        <p14:creationId xmlns:p14="http://schemas.microsoft.com/office/powerpoint/2010/main" val="399687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dirty="0"/>
              <a:t>Approach- Checklist: </a:t>
            </a:r>
            <a:r>
              <a:rPr lang="en-US" dirty="0"/>
              <a:t>Lymph nodes</a:t>
            </a:r>
            <a:endParaRPr lang="en" dirty="0"/>
          </a:p>
        </p:txBody>
      </p:sp>
      <p:sp>
        <p:nvSpPr>
          <p:cNvPr id="2" name="TextBox 1"/>
          <p:cNvSpPr txBox="1"/>
          <p:nvPr/>
        </p:nvSpPr>
        <p:spPr>
          <a:xfrm>
            <a:off x="480858" y="1201478"/>
            <a:ext cx="3513959" cy="2462213"/>
          </a:xfrm>
          <a:prstGeom prst="rect">
            <a:avLst/>
          </a:prstGeom>
          <a:noFill/>
        </p:spPr>
        <p:txBody>
          <a:bodyPr wrap="square" rtlCol="0">
            <a:spAutoFit/>
          </a:bodyPr>
          <a:lstStyle/>
          <a:p>
            <a:r>
              <a:rPr lang="en-US" dirty="0">
                <a:solidFill>
                  <a:schemeClr val="tx1"/>
                </a:solidFill>
              </a:rPr>
              <a:t>Screening for lymph node abnormality is best done at the time of a review of the vasculature, as lymph nodes “co-travel” with the vasculature. Lymph node “stations” are named, for the most part, for their corresponding vessel (</a:t>
            </a:r>
            <a:r>
              <a:rPr lang="en-US" dirty="0" err="1">
                <a:solidFill>
                  <a:schemeClr val="tx1"/>
                </a:solidFill>
              </a:rPr>
              <a:t>eg</a:t>
            </a:r>
            <a:r>
              <a:rPr lang="en-US" dirty="0">
                <a:solidFill>
                  <a:schemeClr val="tx1"/>
                </a:solidFill>
              </a:rPr>
              <a:t>, “right external iliac chain lymph nodes”).</a:t>
            </a:r>
          </a:p>
          <a:p>
            <a:endParaRPr lang="en-US" dirty="0">
              <a:solidFill>
                <a:schemeClr val="tx1"/>
              </a:solidFill>
            </a:endParaRPr>
          </a:p>
          <a:p>
            <a:r>
              <a:rPr lang="en-US" dirty="0">
                <a:solidFill>
                  <a:schemeClr val="tx1"/>
                </a:solidFill>
              </a:rPr>
              <a:t>Additional sites for lymph nodes are around the liver hilum (“</a:t>
            </a:r>
            <a:r>
              <a:rPr lang="en-US" dirty="0" err="1">
                <a:solidFill>
                  <a:schemeClr val="tx1"/>
                </a:solidFill>
              </a:rPr>
              <a:t>periportal</a:t>
            </a:r>
            <a:r>
              <a:rPr lang="en-US" dirty="0">
                <a:solidFill>
                  <a:schemeClr val="tx1"/>
                </a:solidFill>
              </a:rPr>
              <a:t>”) and within the </a:t>
            </a:r>
            <a:r>
              <a:rPr lang="en-US" dirty="0" err="1">
                <a:solidFill>
                  <a:schemeClr val="tx1"/>
                </a:solidFill>
              </a:rPr>
              <a:t>gastrohepatic</a:t>
            </a:r>
            <a:r>
              <a:rPr lang="en-US" dirty="0">
                <a:solidFill>
                  <a:schemeClr val="tx1"/>
                </a:solidFill>
              </a:rPr>
              <a:t> ligament</a:t>
            </a:r>
          </a:p>
        </p:txBody>
      </p:sp>
      <p:grpSp>
        <p:nvGrpSpPr>
          <p:cNvPr id="22" name="Group 21"/>
          <p:cNvGrpSpPr/>
          <p:nvPr/>
        </p:nvGrpSpPr>
        <p:grpSpPr>
          <a:xfrm>
            <a:off x="5035240" y="1410553"/>
            <a:ext cx="3864328" cy="2526158"/>
            <a:chOff x="4788625" y="1296851"/>
            <a:chExt cx="3864328" cy="2526158"/>
          </a:xfrm>
        </p:grpSpPr>
        <p:pic>
          <p:nvPicPr>
            <p:cNvPr id="23" name="Picture 22" descr="central retroperitoneum.0008_preview.jpg"/>
            <p:cNvPicPr>
              <a:picLocks noChangeAspect="1"/>
            </p:cNvPicPr>
            <p:nvPr/>
          </p:nvPicPr>
          <p:blipFill rotWithShape="1">
            <a:blip r:embed="rId3">
              <a:extLst>
                <a:ext uri="{28A0092B-C50C-407E-A947-70E740481C1C}">
                  <a14:useLocalDpi xmlns:a14="http://schemas.microsoft.com/office/drawing/2010/main" val="0"/>
                </a:ext>
              </a:extLst>
            </a:blip>
            <a:srcRect l="16718" t="23407" r="16176" b="27479"/>
            <a:stretch/>
          </p:blipFill>
          <p:spPr>
            <a:xfrm>
              <a:off x="4788625" y="1296851"/>
              <a:ext cx="3864328" cy="2526158"/>
            </a:xfrm>
            <a:prstGeom prst="rect">
              <a:avLst/>
            </a:prstGeom>
          </p:spPr>
        </p:pic>
        <p:sp>
          <p:nvSpPr>
            <p:cNvPr id="24" name="Freeform 23"/>
            <p:cNvSpPr/>
            <p:nvPr/>
          </p:nvSpPr>
          <p:spPr>
            <a:xfrm>
              <a:off x="6263795" y="2539015"/>
              <a:ext cx="517212" cy="238832"/>
            </a:xfrm>
            <a:custGeom>
              <a:avLst/>
              <a:gdLst>
                <a:gd name="connsiteX0" fmla="*/ 137508 w 517212"/>
                <a:gd name="connsiteY0" fmla="*/ 238832 h 238832"/>
                <a:gd name="connsiteX1" fmla="*/ 53329 w 517212"/>
                <a:gd name="connsiteY1" fmla="*/ 216873 h 238832"/>
                <a:gd name="connsiteX2" fmla="*/ 20389 w 517212"/>
                <a:gd name="connsiteY2" fmla="*/ 191253 h 238832"/>
                <a:gd name="connsiteX3" fmla="*/ 2089 w 517212"/>
                <a:gd name="connsiteY3" fmla="*/ 136355 h 238832"/>
                <a:gd name="connsiteX4" fmla="*/ 5749 w 517212"/>
                <a:gd name="connsiteY4" fmla="*/ 70477 h 238832"/>
                <a:gd name="connsiteX5" fmla="*/ 49669 w 517212"/>
                <a:gd name="connsiteY5" fmla="*/ 26559 h 238832"/>
                <a:gd name="connsiteX6" fmla="*/ 115548 w 517212"/>
                <a:gd name="connsiteY6" fmla="*/ 940 h 238832"/>
                <a:gd name="connsiteX7" fmla="*/ 185088 w 517212"/>
                <a:gd name="connsiteY7" fmla="*/ 8260 h 238832"/>
                <a:gd name="connsiteX8" fmla="*/ 261948 w 517212"/>
                <a:gd name="connsiteY8" fmla="*/ 33879 h 238832"/>
                <a:gd name="connsiteX9" fmla="*/ 331487 w 517212"/>
                <a:gd name="connsiteY9" fmla="*/ 59498 h 238832"/>
                <a:gd name="connsiteX10" fmla="*/ 412007 w 517212"/>
                <a:gd name="connsiteY10" fmla="*/ 44858 h 238832"/>
                <a:gd name="connsiteX11" fmla="*/ 444946 w 517212"/>
                <a:gd name="connsiteY11" fmla="*/ 15579 h 238832"/>
                <a:gd name="connsiteX12" fmla="*/ 496186 w 517212"/>
                <a:gd name="connsiteY12" fmla="*/ 59498 h 238832"/>
                <a:gd name="connsiteX13" fmla="*/ 514486 w 517212"/>
                <a:gd name="connsiteY13" fmla="*/ 96097 h 238832"/>
                <a:gd name="connsiteX14" fmla="*/ 441287 w 517212"/>
                <a:gd name="connsiteY14" fmla="*/ 140015 h 238832"/>
                <a:gd name="connsiteX15" fmla="*/ 353447 w 517212"/>
                <a:gd name="connsiteY15" fmla="*/ 180274 h 238832"/>
                <a:gd name="connsiteX16" fmla="*/ 243648 w 517212"/>
                <a:gd name="connsiteY16" fmla="*/ 216873 h 238832"/>
                <a:gd name="connsiteX17" fmla="*/ 137508 w 517212"/>
                <a:gd name="connsiteY17" fmla="*/ 238832 h 23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7212" h="238832">
                  <a:moveTo>
                    <a:pt x="137508" y="238832"/>
                  </a:moveTo>
                  <a:cubicBezTo>
                    <a:pt x="105788" y="238832"/>
                    <a:pt x="72849" y="224803"/>
                    <a:pt x="53329" y="216873"/>
                  </a:cubicBezTo>
                  <a:cubicBezTo>
                    <a:pt x="33809" y="208943"/>
                    <a:pt x="28929" y="204673"/>
                    <a:pt x="20389" y="191253"/>
                  </a:cubicBezTo>
                  <a:cubicBezTo>
                    <a:pt x="11849" y="177833"/>
                    <a:pt x="4529" y="156484"/>
                    <a:pt x="2089" y="136355"/>
                  </a:cubicBezTo>
                  <a:cubicBezTo>
                    <a:pt x="-351" y="116226"/>
                    <a:pt x="-2181" y="88776"/>
                    <a:pt x="5749" y="70477"/>
                  </a:cubicBezTo>
                  <a:cubicBezTo>
                    <a:pt x="13679" y="52178"/>
                    <a:pt x="31369" y="38148"/>
                    <a:pt x="49669" y="26559"/>
                  </a:cubicBezTo>
                  <a:cubicBezTo>
                    <a:pt x="67969" y="14970"/>
                    <a:pt x="92978" y="3990"/>
                    <a:pt x="115548" y="940"/>
                  </a:cubicBezTo>
                  <a:cubicBezTo>
                    <a:pt x="138118" y="-2110"/>
                    <a:pt x="160688" y="2770"/>
                    <a:pt x="185088" y="8260"/>
                  </a:cubicBezTo>
                  <a:cubicBezTo>
                    <a:pt x="209488" y="13750"/>
                    <a:pt x="237548" y="25339"/>
                    <a:pt x="261948" y="33879"/>
                  </a:cubicBezTo>
                  <a:cubicBezTo>
                    <a:pt x="286348" y="42419"/>
                    <a:pt x="306477" y="57668"/>
                    <a:pt x="331487" y="59498"/>
                  </a:cubicBezTo>
                  <a:cubicBezTo>
                    <a:pt x="356497" y="61328"/>
                    <a:pt x="393097" y="52178"/>
                    <a:pt x="412007" y="44858"/>
                  </a:cubicBezTo>
                  <a:cubicBezTo>
                    <a:pt x="430917" y="37538"/>
                    <a:pt x="430916" y="13139"/>
                    <a:pt x="444946" y="15579"/>
                  </a:cubicBezTo>
                  <a:cubicBezTo>
                    <a:pt x="458976" y="18019"/>
                    <a:pt x="484596" y="46078"/>
                    <a:pt x="496186" y="59498"/>
                  </a:cubicBezTo>
                  <a:cubicBezTo>
                    <a:pt x="507776" y="72918"/>
                    <a:pt x="523636" y="82677"/>
                    <a:pt x="514486" y="96097"/>
                  </a:cubicBezTo>
                  <a:cubicBezTo>
                    <a:pt x="505336" y="109516"/>
                    <a:pt x="468127" y="125985"/>
                    <a:pt x="441287" y="140015"/>
                  </a:cubicBezTo>
                  <a:cubicBezTo>
                    <a:pt x="414447" y="154044"/>
                    <a:pt x="386387" y="167464"/>
                    <a:pt x="353447" y="180274"/>
                  </a:cubicBezTo>
                  <a:cubicBezTo>
                    <a:pt x="320507" y="193084"/>
                    <a:pt x="279028" y="205893"/>
                    <a:pt x="243648" y="216873"/>
                  </a:cubicBezTo>
                  <a:cubicBezTo>
                    <a:pt x="208268" y="227853"/>
                    <a:pt x="169228" y="238832"/>
                    <a:pt x="137508" y="238832"/>
                  </a:cubicBezTo>
                  <a:close/>
                </a:path>
              </a:pathLst>
            </a:custGeom>
            <a:solidFill>
              <a:srgbClr val="FF66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6718267" y="2460440"/>
              <a:ext cx="236040" cy="270360"/>
            </a:xfrm>
            <a:custGeom>
              <a:avLst/>
              <a:gdLst>
                <a:gd name="connsiteX0" fmla="*/ 63533 w 236040"/>
                <a:gd name="connsiteY0" fmla="*/ 165285 h 270360"/>
                <a:gd name="connsiteX1" fmla="*/ 15908 w 236040"/>
                <a:gd name="connsiteY1" fmla="*/ 101785 h 270360"/>
                <a:gd name="connsiteX2" fmla="*/ 33 w 236040"/>
                <a:gd name="connsiteY2" fmla="*/ 85910 h 270360"/>
                <a:gd name="connsiteX3" fmla="*/ 19083 w 236040"/>
                <a:gd name="connsiteY3" fmla="*/ 28760 h 270360"/>
                <a:gd name="connsiteX4" fmla="*/ 50833 w 236040"/>
                <a:gd name="connsiteY4" fmla="*/ 185 h 270360"/>
                <a:gd name="connsiteX5" fmla="*/ 127033 w 236040"/>
                <a:gd name="connsiteY5" fmla="*/ 41460 h 270360"/>
                <a:gd name="connsiteX6" fmla="*/ 165133 w 236040"/>
                <a:gd name="connsiteY6" fmla="*/ 82735 h 270360"/>
                <a:gd name="connsiteX7" fmla="*/ 209583 w 236040"/>
                <a:gd name="connsiteY7" fmla="*/ 136710 h 270360"/>
                <a:gd name="connsiteX8" fmla="*/ 234983 w 236040"/>
                <a:gd name="connsiteY8" fmla="*/ 193860 h 270360"/>
                <a:gd name="connsiteX9" fmla="*/ 174658 w 236040"/>
                <a:gd name="connsiteY9" fmla="*/ 244660 h 270360"/>
                <a:gd name="connsiteX10" fmla="*/ 130208 w 236040"/>
                <a:gd name="connsiteY10" fmla="*/ 270060 h 270360"/>
                <a:gd name="connsiteX11" fmla="*/ 107983 w 236040"/>
                <a:gd name="connsiteY11" fmla="*/ 228785 h 270360"/>
                <a:gd name="connsiteX12" fmla="*/ 63533 w 236040"/>
                <a:gd name="connsiteY12" fmla="*/ 165285 h 2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040" h="270360">
                  <a:moveTo>
                    <a:pt x="63533" y="165285"/>
                  </a:moveTo>
                  <a:cubicBezTo>
                    <a:pt x="48187" y="144118"/>
                    <a:pt x="26491" y="115014"/>
                    <a:pt x="15908" y="101785"/>
                  </a:cubicBezTo>
                  <a:cubicBezTo>
                    <a:pt x="5325" y="88556"/>
                    <a:pt x="-496" y="98081"/>
                    <a:pt x="33" y="85910"/>
                  </a:cubicBezTo>
                  <a:cubicBezTo>
                    <a:pt x="562" y="73739"/>
                    <a:pt x="10616" y="43048"/>
                    <a:pt x="19083" y="28760"/>
                  </a:cubicBezTo>
                  <a:cubicBezTo>
                    <a:pt x="27550" y="14472"/>
                    <a:pt x="32841" y="-1932"/>
                    <a:pt x="50833" y="185"/>
                  </a:cubicBezTo>
                  <a:cubicBezTo>
                    <a:pt x="68825" y="2302"/>
                    <a:pt x="107983" y="27702"/>
                    <a:pt x="127033" y="41460"/>
                  </a:cubicBezTo>
                  <a:cubicBezTo>
                    <a:pt x="146083" y="55218"/>
                    <a:pt x="151375" y="66860"/>
                    <a:pt x="165133" y="82735"/>
                  </a:cubicBezTo>
                  <a:cubicBezTo>
                    <a:pt x="178891" y="98610"/>
                    <a:pt x="197941" y="118189"/>
                    <a:pt x="209583" y="136710"/>
                  </a:cubicBezTo>
                  <a:cubicBezTo>
                    <a:pt x="221225" y="155231"/>
                    <a:pt x="240804" y="175868"/>
                    <a:pt x="234983" y="193860"/>
                  </a:cubicBezTo>
                  <a:cubicBezTo>
                    <a:pt x="229162" y="211852"/>
                    <a:pt x="192121" y="231960"/>
                    <a:pt x="174658" y="244660"/>
                  </a:cubicBezTo>
                  <a:cubicBezTo>
                    <a:pt x="157196" y="257360"/>
                    <a:pt x="141321" y="272706"/>
                    <a:pt x="130208" y="270060"/>
                  </a:cubicBezTo>
                  <a:cubicBezTo>
                    <a:pt x="119095" y="267414"/>
                    <a:pt x="116979" y="245718"/>
                    <a:pt x="107983" y="228785"/>
                  </a:cubicBezTo>
                  <a:cubicBezTo>
                    <a:pt x="98987" y="211852"/>
                    <a:pt x="78879" y="186452"/>
                    <a:pt x="63533" y="165285"/>
                  </a:cubicBezTo>
                  <a:close/>
                </a:path>
              </a:pathLst>
            </a:custGeom>
            <a:solidFill>
              <a:srgbClr val="3366F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6273362" y="2738163"/>
              <a:ext cx="139503" cy="184799"/>
            </a:xfrm>
            <a:custGeom>
              <a:avLst/>
              <a:gdLst>
                <a:gd name="connsiteX0" fmla="*/ 111433 w 139503"/>
                <a:gd name="connsiteY0" fmla="*/ 48878 h 184799"/>
                <a:gd name="connsiteX1" fmla="*/ 139268 w 139503"/>
                <a:gd name="connsiteY1" fmla="*/ 97590 h 184799"/>
                <a:gd name="connsiteX2" fmla="*/ 121871 w 139503"/>
                <a:gd name="connsiteY2" fmla="*/ 135864 h 184799"/>
                <a:gd name="connsiteX3" fmla="*/ 73159 w 139503"/>
                <a:gd name="connsiteY3" fmla="*/ 177618 h 184799"/>
                <a:gd name="connsiteX4" fmla="*/ 24446 w 139503"/>
                <a:gd name="connsiteY4" fmla="*/ 181097 h 184799"/>
                <a:gd name="connsiteX5" fmla="*/ 10528 w 139503"/>
                <a:gd name="connsiteY5" fmla="*/ 139344 h 184799"/>
                <a:gd name="connsiteX6" fmla="*/ 3570 w 139503"/>
                <a:gd name="connsiteY6" fmla="*/ 69755 h 184799"/>
                <a:gd name="connsiteX7" fmla="*/ 90 w 139503"/>
                <a:gd name="connsiteY7" fmla="*/ 41919 h 184799"/>
                <a:gd name="connsiteX8" fmla="*/ 7049 w 139503"/>
                <a:gd name="connsiteY8" fmla="*/ 166 h 184799"/>
                <a:gd name="connsiteX9" fmla="*/ 52282 w 139503"/>
                <a:gd name="connsiteY9" fmla="*/ 28001 h 184799"/>
                <a:gd name="connsiteX10" fmla="*/ 111433 w 139503"/>
                <a:gd name="connsiteY10" fmla="*/ 48878 h 18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503" h="184799">
                  <a:moveTo>
                    <a:pt x="111433" y="48878"/>
                  </a:moveTo>
                  <a:cubicBezTo>
                    <a:pt x="125931" y="60476"/>
                    <a:pt x="137528" y="83092"/>
                    <a:pt x="139268" y="97590"/>
                  </a:cubicBezTo>
                  <a:cubicBezTo>
                    <a:pt x="141008" y="112088"/>
                    <a:pt x="132889" y="122526"/>
                    <a:pt x="121871" y="135864"/>
                  </a:cubicBezTo>
                  <a:cubicBezTo>
                    <a:pt x="110853" y="149202"/>
                    <a:pt x="89396" y="170079"/>
                    <a:pt x="73159" y="177618"/>
                  </a:cubicBezTo>
                  <a:cubicBezTo>
                    <a:pt x="56921" y="185157"/>
                    <a:pt x="34885" y="187476"/>
                    <a:pt x="24446" y="181097"/>
                  </a:cubicBezTo>
                  <a:cubicBezTo>
                    <a:pt x="14007" y="174718"/>
                    <a:pt x="14007" y="157901"/>
                    <a:pt x="10528" y="139344"/>
                  </a:cubicBezTo>
                  <a:cubicBezTo>
                    <a:pt x="7049" y="120787"/>
                    <a:pt x="5310" y="85992"/>
                    <a:pt x="3570" y="69755"/>
                  </a:cubicBezTo>
                  <a:cubicBezTo>
                    <a:pt x="1830" y="53518"/>
                    <a:pt x="-490" y="53517"/>
                    <a:pt x="90" y="41919"/>
                  </a:cubicBezTo>
                  <a:cubicBezTo>
                    <a:pt x="670" y="30321"/>
                    <a:pt x="-1650" y="2486"/>
                    <a:pt x="7049" y="166"/>
                  </a:cubicBezTo>
                  <a:cubicBezTo>
                    <a:pt x="15748" y="-2154"/>
                    <a:pt x="38364" y="20462"/>
                    <a:pt x="52282" y="28001"/>
                  </a:cubicBezTo>
                  <a:cubicBezTo>
                    <a:pt x="66200" y="35540"/>
                    <a:pt x="96935" y="37280"/>
                    <a:pt x="111433" y="48878"/>
                  </a:cubicBezTo>
                  <a:close/>
                </a:path>
              </a:pathLst>
            </a:cu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a:off x="6858645" y="2435592"/>
              <a:ext cx="370383" cy="202863"/>
            </a:xfrm>
            <a:custGeom>
              <a:avLst/>
              <a:gdLst>
                <a:gd name="connsiteX0" fmla="*/ 96780 w 370383"/>
                <a:gd name="connsiteY0" fmla="*/ 180956 h 202863"/>
                <a:gd name="connsiteX1" fmla="*/ 6314 w 370383"/>
                <a:gd name="connsiteY1" fmla="*/ 83531 h 202863"/>
                <a:gd name="connsiteX2" fmla="*/ 16752 w 370383"/>
                <a:gd name="connsiteY2" fmla="*/ 48737 h 202863"/>
                <a:gd name="connsiteX3" fmla="*/ 89821 w 370383"/>
                <a:gd name="connsiteY3" fmla="*/ 17422 h 202863"/>
                <a:gd name="connsiteX4" fmla="*/ 155930 w 370383"/>
                <a:gd name="connsiteY4" fmla="*/ 24 h 202863"/>
                <a:gd name="connsiteX5" fmla="*/ 228999 w 370383"/>
                <a:gd name="connsiteY5" fmla="*/ 20901 h 202863"/>
                <a:gd name="connsiteX6" fmla="*/ 322944 w 370383"/>
                <a:gd name="connsiteY6" fmla="*/ 80052 h 202863"/>
                <a:gd name="connsiteX7" fmla="*/ 368177 w 370383"/>
                <a:gd name="connsiteY7" fmla="*/ 135723 h 202863"/>
                <a:gd name="connsiteX8" fmla="*/ 357739 w 370383"/>
                <a:gd name="connsiteY8" fmla="*/ 201833 h 202863"/>
                <a:gd name="connsiteX9" fmla="*/ 309026 w 370383"/>
                <a:gd name="connsiteY9" fmla="*/ 173997 h 202863"/>
                <a:gd name="connsiteX10" fmla="*/ 232478 w 370383"/>
                <a:gd name="connsiteY10" fmla="*/ 146161 h 202863"/>
                <a:gd name="connsiteX11" fmla="*/ 155930 w 370383"/>
                <a:gd name="connsiteY11" fmla="*/ 146161 h 202863"/>
                <a:gd name="connsiteX12" fmla="*/ 96780 w 370383"/>
                <a:gd name="connsiteY12" fmla="*/ 180956 h 20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383" h="202863">
                  <a:moveTo>
                    <a:pt x="96780" y="180956"/>
                  </a:moveTo>
                  <a:cubicBezTo>
                    <a:pt x="71844" y="170518"/>
                    <a:pt x="19652" y="105567"/>
                    <a:pt x="6314" y="83531"/>
                  </a:cubicBezTo>
                  <a:cubicBezTo>
                    <a:pt x="-7024" y="61494"/>
                    <a:pt x="2834" y="59755"/>
                    <a:pt x="16752" y="48737"/>
                  </a:cubicBezTo>
                  <a:cubicBezTo>
                    <a:pt x="30670" y="37719"/>
                    <a:pt x="66625" y="25541"/>
                    <a:pt x="89821" y="17422"/>
                  </a:cubicBezTo>
                  <a:cubicBezTo>
                    <a:pt x="113017" y="9303"/>
                    <a:pt x="132734" y="-556"/>
                    <a:pt x="155930" y="24"/>
                  </a:cubicBezTo>
                  <a:cubicBezTo>
                    <a:pt x="179126" y="604"/>
                    <a:pt x="201163" y="7563"/>
                    <a:pt x="228999" y="20901"/>
                  </a:cubicBezTo>
                  <a:cubicBezTo>
                    <a:pt x="256835" y="34239"/>
                    <a:pt x="299748" y="60915"/>
                    <a:pt x="322944" y="80052"/>
                  </a:cubicBezTo>
                  <a:cubicBezTo>
                    <a:pt x="346140" y="99189"/>
                    <a:pt x="362378" y="115426"/>
                    <a:pt x="368177" y="135723"/>
                  </a:cubicBezTo>
                  <a:cubicBezTo>
                    <a:pt x="373976" y="156020"/>
                    <a:pt x="367597" y="195454"/>
                    <a:pt x="357739" y="201833"/>
                  </a:cubicBezTo>
                  <a:cubicBezTo>
                    <a:pt x="347881" y="208212"/>
                    <a:pt x="329903" y="183276"/>
                    <a:pt x="309026" y="173997"/>
                  </a:cubicBezTo>
                  <a:cubicBezTo>
                    <a:pt x="288149" y="164718"/>
                    <a:pt x="257994" y="150800"/>
                    <a:pt x="232478" y="146161"/>
                  </a:cubicBezTo>
                  <a:cubicBezTo>
                    <a:pt x="206962" y="141522"/>
                    <a:pt x="177386" y="141522"/>
                    <a:pt x="155930" y="146161"/>
                  </a:cubicBezTo>
                  <a:cubicBezTo>
                    <a:pt x="134474" y="150800"/>
                    <a:pt x="121716" y="191394"/>
                    <a:pt x="96780" y="180956"/>
                  </a:cubicBezTo>
                  <a:close/>
                </a:path>
              </a:pathLst>
            </a:custGeom>
            <a:solidFill>
              <a:srgbClr val="008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7132489" y="2619617"/>
              <a:ext cx="355566" cy="456055"/>
            </a:xfrm>
            <a:custGeom>
              <a:avLst/>
              <a:gdLst>
                <a:gd name="connsiteX0" fmla="*/ 83895 w 355566"/>
                <a:gd name="connsiteY0" fmla="*/ 14328 h 456055"/>
                <a:gd name="connsiteX1" fmla="*/ 104771 w 355566"/>
                <a:gd name="connsiteY1" fmla="*/ 97835 h 456055"/>
                <a:gd name="connsiteX2" fmla="*/ 83895 w 355566"/>
                <a:gd name="connsiteY2" fmla="*/ 143068 h 456055"/>
                <a:gd name="connsiteX3" fmla="*/ 59538 w 355566"/>
                <a:gd name="connsiteY3" fmla="*/ 188301 h 456055"/>
                <a:gd name="connsiteX4" fmla="*/ 14306 w 355566"/>
                <a:gd name="connsiteY4" fmla="*/ 226575 h 456055"/>
                <a:gd name="connsiteX5" fmla="*/ 3867 w 355566"/>
                <a:gd name="connsiteY5" fmla="*/ 254410 h 456055"/>
                <a:gd name="connsiteX6" fmla="*/ 73456 w 355566"/>
                <a:gd name="connsiteY6" fmla="*/ 306602 h 456055"/>
                <a:gd name="connsiteX7" fmla="*/ 132607 w 355566"/>
                <a:gd name="connsiteY7" fmla="*/ 362273 h 456055"/>
                <a:gd name="connsiteX8" fmla="*/ 191758 w 355566"/>
                <a:gd name="connsiteY8" fmla="*/ 435342 h 456055"/>
                <a:gd name="connsiteX9" fmla="*/ 223073 w 355566"/>
                <a:gd name="connsiteY9" fmla="*/ 452739 h 456055"/>
                <a:gd name="connsiteX10" fmla="*/ 271785 w 355566"/>
                <a:gd name="connsiteY10" fmla="*/ 379671 h 456055"/>
                <a:gd name="connsiteX11" fmla="*/ 317018 w 355566"/>
                <a:gd name="connsiteY11" fmla="*/ 323999 h 456055"/>
                <a:gd name="connsiteX12" fmla="*/ 355292 w 355566"/>
                <a:gd name="connsiteY12" fmla="*/ 257890 h 456055"/>
                <a:gd name="connsiteX13" fmla="*/ 330936 w 355566"/>
                <a:gd name="connsiteY13" fmla="*/ 195260 h 456055"/>
                <a:gd name="connsiteX14" fmla="*/ 271785 w 355566"/>
                <a:gd name="connsiteY14" fmla="*/ 136109 h 456055"/>
                <a:gd name="connsiteX15" fmla="*/ 209155 w 355566"/>
                <a:gd name="connsiteY15" fmla="*/ 73479 h 456055"/>
                <a:gd name="connsiteX16" fmla="*/ 184799 w 355566"/>
                <a:gd name="connsiteY16" fmla="*/ 35205 h 456055"/>
                <a:gd name="connsiteX17" fmla="*/ 160443 w 355566"/>
                <a:gd name="connsiteY17" fmla="*/ 3890 h 456055"/>
                <a:gd name="connsiteX18" fmla="*/ 83895 w 355566"/>
                <a:gd name="connsiteY18" fmla="*/ 14328 h 45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566" h="456055">
                  <a:moveTo>
                    <a:pt x="83895" y="14328"/>
                  </a:moveTo>
                  <a:cubicBezTo>
                    <a:pt x="74616" y="29986"/>
                    <a:pt x="104771" y="76378"/>
                    <a:pt x="104771" y="97835"/>
                  </a:cubicBezTo>
                  <a:cubicBezTo>
                    <a:pt x="104771" y="119292"/>
                    <a:pt x="91434" y="127990"/>
                    <a:pt x="83895" y="143068"/>
                  </a:cubicBezTo>
                  <a:cubicBezTo>
                    <a:pt x="76356" y="158146"/>
                    <a:pt x="71136" y="174383"/>
                    <a:pt x="59538" y="188301"/>
                  </a:cubicBezTo>
                  <a:cubicBezTo>
                    <a:pt x="47940" y="202219"/>
                    <a:pt x="23584" y="215557"/>
                    <a:pt x="14306" y="226575"/>
                  </a:cubicBezTo>
                  <a:cubicBezTo>
                    <a:pt x="5027" y="237593"/>
                    <a:pt x="-5991" y="241072"/>
                    <a:pt x="3867" y="254410"/>
                  </a:cubicBezTo>
                  <a:cubicBezTo>
                    <a:pt x="13725" y="267748"/>
                    <a:pt x="51999" y="288625"/>
                    <a:pt x="73456" y="306602"/>
                  </a:cubicBezTo>
                  <a:cubicBezTo>
                    <a:pt x="94913" y="324579"/>
                    <a:pt x="112890" y="340816"/>
                    <a:pt x="132607" y="362273"/>
                  </a:cubicBezTo>
                  <a:cubicBezTo>
                    <a:pt x="152324" y="383730"/>
                    <a:pt x="176680" y="420264"/>
                    <a:pt x="191758" y="435342"/>
                  </a:cubicBezTo>
                  <a:cubicBezTo>
                    <a:pt x="206836" y="450420"/>
                    <a:pt x="209735" y="462018"/>
                    <a:pt x="223073" y="452739"/>
                  </a:cubicBezTo>
                  <a:cubicBezTo>
                    <a:pt x="236411" y="443461"/>
                    <a:pt x="256128" y="401128"/>
                    <a:pt x="271785" y="379671"/>
                  </a:cubicBezTo>
                  <a:cubicBezTo>
                    <a:pt x="287443" y="358214"/>
                    <a:pt x="303100" y="344296"/>
                    <a:pt x="317018" y="323999"/>
                  </a:cubicBezTo>
                  <a:cubicBezTo>
                    <a:pt x="330936" y="303702"/>
                    <a:pt x="352972" y="279347"/>
                    <a:pt x="355292" y="257890"/>
                  </a:cubicBezTo>
                  <a:cubicBezTo>
                    <a:pt x="357612" y="236434"/>
                    <a:pt x="344854" y="215557"/>
                    <a:pt x="330936" y="195260"/>
                  </a:cubicBezTo>
                  <a:cubicBezTo>
                    <a:pt x="317018" y="174963"/>
                    <a:pt x="271785" y="136109"/>
                    <a:pt x="271785" y="136109"/>
                  </a:cubicBezTo>
                  <a:cubicBezTo>
                    <a:pt x="251488" y="115812"/>
                    <a:pt x="223653" y="90296"/>
                    <a:pt x="209155" y="73479"/>
                  </a:cubicBezTo>
                  <a:cubicBezTo>
                    <a:pt x="194657" y="56662"/>
                    <a:pt x="192918" y="46803"/>
                    <a:pt x="184799" y="35205"/>
                  </a:cubicBezTo>
                  <a:cubicBezTo>
                    <a:pt x="176680" y="23607"/>
                    <a:pt x="174941" y="10849"/>
                    <a:pt x="160443" y="3890"/>
                  </a:cubicBezTo>
                  <a:cubicBezTo>
                    <a:pt x="145945" y="-3069"/>
                    <a:pt x="93174" y="-1330"/>
                    <a:pt x="83895" y="14328"/>
                  </a:cubicBezTo>
                  <a:close/>
                </a:path>
              </a:pathLst>
            </a:custGeom>
            <a:solidFill>
              <a:srgbClr val="660066">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5541785" y="4115284"/>
            <a:ext cx="3110140" cy="819314"/>
            <a:chOff x="5573125" y="3958049"/>
            <a:chExt cx="3110140" cy="819314"/>
          </a:xfrm>
        </p:grpSpPr>
        <p:sp>
          <p:nvSpPr>
            <p:cNvPr id="30" name="Rectangle 29"/>
            <p:cNvSpPr/>
            <p:nvPr/>
          </p:nvSpPr>
          <p:spPr>
            <a:xfrm>
              <a:off x="5573125" y="4037091"/>
              <a:ext cx="227474" cy="208488"/>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573125" y="4302983"/>
              <a:ext cx="227474" cy="208488"/>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573125" y="4568875"/>
              <a:ext cx="227474" cy="208488"/>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7331427" y="4037091"/>
              <a:ext cx="227474" cy="208488"/>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7337787" y="4302983"/>
              <a:ext cx="227474" cy="208488"/>
            </a:xfrm>
            <a:prstGeom prst="rect">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939413" y="3958049"/>
              <a:ext cx="983024" cy="307777"/>
            </a:xfrm>
            <a:prstGeom prst="rect">
              <a:avLst/>
            </a:prstGeom>
          </p:spPr>
          <p:txBody>
            <a:bodyPr wrap="none">
              <a:spAutoFit/>
            </a:bodyPr>
            <a:lstStyle/>
            <a:p>
              <a:r>
                <a:rPr lang="en-US" dirty="0" err="1">
                  <a:solidFill>
                    <a:srgbClr val="CCCCCC"/>
                  </a:solidFill>
                  <a:ea typeface="Times New Roman"/>
                  <a:cs typeface="Times New Roman"/>
                  <a:sym typeface="Times New Roman"/>
                </a:rPr>
                <a:t>Paracaval</a:t>
              </a:r>
              <a:endParaRPr lang="en-US" dirty="0"/>
            </a:p>
          </p:txBody>
        </p:sp>
        <p:sp>
          <p:nvSpPr>
            <p:cNvPr id="36" name="Rectangle 35"/>
            <p:cNvSpPr/>
            <p:nvPr/>
          </p:nvSpPr>
          <p:spPr>
            <a:xfrm>
              <a:off x="5939413" y="4228691"/>
              <a:ext cx="1032905" cy="307777"/>
            </a:xfrm>
            <a:prstGeom prst="rect">
              <a:avLst/>
            </a:prstGeom>
          </p:spPr>
          <p:txBody>
            <a:bodyPr wrap="none">
              <a:spAutoFit/>
            </a:bodyPr>
            <a:lstStyle/>
            <a:p>
              <a:r>
                <a:rPr lang="en-US" dirty="0" err="1">
                  <a:solidFill>
                    <a:srgbClr val="CCCCCC"/>
                  </a:solidFill>
                  <a:ea typeface="Times New Roman"/>
                  <a:cs typeface="Times New Roman"/>
                  <a:sym typeface="Times New Roman"/>
                </a:rPr>
                <a:t>Portocaval</a:t>
              </a:r>
              <a:endParaRPr lang="en-US" dirty="0"/>
            </a:p>
          </p:txBody>
        </p:sp>
        <p:sp>
          <p:nvSpPr>
            <p:cNvPr id="37" name="Rectangle 36"/>
            <p:cNvSpPr/>
            <p:nvPr/>
          </p:nvSpPr>
          <p:spPr>
            <a:xfrm>
              <a:off x="5939413" y="4469586"/>
              <a:ext cx="1032905" cy="307777"/>
            </a:xfrm>
            <a:prstGeom prst="rect">
              <a:avLst/>
            </a:prstGeom>
          </p:spPr>
          <p:txBody>
            <a:bodyPr wrap="none">
              <a:spAutoFit/>
            </a:bodyPr>
            <a:lstStyle/>
            <a:p>
              <a:r>
                <a:rPr lang="en-US" dirty="0" err="1">
                  <a:solidFill>
                    <a:srgbClr val="CCCCCC"/>
                  </a:solidFill>
                  <a:ea typeface="Times New Roman"/>
                  <a:cs typeface="Times New Roman"/>
                  <a:sym typeface="Times New Roman"/>
                </a:rPr>
                <a:t>Aortocaval</a:t>
              </a:r>
              <a:endParaRPr lang="en-US" dirty="0"/>
            </a:p>
          </p:txBody>
        </p:sp>
        <p:sp>
          <p:nvSpPr>
            <p:cNvPr id="38" name="Rectangle 37"/>
            <p:cNvSpPr/>
            <p:nvPr/>
          </p:nvSpPr>
          <p:spPr>
            <a:xfrm>
              <a:off x="7680341" y="3969591"/>
              <a:ext cx="903074" cy="307777"/>
            </a:xfrm>
            <a:prstGeom prst="rect">
              <a:avLst/>
            </a:prstGeom>
          </p:spPr>
          <p:txBody>
            <a:bodyPr wrap="none">
              <a:spAutoFit/>
            </a:bodyPr>
            <a:lstStyle/>
            <a:p>
              <a:r>
                <a:rPr lang="en-US" dirty="0" err="1">
                  <a:solidFill>
                    <a:srgbClr val="CCCCCC"/>
                  </a:solidFill>
                  <a:ea typeface="Times New Roman"/>
                  <a:cs typeface="Times New Roman"/>
                  <a:sym typeface="Times New Roman"/>
                </a:rPr>
                <a:t>Preaortic</a:t>
              </a:r>
              <a:endParaRPr lang="en-US" dirty="0"/>
            </a:p>
          </p:txBody>
        </p:sp>
        <p:sp>
          <p:nvSpPr>
            <p:cNvPr id="39" name="Rectangle 38"/>
            <p:cNvSpPr/>
            <p:nvPr/>
          </p:nvSpPr>
          <p:spPr>
            <a:xfrm>
              <a:off x="7680341" y="4205760"/>
              <a:ext cx="1002924" cy="307777"/>
            </a:xfrm>
            <a:prstGeom prst="rect">
              <a:avLst/>
            </a:prstGeom>
          </p:spPr>
          <p:txBody>
            <a:bodyPr wrap="none">
              <a:spAutoFit/>
            </a:bodyPr>
            <a:lstStyle/>
            <a:p>
              <a:r>
                <a:rPr lang="en-US" dirty="0" err="1">
                  <a:solidFill>
                    <a:srgbClr val="CCCCCC"/>
                  </a:solidFill>
                  <a:ea typeface="Times New Roman"/>
                  <a:cs typeface="Times New Roman"/>
                  <a:sym typeface="Times New Roman"/>
                </a:rPr>
                <a:t>Paraaortic</a:t>
              </a:r>
              <a:endParaRPr lang="en-US" dirty="0"/>
            </a:p>
          </p:txBody>
        </p:sp>
      </p:grpSp>
      <p:sp>
        <p:nvSpPr>
          <p:cNvPr id="3" name="TextBox 2"/>
          <p:cNvSpPr txBox="1"/>
          <p:nvPr/>
        </p:nvSpPr>
        <p:spPr>
          <a:xfrm>
            <a:off x="5649974" y="1146768"/>
            <a:ext cx="2910572" cy="338554"/>
          </a:xfrm>
          <a:prstGeom prst="rect">
            <a:avLst/>
          </a:prstGeom>
          <a:solidFill>
            <a:srgbClr val="FFFFFF"/>
          </a:solidFill>
        </p:spPr>
        <p:txBody>
          <a:bodyPr wrap="none" rtlCol="0">
            <a:spAutoFit/>
          </a:bodyPr>
          <a:lstStyle/>
          <a:p>
            <a:r>
              <a:rPr lang="en-US" sz="1600" dirty="0">
                <a:solidFill>
                  <a:srgbClr val="0000FF"/>
                </a:solidFill>
              </a:rPr>
              <a:t>Retroperitoneal Lymph Nodes</a:t>
            </a:r>
          </a:p>
        </p:txBody>
      </p:sp>
      <p:grpSp>
        <p:nvGrpSpPr>
          <p:cNvPr id="4" name="Group 3"/>
          <p:cNvGrpSpPr/>
          <p:nvPr/>
        </p:nvGrpSpPr>
        <p:grpSpPr>
          <a:xfrm>
            <a:off x="2921410" y="3255032"/>
            <a:ext cx="2416132" cy="1904077"/>
            <a:chOff x="2921410" y="3255032"/>
            <a:chExt cx="2416132" cy="1904077"/>
          </a:xfrm>
        </p:grpSpPr>
        <p:grpSp>
          <p:nvGrpSpPr>
            <p:cNvPr id="41" name="Group 40"/>
            <p:cNvGrpSpPr/>
            <p:nvPr/>
          </p:nvGrpSpPr>
          <p:grpSpPr>
            <a:xfrm flipH="1" flipV="1">
              <a:off x="2921410" y="3255032"/>
              <a:ext cx="2416132" cy="1904077"/>
              <a:chOff x="6452714" y="446497"/>
              <a:chExt cx="1905000" cy="2029373"/>
            </a:xfrm>
          </p:grpSpPr>
          <p:pic>
            <p:nvPicPr>
              <p:cNvPr id="42" name="Picture 41" descr="kT8nKaEa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52714" y="570870"/>
                <a:ext cx="1905000" cy="1905000"/>
              </a:xfrm>
              <a:prstGeom prst="rect">
                <a:avLst/>
              </a:prstGeom>
            </p:spPr>
          </p:pic>
          <p:sp>
            <p:nvSpPr>
              <p:cNvPr id="43" name="TextBox 42"/>
              <p:cNvSpPr txBox="1"/>
              <p:nvPr/>
            </p:nvSpPr>
            <p:spPr>
              <a:xfrm>
                <a:off x="6625052" y="446497"/>
                <a:ext cx="1732662" cy="406113"/>
              </a:xfrm>
              <a:prstGeom prst="rect">
                <a:avLst/>
              </a:prstGeom>
              <a:noFill/>
            </p:spPr>
            <p:txBody>
              <a:bodyPr wrap="square" rtlCol="0">
                <a:spAutoFit/>
              </a:bodyPr>
              <a:lstStyle/>
              <a:p>
                <a:pPr algn="ctr"/>
                <a:endParaRPr lang="en-US" sz="1600" i="1" dirty="0">
                  <a:solidFill>
                    <a:schemeClr val="bg1"/>
                  </a:solidFill>
                  <a:latin typeface="Helvetica Neue Medium"/>
                  <a:cs typeface="Helvetica Neue Medium"/>
                </a:endParaRPr>
              </a:p>
            </p:txBody>
          </p:sp>
        </p:grpSp>
        <p:sp>
          <p:nvSpPr>
            <p:cNvPr id="45" name="TextBox 44"/>
            <p:cNvSpPr txBox="1"/>
            <p:nvPr/>
          </p:nvSpPr>
          <p:spPr>
            <a:xfrm>
              <a:off x="3093164" y="3941781"/>
              <a:ext cx="2025800" cy="954107"/>
            </a:xfrm>
            <a:prstGeom prst="rect">
              <a:avLst/>
            </a:prstGeom>
            <a:noFill/>
          </p:spPr>
          <p:txBody>
            <a:bodyPr wrap="square" rtlCol="0">
              <a:spAutoFit/>
            </a:bodyPr>
            <a:lstStyle/>
            <a:p>
              <a:pPr algn="ctr"/>
              <a:r>
                <a:rPr lang="en-US" i="1" dirty="0">
                  <a:solidFill>
                    <a:schemeClr val="bg1"/>
                  </a:solidFill>
                  <a:latin typeface="Helvetica Neue Medium"/>
                  <a:cs typeface="Helvetica Neue Medium"/>
                </a:rPr>
                <a:t>“No pathologically enlarged retroperitoneal lymph nodes.”</a:t>
              </a:r>
              <a:endParaRPr lang="en-US" i="1" dirty="0">
                <a:solidFill>
                  <a:srgbClr val="0000FF"/>
                </a:solidFill>
                <a:latin typeface="Helvetica Neue Medium"/>
                <a:cs typeface="Helvetica Neue Medium"/>
              </a:endParaRPr>
            </a:p>
          </p:txBody>
        </p:sp>
      </p:grpSp>
    </p:spTree>
    <p:extLst>
      <p:ext uri="{BB962C8B-B14F-4D97-AF65-F5344CB8AC3E}">
        <p14:creationId xmlns:p14="http://schemas.microsoft.com/office/powerpoint/2010/main" val="10584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Approach- Checklist: Bones/soft tissue </a:t>
            </a:r>
          </a:p>
        </p:txBody>
      </p:sp>
      <p:pic>
        <p:nvPicPr>
          <p:cNvPr id="3" name="Picture 2" descr="Sagittal spine.0092_preview.jpg"/>
          <p:cNvPicPr>
            <a:picLocks noChangeAspect="1"/>
          </p:cNvPicPr>
          <p:nvPr/>
        </p:nvPicPr>
        <p:blipFill rotWithShape="1">
          <a:blip r:embed="rId3">
            <a:extLst>
              <a:ext uri="{28A0092B-C50C-407E-A947-70E740481C1C}">
                <a14:useLocalDpi xmlns:a14="http://schemas.microsoft.com/office/drawing/2010/main" val="0"/>
              </a:ext>
            </a:extLst>
          </a:blip>
          <a:srcRect l="12761" t="19787" r="14904" b="14694"/>
          <a:stretch/>
        </p:blipFill>
        <p:spPr>
          <a:xfrm>
            <a:off x="6667335" y="373062"/>
            <a:ext cx="2316611" cy="2755025"/>
          </a:xfrm>
          <a:prstGeom prst="rect">
            <a:avLst/>
          </a:prstGeom>
        </p:spPr>
      </p:pic>
      <p:pic>
        <p:nvPicPr>
          <p:cNvPr id="4" name="Picture 3" descr="Spine-sacrum-pelvis hips coronal.0064_preview.jpg"/>
          <p:cNvPicPr>
            <a:picLocks noChangeAspect="1"/>
          </p:cNvPicPr>
          <p:nvPr/>
        </p:nvPicPr>
        <p:blipFill rotWithShape="1">
          <a:blip r:embed="rId4">
            <a:extLst>
              <a:ext uri="{28A0092B-C50C-407E-A947-70E740481C1C}">
                <a14:useLocalDpi xmlns:a14="http://schemas.microsoft.com/office/drawing/2010/main" val="0"/>
              </a:ext>
            </a:extLst>
          </a:blip>
          <a:srcRect l="3296" t="35509" r="4272" b="2041"/>
          <a:stretch/>
        </p:blipFill>
        <p:spPr>
          <a:xfrm>
            <a:off x="5035015" y="3128088"/>
            <a:ext cx="2920156" cy="1889450"/>
          </a:xfrm>
          <a:prstGeom prst="rect">
            <a:avLst/>
          </a:prstGeom>
        </p:spPr>
      </p:pic>
      <p:sp>
        <p:nvSpPr>
          <p:cNvPr id="7" name="Shape 128"/>
          <p:cNvSpPr txBox="1">
            <a:spLocks/>
          </p:cNvSpPr>
          <p:nvPr/>
        </p:nvSpPr>
        <p:spPr>
          <a:xfrm>
            <a:off x="311699" y="931834"/>
            <a:ext cx="4723316" cy="4211666"/>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lt2"/>
              </a:buClr>
              <a:buSzPct val="100000"/>
              <a:buChar char="●"/>
              <a:defRPr sz="1800" b="0" i="0" u="none" strike="noStrike" cap="none">
                <a:solidFill>
                  <a:schemeClr val="lt2"/>
                </a:solidFill>
                <a:latin typeface="Arial"/>
                <a:ea typeface="Arial"/>
                <a:cs typeface="Arial"/>
                <a:sym typeface="Arial"/>
              </a:defRPr>
            </a:lvl1pPr>
            <a:lvl2pPr marR="0" lvl="1"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2pPr>
            <a:lvl3pPr marR="0" lvl="2"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3pPr>
            <a:lvl4pPr marR="0" lvl="3"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4pPr>
            <a:lvl5pPr marR="0" lvl="4"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5pPr>
            <a:lvl6pPr marR="0" lvl="5"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6pPr>
            <a:lvl7pPr marR="0" lvl="6"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7pPr>
            <a:lvl8pPr marR="0" lvl="7"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8pPr>
            <a:lvl9pPr marR="0" lvl="8"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9pPr>
          </a:lstStyle>
          <a:p>
            <a:pPr>
              <a:buFontTx/>
              <a:buNone/>
            </a:pPr>
            <a:r>
              <a:rPr lang="en-US" sz="1600" dirty="0">
                <a:solidFill>
                  <a:srgbClr val="CCCCCC"/>
                </a:solidFill>
                <a:latin typeface="+mn-lt"/>
                <a:ea typeface="Times New Roman"/>
                <a:cs typeface="Times New Roman"/>
                <a:sym typeface="Times New Roman"/>
              </a:rPr>
              <a:t>1. On soft tissue windows, divide body into anterior and posterior halves; scroll from bottom to top and look anteriorly (</a:t>
            </a:r>
            <a:r>
              <a:rPr lang="en-US" sz="1600" dirty="0" err="1">
                <a:solidFill>
                  <a:srgbClr val="CCCCCC"/>
                </a:solidFill>
                <a:latin typeface="+mn-lt"/>
                <a:ea typeface="Times New Roman"/>
                <a:cs typeface="Times New Roman"/>
                <a:sym typeface="Times New Roman"/>
              </a:rPr>
              <a:t>eg</a:t>
            </a:r>
            <a:r>
              <a:rPr lang="en-US" sz="1600" dirty="0">
                <a:solidFill>
                  <a:srgbClr val="CCCCCC"/>
                </a:solidFill>
                <a:latin typeface="+mn-lt"/>
                <a:ea typeface="Times New Roman"/>
                <a:cs typeface="Times New Roman"/>
                <a:sym typeface="Times New Roman"/>
              </a:rPr>
              <a:t>. contusions, hernias), then scroll from top to bottom.</a:t>
            </a:r>
          </a:p>
          <a:p>
            <a:pPr>
              <a:buFontTx/>
              <a:buNone/>
            </a:pPr>
            <a:r>
              <a:rPr lang="en-US" sz="1600" dirty="0">
                <a:solidFill>
                  <a:srgbClr val="CCCCCC"/>
                </a:solidFill>
                <a:latin typeface="+mn-lt"/>
                <a:ea typeface="Times New Roman"/>
                <a:cs typeface="Times New Roman"/>
                <a:sym typeface="Times New Roman"/>
              </a:rPr>
              <a:t>2. On bone windows, use </a:t>
            </a:r>
            <a:r>
              <a:rPr lang="en-US" sz="1600" dirty="0" err="1">
                <a:solidFill>
                  <a:srgbClr val="CCCCCC"/>
                </a:solidFill>
                <a:latin typeface="+mn-lt"/>
                <a:ea typeface="Times New Roman"/>
                <a:cs typeface="Times New Roman"/>
                <a:sym typeface="Times New Roman"/>
              </a:rPr>
              <a:t>axials</a:t>
            </a:r>
            <a:r>
              <a:rPr lang="en-US" sz="1600" dirty="0">
                <a:solidFill>
                  <a:srgbClr val="CCCCCC"/>
                </a:solidFill>
                <a:latin typeface="+mn-lt"/>
                <a:ea typeface="Times New Roman"/>
                <a:cs typeface="Times New Roman"/>
                <a:sym typeface="Times New Roman"/>
              </a:rPr>
              <a:t> to interrogate: visualized femurs, innominate bones, sacrum/coccyx, vertebrae, visualized ribs (</a:t>
            </a:r>
            <a:r>
              <a:rPr lang="en-US" sz="1600" dirty="0" err="1">
                <a:solidFill>
                  <a:srgbClr val="CCCCCC"/>
                </a:solidFill>
                <a:latin typeface="+mn-lt"/>
                <a:ea typeface="Times New Roman"/>
                <a:cs typeface="Times New Roman"/>
                <a:sym typeface="Times New Roman"/>
              </a:rPr>
              <a:t>eg</a:t>
            </a:r>
            <a:r>
              <a:rPr lang="en-US" sz="1600" dirty="0">
                <a:solidFill>
                  <a:srgbClr val="CCCCCC"/>
                </a:solidFill>
                <a:latin typeface="+mn-lt"/>
                <a:ea typeface="Times New Roman"/>
                <a:cs typeface="Times New Roman"/>
                <a:sym typeface="Times New Roman"/>
              </a:rPr>
              <a:t>, fractures, metastatic disease).</a:t>
            </a:r>
          </a:p>
          <a:p>
            <a:pPr>
              <a:buFontTx/>
              <a:buNone/>
            </a:pPr>
            <a:r>
              <a:rPr lang="en-US" sz="1600" dirty="0">
                <a:solidFill>
                  <a:srgbClr val="CCCCCC"/>
                </a:solidFill>
                <a:latin typeface="+mn-lt"/>
                <a:ea typeface="Times New Roman"/>
                <a:cs typeface="Times New Roman"/>
                <a:sym typeface="Times New Roman"/>
              </a:rPr>
              <a:t>3. On bone widows, use </a:t>
            </a:r>
            <a:r>
              <a:rPr lang="en-US" sz="1600" dirty="0" err="1">
                <a:solidFill>
                  <a:srgbClr val="CCCCCC"/>
                </a:solidFill>
                <a:latin typeface="+mn-lt"/>
                <a:ea typeface="Times New Roman"/>
                <a:cs typeface="Times New Roman"/>
                <a:sym typeface="Times New Roman"/>
              </a:rPr>
              <a:t>sagittals</a:t>
            </a:r>
            <a:r>
              <a:rPr lang="en-US" sz="1600" dirty="0">
                <a:solidFill>
                  <a:srgbClr val="CCCCCC"/>
                </a:solidFill>
                <a:latin typeface="+mn-lt"/>
                <a:ea typeface="Times New Roman"/>
                <a:cs typeface="Times New Roman"/>
                <a:sym typeface="Times New Roman"/>
              </a:rPr>
              <a:t> to look for degenerative disk disease and compression fractures; coronals for hips (</a:t>
            </a:r>
            <a:r>
              <a:rPr lang="en-US" sz="1600" dirty="0" err="1">
                <a:solidFill>
                  <a:srgbClr val="CCCCCC"/>
                </a:solidFill>
                <a:latin typeface="+mn-lt"/>
                <a:ea typeface="Times New Roman"/>
                <a:cs typeface="Times New Roman"/>
                <a:sym typeface="Times New Roman"/>
              </a:rPr>
              <a:t>eg</a:t>
            </a:r>
            <a:r>
              <a:rPr lang="en-US" sz="1600" dirty="0">
                <a:solidFill>
                  <a:srgbClr val="CCCCCC"/>
                </a:solidFill>
                <a:latin typeface="+mn-lt"/>
                <a:ea typeface="Times New Roman"/>
                <a:cs typeface="Times New Roman"/>
                <a:sym typeface="Times New Roman"/>
              </a:rPr>
              <a:t> AVN, fractures, arthritis)</a:t>
            </a:r>
          </a:p>
        </p:txBody>
      </p:sp>
      <p:grpSp>
        <p:nvGrpSpPr>
          <p:cNvPr id="5" name="Group 4"/>
          <p:cNvGrpSpPr/>
          <p:nvPr/>
        </p:nvGrpSpPr>
        <p:grpSpPr>
          <a:xfrm>
            <a:off x="5035015" y="1017725"/>
            <a:ext cx="2416132" cy="1514346"/>
            <a:chOff x="5035015" y="1017725"/>
            <a:chExt cx="2416132" cy="1514346"/>
          </a:xfrm>
        </p:grpSpPr>
        <p:pic>
          <p:nvPicPr>
            <p:cNvPr id="8" name="Picture 7" descr="kT8nKaEa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5015" y="1017725"/>
              <a:ext cx="2416132" cy="1514346"/>
            </a:xfrm>
            <a:prstGeom prst="rect">
              <a:avLst/>
            </a:prstGeom>
          </p:spPr>
        </p:pic>
        <p:sp>
          <p:nvSpPr>
            <p:cNvPr id="9" name="Rectangle 8"/>
            <p:cNvSpPr/>
            <p:nvPr/>
          </p:nvSpPr>
          <p:spPr>
            <a:xfrm>
              <a:off x="5087490" y="1099962"/>
              <a:ext cx="2290680" cy="954107"/>
            </a:xfrm>
            <a:prstGeom prst="rect">
              <a:avLst/>
            </a:prstGeom>
          </p:spPr>
          <p:txBody>
            <a:bodyPr wrap="square">
              <a:spAutoFit/>
            </a:bodyPr>
            <a:lstStyle/>
            <a:p>
              <a:pPr algn="ctr"/>
              <a:r>
                <a:rPr lang="en-US" i="1" dirty="0">
                  <a:solidFill>
                    <a:schemeClr val="bg1"/>
                  </a:solidFill>
                  <a:latin typeface="Helvetica Neue Medium"/>
                  <a:cs typeface="Helvetica Neue Medium"/>
                </a:rPr>
                <a:t>“Spinal alignment is normal. No compression fractures or degenerative disk disease.”</a:t>
              </a:r>
              <a:endParaRPr lang="en-US" dirty="0"/>
            </a:p>
          </p:txBody>
        </p:sp>
      </p:grpSp>
    </p:spTree>
    <p:extLst>
      <p:ext uri="{BB962C8B-B14F-4D97-AF65-F5344CB8AC3E}">
        <p14:creationId xmlns:p14="http://schemas.microsoft.com/office/powerpoint/2010/main" val="278045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US" dirty="0"/>
              <a:t>Review</a:t>
            </a:r>
            <a:r>
              <a:rPr lang="is-IS" dirty="0"/>
              <a:t>…</a:t>
            </a:r>
            <a:endParaRPr lang="en" dirty="0"/>
          </a:p>
        </p:txBody>
      </p:sp>
      <p:sp>
        <p:nvSpPr>
          <p:cNvPr id="182" name="Shape 182"/>
          <p:cNvSpPr txBox="1">
            <a:spLocks noGrp="1"/>
          </p:cNvSpPr>
          <p:nvPr>
            <p:ph type="body" idx="1"/>
          </p:nvPr>
        </p:nvSpPr>
        <p:spPr>
          <a:xfrm>
            <a:off x="311700" y="1152475"/>
            <a:ext cx="3868062" cy="3416400"/>
          </a:xfrm>
          <a:prstGeom prst="rect">
            <a:avLst/>
          </a:prstGeom>
        </p:spPr>
        <p:txBody>
          <a:bodyPr wrap="square" lIns="91425" tIns="91425" rIns="91425" bIns="91425" anchor="t" anchorCtr="0">
            <a:noAutofit/>
          </a:bodyPr>
          <a:lstStyle/>
          <a:p>
            <a:pPr marL="342900" lvl="0" indent="-342900">
              <a:spcBef>
                <a:spcPts val="0"/>
              </a:spcBef>
              <a:buAutoNum type="arabicPeriod"/>
            </a:pPr>
            <a:r>
              <a:rPr lang="en-US" dirty="0">
                <a:solidFill>
                  <a:srgbClr val="FF6600"/>
                </a:solidFill>
              </a:rPr>
              <a:t>Axial images are your workhorse!</a:t>
            </a:r>
          </a:p>
          <a:p>
            <a:pPr marL="342900" lvl="0" indent="-342900">
              <a:spcBef>
                <a:spcPts val="0"/>
              </a:spcBef>
              <a:buAutoNum type="arabicPeriod"/>
            </a:pPr>
            <a:r>
              <a:rPr lang="en-US" dirty="0"/>
              <a:t>Liver</a:t>
            </a:r>
          </a:p>
          <a:p>
            <a:pPr marL="342900" lvl="0" indent="-342900">
              <a:spcBef>
                <a:spcPts val="0"/>
              </a:spcBef>
              <a:buAutoNum type="arabicPeriod"/>
            </a:pPr>
            <a:r>
              <a:rPr lang="en-US" dirty="0"/>
              <a:t>Gallbladder and biliary tree</a:t>
            </a:r>
          </a:p>
          <a:p>
            <a:pPr marL="342900" lvl="0" indent="-342900">
              <a:spcBef>
                <a:spcPts val="0"/>
              </a:spcBef>
              <a:buAutoNum type="arabicPeriod"/>
            </a:pPr>
            <a:r>
              <a:rPr lang="en-US" dirty="0"/>
              <a:t>Spleen (check coronals)</a:t>
            </a:r>
          </a:p>
          <a:p>
            <a:pPr marL="342900" lvl="0" indent="-342900">
              <a:spcBef>
                <a:spcPts val="0"/>
              </a:spcBef>
              <a:buAutoNum type="arabicPeriod"/>
            </a:pPr>
            <a:r>
              <a:rPr lang="en-US" dirty="0"/>
              <a:t>Adrenal glands</a:t>
            </a:r>
          </a:p>
          <a:p>
            <a:pPr marL="342900" lvl="0" indent="-342900">
              <a:spcBef>
                <a:spcPts val="0"/>
              </a:spcBef>
              <a:buAutoNum type="arabicPeriod"/>
            </a:pPr>
            <a:r>
              <a:rPr lang="en-US" dirty="0"/>
              <a:t>Kidneys (check coronals) and ureters</a:t>
            </a:r>
          </a:p>
          <a:p>
            <a:pPr marL="342900" lvl="0" indent="-342900">
              <a:spcBef>
                <a:spcPts val="0"/>
              </a:spcBef>
              <a:buAutoNum type="arabicPeriod"/>
            </a:pPr>
            <a:endParaRPr lang="en-US" dirty="0"/>
          </a:p>
          <a:p>
            <a:pPr marL="342900" lvl="0" indent="-342900">
              <a:spcBef>
                <a:spcPts val="0"/>
              </a:spcBef>
              <a:buAutoNum type="arabicPeriod"/>
            </a:pPr>
            <a:endParaRPr dirty="0"/>
          </a:p>
        </p:txBody>
      </p:sp>
      <p:sp>
        <p:nvSpPr>
          <p:cNvPr id="4" name="Shape 182"/>
          <p:cNvSpPr txBox="1">
            <a:spLocks/>
          </p:cNvSpPr>
          <p:nvPr/>
        </p:nvSpPr>
        <p:spPr>
          <a:xfrm>
            <a:off x="4841137" y="1149104"/>
            <a:ext cx="3868062" cy="34164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lt2"/>
              </a:buClr>
              <a:buSzPct val="100000"/>
              <a:buChar char="●"/>
              <a:defRPr sz="1800" b="0" i="0" u="none" strike="noStrike" cap="none">
                <a:solidFill>
                  <a:schemeClr val="lt2"/>
                </a:solidFill>
                <a:latin typeface="Arial"/>
                <a:ea typeface="Arial"/>
                <a:cs typeface="Arial"/>
                <a:sym typeface="Arial"/>
              </a:defRPr>
            </a:lvl1pPr>
            <a:lvl2pPr marR="0" lvl="1"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2pPr>
            <a:lvl3pPr marR="0" lvl="2"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3pPr>
            <a:lvl4pPr marR="0" lvl="3"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4pPr>
            <a:lvl5pPr marR="0" lvl="4"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5pPr>
            <a:lvl6pPr marR="0" lvl="5"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6pPr>
            <a:lvl7pPr marR="0" lvl="6"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7pPr>
            <a:lvl8pPr marR="0" lvl="7"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8pPr>
            <a:lvl9pPr marR="0" lvl="8"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9pPr>
          </a:lstStyle>
          <a:p>
            <a:pPr>
              <a:buNone/>
            </a:pPr>
            <a:r>
              <a:rPr lang="en-US" dirty="0"/>
              <a:t>7.  Pancreas</a:t>
            </a:r>
          </a:p>
          <a:p>
            <a:pPr>
              <a:buNone/>
            </a:pPr>
            <a:r>
              <a:rPr lang="en-US" dirty="0"/>
              <a:t>8.   Vasculature (and lymph nodes)</a:t>
            </a:r>
          </a:p>
          <a:p>
            <a:pPr marL="342900" indent="-342900">
              <a:buAutoNum type="arabicPeriod" startAt="9"/>
            </a:pPr>
            <a:r>
              <a:rPr lang="en-US" dirty="0"/>
              <a:t> Peritoneum (and lymph nodes)</a:t>
            </a:r>
          </a:p>
          <a:p>
            <a:pPr marL="403225" indent="-403225">
              <a:buAutoNum type="arabicPeriod" startAt="9"/>
            </a:pPr>
            <a:r>
              <a:rPr lang="en-US" dirty="0"/>
              <a:t>Colon (and appendix), stomach and duodenum</a:t>
            </a:r>
          </a:p>
          <a:p>
            <a:pPr marL="342900" indent="-342900">
              <a:buAutoNum type="arabicPeriod" startAt="9"/>
            </a:pPr>
            <a:r>
              <a:rPr lang="en-US" dirty="0"/>
              <a:t> Pelvis (and lymph nodes)</a:t>
            </a:r>
          </a:p>
          <a:p>
            <a:pPr marL="342900" indent="-342900">
              <a:buAutoNum type="arabicPeriod" startAt="9"/>
            </a:pPr>
            <a:r>
              <a:rPr lang="en-US" dirty="0"/>
              <a:t> Body wall and bones (</a:t>
            </a:r>
            <a:r>
              <a:rPr lang="en-US" dirty="0" err="1"/>
              <a:t>axials</a:t>
            </a:r>
            <a:r>
              <a:rPr lang="en-US" dirty="0"/>
              <a:t> and reformats)</a:t>
            </a:r>
          </a:p>
          <a:p>
            <a:pPr marL="342900" indent="-342900">
              <a:buFontTx/>
              <a:buAutoNum type="arabicPeriod"/>
            </a:pPr>
            <a:endParaRPr lang="en-US" dirty="0"/>
          </a:p>
          <a:p>
            <a:pPr marL="342900" indent="-342900">
              <a:buFontTx/>
              <a:buAutoNum type="arabicPeriod"/>
            </a:pPr>
            <a:endParaRPr lang="en-US" dirty="0"/>
          </a:p>
          <a:p>
            <a:pPr marL="342900" indent="-342900">
              <a:buFontTx/>
              <a:buAutoNum type="arabicPeriod"/>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72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2" name="Picture 1" descr="1.png"/>
          <p:cNvPicPr>
            <a:picLocks noChangeAspect="1"/>
          </p:cNvPicPr>
          <p:nvPr/>
        </p:nvPicPr>
        <p:blipFill rotWithShape="1">
          <a:blip r:embed="rId3">
            <a:extLst>
              <a:ext uri="{28A0092B-C50C-407E-A947-70E740481C1C}">
                <a14:useLocalDpi xmlns:a14="http://schemas.microsoft.com/office/drawing/2010/main" val="0"/>
              </a:ext>
            </a:extLst>
          </a:blip>
          <a:srcRect l="1046" t="20342" r="7194" b="12811"/>
          <a:stretch/>
        </p:blipFill>
        <p:spPr>
          <a:xfrm>
            <a:off x="4572000" y="1456326"/>
            <a:ext cx="3857668" cy="3011047"/>
          </a:xfrm>
          <a:prstGeom prst="rect">
            <a:avLst/>
          </a:prstGeom>
        </p:spPr>
      </p:pic>
      <p:sp>
        <p:nvSpPr>
          <p:cNvPr id="121" name="Shape 12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Approach- Checklist: Liver/Biliary Tree</a:t>
            </a:r>
          </a:p>
        </p:txBody>
      </p:sp>
      <p:sp>
        <p:nvSpPr>
          <p:cNvPr id="122" name="Shape 122"/>
          <p:cNvSpPr txBox="1">
            <a:spLocks noGrp="1"/>
          </p:cNvSpPr>
          <p:nvPr>
            <p:ph type="body" idx="1"/>
          </p:nvPr>
        </p:nvSpPr>
        <p:spPr>
          <a:xfrm>
            <a:off x="311700" y="1121994"/>
            <a:ext cx="3121800" cy="3947845"/>
          </a:xfrm>
          <a:prstGeom prst="rect">
            <a:avLst/>
          </a:prstGeom>
        </p:spPr>
        <p:txBody>
          <a:bodyPr wrap="square" lIns="91425" tIns="91425" rIns="91425" bIns="91425" anchor="t" anchorCtr="0">
            <a:noAutofit/>
          </a:bodyPr>
          <a:lstStyle/>
          <a:p>
            <a:pPr marL="342900" lvl="0" indent="-342900" rtl="0">
              <a:spcBef>
                <a:spcPts val="0"/>
              </a:spcBef>
              <a:buAutoNum type="arabicPeriod"/>
            </a:pPr>
            <a:r>
              <a:rPr lang="en-US" dirty="0"/>
              <a:t>Attenuation</a:t>
            </a:r>
          </a:p>
          <a:p>
            <a:pPr marL="342900" lvl="0" indent="-342900" rtl="0">
              <a:spcBef>
                <a:spcPts val="0"/>
              </a:spcBef>
              <a:buAutoNum type="arabicPeriod"/>
            </a:pPr>
            <a:r>
              <a:rPr lang="en-US" dirty="0"/>
              <a:t>Surface contour</a:t>
            </a:r>
          </a:p>
          <a:p>
            <a:pPr marL="342900" lvl="0" indent="-342900" rtl="0">
              <a:spcBef>
                <a:spcPts val="0"/>
              </a:spcBef>
              <a:buAutoNum type="arabicPeriod"/>
            </a:pPr>
            <a:r>
              <a:rPr lang="en-US" dirty="0"/>
              <a:t>Focal lesions (</a:t>
            </a:r>
            <a:r>
              <a:rPr lang="en-US" dirty="0" err="1"/>
              <a:t>Couinaud</a:t>
            </a:r>
            <a:r>
              <a:rPr lang="en-US" dirty="0"/>
              <a:t> segments)</a:t>
            </a:r>
          </a:p>
          <a:p>
            <a:pPr marL="342900" lvl="0" indent="-342900" rtl="0">
              <a:spcBef>
                <a:spcPts val="0"/>
              </a:spcBef>
              <a:buAutoNum type="arabicPeriod"/>
            </a:pPr>
            <a:r>
              <a:rPr lang="en-US" dirty="0"/>
              <a:t>Gallbladder</a:t>
            </a:r>
          </a:p>
          <a:p>
            <a:pPr marL="342900" lvl="0" indent="-342900" rtl="0">
              <a:spcBef>
                <a:spcPts val="0"/>
              </a:spcBef>
              <a:buAutoNum type="arabicPeriod"/>
            </a:pPr>
            <a:r>
              <a:rPr lang="en-US" dirty="0"/>
              <a:t>Biliary tree: intrahepatic &amp; </a:t>
            </a:r>
            <a:r>
              <a:rPr lang="en-US" dirty="0" err="1"/>
              <a:t>extrahepatic</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2" name="Picture 1" descr="1.png"/>
          <p:cNvPicPr>
            <a:picLocks noChangeAspect="1"/>
          </p:cNvPicPr>
          <p:nvPr/>
        </p:nvPicPr>
        <p:blipFill rotWithShape="1">
          <a:blip r:embed="rId3">
            <a:extLst>
              <a:ext uri="{28A0092B-C50C-407E-A947-70E740481C1C}">
                <a14:useLocalDpi xmlns:a14="http://schemas.microsoft.com/office/drawing/2010/main" val="0"/>
              </a:ext>
            </a:extLst>
          </a:blip>
          <a:srcRect l="1046" t="20342" r="7194" b="12811"/>
          <a:stretch/>
        </p:blipFill>
        <p:spPr>
          <a:xfrm>
            <a:off x="4572000" y="1456326"/>
            <a:ext cx="3857668" cy="3011047"/>
          </a:xfrm>
          <a:prstGeom prst="rect">
            <a:avLst/>
          </a:prstGeom>
        </p:spPr>
      </p:pic>
      <p:sp>
        <p:nvSpPr>
          <p:cNvPr id="121" name="Shape 12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Approach- Checklist: Liver/Biliary Tree</a:t>
            </a:r>
          </a:p>
        </p:txBody>
      </p:sp>
      <p:sp>
        <p:nvSpPr>
          <p:cNvPr id="3" name="Freeform 2"/>
          <p:cNvSpPr/>
          <p:nvPr/>
        </p:nvSpPr>
        <p:spPr>
          <a:xfrm>
            <a:off x="5096836" y="1903670"/>
            <a:ext cx="2091361" cy="1893383"/>
          </a:xfrm>
          <a:custGeom>
            <a:avLst/>
            <a:gdLst>
              <a:gd name="connsiteX0" fmla="*/ 1992005 w 2091361"/>
              <a:gd name="connsiteY0" fmla="*/ 117878 h 1893383"/>
              <a:gd name="connsiteX1" fmla="*/ 1927207 w 2091361"/>
              <a:gd name="connsiteY1" fmla="*/ 18528 h 1893383"/>
              <a:gd name="connsiteX2" fmla="*/ 1797613 w 2091361"/>
              <a:gd name="connsiteY2" fmla="*/ 1250 h 1893383"/>
              <a:gd name="connsiteX3" fmla="*/ 1637779 w 2091361"/>
              <a:gd name="connsiteY3" fmla="*/ 35806 h 1893383"/>
              <a:gd name="connsiteX4" fmla="*/ 1426107 w 2091361"/>
              <a:gd name="connsiteY4" fmla="*/ 44445 h 1893383"/>
              <a:gd name="connsiteX5" fmla="*/ 1240355 w 2091361"/>
              <a:gd name="connsiteY5" fmla="*/ 57404 h 1893383"/>
              <a:gd name="connsiteX6" fmla="*/ 1136679 w 2091361"/>
              <a:gd name="connsiteY6" fmla="*/ 40126 h 1893383"/>
              <a:gd name="connsiteX7" fmla="*/ 1011404 w 2091361"/>
              <a:gd name="connsiteY7" fmla="*/ 22848 h 1893383"/>
              <a:gd name="connsiteX8" fmla="*/ 886128 w 2091361"/>
              <a:gd name="connsiteY8" fmla="*/ 18528 h 1893383"/>
              <a:gd name="connsiteX9" fmla="*/ 825651 w 2091361"/>
              <a:gd name="connsiteY9" fmla="*/ 35806 h 1893383"/>
              <a:gd name="connsiteX10" fmla="*/ 799732 w 2091361"/>
              <a:gd name="connsiteY10" fmla="*/ 74682 h 1893383"/>
              <a:gd name="connsiteX11" fmla="*/ 674457 w 2091361"/>
              <a:gd name="connsiteY11" fmla="*/ 122197 h 1893383"/>
              <a:gd name="connsiteX12" fmla="*/ 540542 w 2091361"/>
              <a:gd name="connsiteY12" fmla="*/ 139475 h 1893383"/>
              <a:gd name="connsiteX13" fmla="*/ 380708 w 2091361"/>
              <a:gd name="connsiteY13" fmla="*/ 230186 h 1893383"/>
              <a:gd name="connsiteX14" fmla="*/ 272713 w 2091361"/>
              <a:gd name="connsiteY14" fmla="*/ 333855 h 1893383"/>
              <a:gd name="connsiteX15" fmla="*/ 151757 w 2091361"/>
              <a:gd name="connsiteY15" fmla="*/ 485039 h 1893383"/>
              <a:gd name="connsiteX16" fmla="*/ 112879 w 2091361"/>
              <a:gd name="connsiteY16" fmla="*/ 649182 h 1893383"/>
              <a:gd name="connsiteX17" fmla="*/ 65361 w 2091361"/>
              <a:gd name="connsiteY17" fmla="*/ 783088 h 1893383"/>
              <a:gd name="connsiteX18" fmla="*/ 22162 w 2091361"/>
              <a:gd name="connsiteY18" fmla="*/ 955870 h 1893383"/>
              <a:gd name="connsiteX19" fmla="*/ 563 w 2091361"/>
              <a:gd name="connsiteY19" fmla="*/ 1107054 h 1893383"/>
              <a:gd name="connsiteX20" fmla="*/ 43762 w 2091361"/>
              <a:gd name="connsiteY20" fmla="*/ 1379185 h 1893383"/>
              <a:gd name="connsiteX21" fmla="*/ 91280 w 2091361"/>
              <a:gd name="connsiteY21" fmla="*/ 1495813 h 1893383"/>
              <a:gd name="connsiteX22" fmla="*/ 169037 w 2091361"/>
              <a:gd name="connsiteY22" fmla="*/ 1638358 h 1893383"/>
              <a:gd name="connsiteX23" fmla="*/ 320231 w 2091361"/>
              <a:gd name="connsiteY23" fmla="*/ 1767945 h 1893383"/>
              <a:gd name="connsiteX24" fmla="*/ 462785 w 2091361"/>
              <a:gd name="connsiteY24" fmla="*/ 1841377 h 1893383"/>
              <a:gd name="connsiteX25" fmla="*/ 635578 w 2091361"/>
              <a:gd name="connsiteY25" fmla="*/ 1893211 h 1893383"/>
              <a:gd name="connsiteX26" fmla="*/ 925007 w 2091361"/>
              <a:gd name="connsiteY26" fmla="*/ 1824099 h 1893383"/>
              <a:gd name="connsiteX27" fmla="*/ 1076201 w 2091361"/>
              <a:gd name="connsiteY27" fmla="*/ 1707471 h 1893383"/>
              <a:gd name="connsiteX28" fmla="*/ 1128039 w 2091361"/>
              <a:gd name="connsiteY28" fmla="*/ 1590843 h 1893383"/>
              <a:gd name="connsiteX29" fmla="*/ 1162598 w 2091361"/>
              <a:gd name="connsiteY29" fmla="*/ 1443979 h 1893383"/>
              <a:gd name="connsiteX30" fmla="*/ 1162598 w 2091361"/>
              <a:gd name="connsiteY30" fmla="*/ 1292794 h 1893383"/>
              <a:gd name="connsiteX31" fmla="*/ 1231715 w 2091361"/>
              <a:gd name="connsiteY31" fmla="*/ 1189125 h 1893383"/>
              <a:gd name="connsiteX32" fmla="*/ 1313792 w 2091361"/>
              <a:gd name="connsiteY32" fmla="*/ 1111373 h 1893383"/>
              <a:gd name="connsiteX33" fmla="*/ 1374269 w 2091361"/>
              <a:gd name="connsiteY33" fmla="*/ 1033622 h 1893383"/>
              <a:gd name="connsiteX34" fmla="*/ 1408828 w 2091361"/>
              <a:gd name="connsiteY34" fmla="*/ 968828 h 1893383"/>
              <a:gd name="connsiteX35" fmla="*/ 1521143 w 2091361"/>
              <a:gd name="connsiteY35" fmla="*/ 916994 h 1893383"/>
              <a:gd name="connsiteX36" fmla="*/ 1607540 w 2091361"/>
              <a:gd name="connsiteY36" fmla="*/ 873798 h 1893383"/>
              <a:gd name="connsiteX37" fmla="*/ 1655058 w 2091361"/>
              <a:gd name="connsiteY37" fmla="*/ 791727 h 1893383"/>
              <a:gd name="connsiteX38" fmla="*/ 1715536 w 2091361"/>
              <a:gd name="connsiteY38" fmla="*/ 701017 h 1893383"/>
              <a:gd name="connsiteX39" fmla="*/ 1771694 w 2091361"/>
              <a:gd name="connsiteY39" fmla="*/ 631904 h 1893383"/>
              <a:gd name="connsiteX40" fmla="*/ 1814892 w 2091361"/>
              <a:gd name="connsiteY40" fmla="*/ 584389 h 1893383"/>
              <a:gd name="connsiteX41" fmla="*/ 1810572 w 2091361"/>
              <a:gd name="connsiteY41" fmla="*/ 454802 h 1893383"/>
              <a:gd name="connsiteX42" fmla="*/ 1758734 w 2091361"/>
              <a:gd name="connsiteY42" fmla="*/ 342494 h 1893383"/>
              <a:gd name="connsiteX43" fmla="*/ 1745775 w 2091361"/>
              <a:gd name="connsiteY43" fmla="*/ 234506 h 1893383"/>
              <a:gd name="connsiteX44" fmla="*/ 1819212 w 2091361"/>
              <a:gd name="connsiteY44" fmla="*/ 186991 h 1893383"/>
              <a:gd name="connsiteX45" fmla="*/ 1918568 w 2091361"/>
              <a:gd name="connsiteY45" fmla="*/ 191310 h 1893383"/>
              <a:gd name="connsiteX46" fmla="*/ 2004964 w 2091361"/>
              <a:gd name="connsiteY46" fmla="*/ 238825 h 1893383"/>
              <a:gd name="connsiteX47" fmla="*/ 2052483 w 2091361"/>
              <a:gd name="connsiteY47" fmla="*/ 277701 h 1893383"/>
              <a:gd name="connsiteX48" fmla="*/ 2091361 w 2091361"/>
              <a:gd name="connsiteY48" fmla="*/ 251784 h 1893383"/>
              <a:gd name="connsiteX49" fmla="*/ 2052483 w 2091361"/>
              <a:gd name="connsiteY49" fmla="*/ 204269 h 1893383"/>
              <a:gd name="connsiteX50" fmla="*/ 1992005 w 2091361"/>
              <a:gd name="connsiteY50" fmla="*/ 117878 h 189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91361" h="1893383">
                <a:moveTo>
                  <a:pt x="1992005" y="117878"/>
                </a:moveTo>
                <a:cubicBezTo>
                  <a:pt x="1971126" y="86921"/>
                  <a:pt x="1959606" y="37966"/>
                  <a:pt x="1927207" y="18528"/>
                </a:cubicBezTo>
                <a:cubicBezTo>
                  <a:pt x="1894808" y="-910"/>
                  <a:pt x="1845851" y="-1630"/>
                  <a:pt x="1797613" y="1250"/>
                </a:cubicBezTo>
                <a:cubicBezTo>
                  <a:pt x="1749375" y="4130"/>
                  <a:pt x="1699697" y="28607"/>
                  <a:pt x="1637779" y="35806"/>
                </a:cubicBezTo>
                <a:cubicBezTo>
                  <a:pt x="1575861" y="43005"/>
                  <a:pt x="1492344" y="40845"/>
                  <a:pt x="1426107" y="44445"/>
                </a:cubicBezTo>
                <a:cubicBezTo>
                  <a:pt x="1359870" y="48045"/>
                  <a:pt x="1288593" y="58124"/>
                  <a:pt x="1240355" y="57404"/>
                </a:cubicBezTo>
                <a:cubicBezTo>
                  <a:pt x="1192117" y="56684"/>
                  <a:pt x="1174837" y="45885"/>
                  <a:pt x="1136679" y="40126"/>
                </a:cubicBezTo>
                <a:cubicBezTo>
                  <a:pt x="1098521" y="34367"/>
                  <a:pt x="1053162" y="26448"/>
                  <a:pt x="1011404" y="22848"/>
                </a:cubicBezTo>
                <a:cubicBezTo>
                  <a:pt x="969646" y="19248"/>
                  <a:pt x="917087" y="16368"/>
                  <a:pt x="886128" y="18528"/>
                </a:cubicBezTo>
                <a:cubicBezTo>
                  <a:pt x="855169" y="20688"/>
                  <a:pt x="840050" y="26447"/>
                  <a:pt x="825651" y="35806"/>
                </a:cubicBezTo>
                <a:cubicBezTo>
                  <a:pt x="811252" y="45165"/>
                  <a:pt x="824931" y="60283"/>
                  <a:pt x="799732" y="74682"/>
                </a:cubicBezTo>
                <a:cubicBezTo>
                  <a:pt x="774533" y="89080"/>
                  <a:pt x="717655" y="111398"/>
                  <a:pt x="674457" y="122197"/>
                </a:cubicBezTo>
                <a:cubicBezTo>
                  <a:pt x="631259" y="132996"/>
                  <a:pt x="589500" y="121477"/>
                  <a:pt x="540542" y="139475"/>
                </a:cubicBezTo>
                <a:cubicBezTo>
                  <a:pt x="491584" y="157473"/>
                  <a:pt x="425346" y="197789"/>
                  <a:pt x="380708" y="230186"/>
                </a:cubicBezTo>
                <a:cubicBezTo>
                  <a:pt x="336070" y="262583"/>
                  <a:pt x="310871" y="291380"/>
                  <a:pt x="272713" y="333855"/>
                </a:cubicBezTo>
                <a:cubicBezTo>
                  <a:pt x="234555" y="376330"/>
                  <a:pt x="178396" y="432485"/>
                  <a:pt x="151757" y="485039"/>
                </a:cubicBezTo>
                <a:cubicBezTo>
                  <a:pt x="125118" y="537593"/>
                  <a:pt x="127278" y="599507"/>
                  <a:pt x="112879" y="649182"/>
                </a:cubicBezTo>
                <a:cubicBezTo>
                  <a:pt x="98480" y="698857"/>
                  <a:pt x="80480" y="731974"/>
                  <a:pt x="65361" y="783088"/>
                </a:cubicBezTo>
                <a:cubicBezTo>
                  <a:pt x="50242" y="834202"/>
                  <a:pt x="32962" y="901876"/>
                  <a:pt x="22162" y="955870"/>
                </a:cubicBezTo>
                <a:cubicBezTo>
                  <a:pt x="11362" y="1009864"/>
                  <a:pt x="-3037" y="1036502"/>
                  <a:pt x="563" y="1107054"/>
                </a:cubicBezTo>
                <a:cubicBezTo>
                  <a:pt x="4163" y="1177607"/>
                  <a:pt x="28642" y="1314392"/>
                  <a:pt x="43762" y="1379185"/>
                </a:cubicBezTo>
                <a:cubicBezTo>
                  <a:pt x="58881" y="1443978"/>
                  <a:pt x="70401" y="1452617"/>
                  <a:pt x="91280" y="1495813"/>
                </a:cubicBezTo>
                <a:cubicBezTo>
                  <a:pt x="112159" y="1539009"/>
                  <a:pt x="130879" y="1593003"/>
                  <a:pt x="169037" y="1638358"/>
                </a:cubicBezTo>
                <a:cubicBezTo>
                  <a:pt x="207195" y="1683713"/>
                  <a:pt x="271273" y="1734109"/>
                  <a:pt x="320231" y="1767945"/>
                </a:cubicBezTo>
                <a:cubicBezTo>
                  <a:pt x="369189" y="1801781"/>
                  <a:pt x="410227" y="1820499"/>
                  <a:pt x="462785" y="1841377"/>
                </a:cubicBezTo>
                <a:cubicBezTo>
                  <a:pt x="515343" y="1862255"/>
                  <a:pt x="558541" y="1896091"/>
                  <a:pt x="635578" y="1893211"/>
                </a:cubicBezTo>
                <a:cubicBezTo>
                  <a:pt x="712615" y="1890331"/>
                  <a:pt x="851570" y="1855056"/>
                  <a:pt x="925007" y="1824099"/>
                </a:cubicBezTo>
                <a:cubicBezTo>
                  <a:pt x="998444" y="1793142"/>
                  <a:pt x="1042362" y="1746347"/>
                  <a:pt x="1076201" y="1707471"/>
                </a:cubicBezTo>
                <a:cubicBezTo>
                  <a:pt x="1110040" y="1668595"/>
                  <a:pt x="1113639" y="1634758"/>
                  <a:pt x="1128039" y="1590843"/>
                </a:cubicBezTo>
                <a:cubicBezTo>
                  <a:pt x="1142439" y="1546928"/>
                  <a:pt x="1156838" y="1493654"/>
                  <a:pt x="1162598" y="1443979"/>
                </a:cubicBezTo>
                <a:cubicBezTo>
                  <a:pt x="1168358" y="1394304"/>
                  <a:pt x="1151078" y="1335270"/>
                  <a:pt x="1162598" y="1292794"/>
                </a:cubicBezTo>
                <a:cubicBezTo>
                  <a:pt x="1174117" y="1250318"/>
                  <a:pt x="1206516" y="1219362"/>
                  <a:pt x="1231715" y="1189125"/>
                </a:cubicBezTo>
                <a:cubicBezTo>
                  <a:pt x="1256914" y="1158888"/>
                  <a:pt x="1290033" y="1137290"/>
                  <a:pt x="1313792" y="1111373"/>
                </a:cubicBezTo>
                <a:cubicBezTo>
                  <a:pt x="1337551" y="1085456"/>
                  <a:pt x="1358430" y="1057380"/>
                  <a:pt x="1374269" y="1033622"/>
                </a:cubicBezTo>
                <a:cubicBezTo>
                  <a:pt x="1390108" y="1009865"/>
                  <a:pt x="1384349" y="988266"/>
                  <a:pt x="1408828" y="968828"/>
                </a:cubicBezTo>
                <a:cubicBezTo>
                  <a:pt x="1433307" y="949390"/>
                  <a:pt x="1488024" y="932832"/>
                  <a:pt x="1521143" y="916994"/>
                </a:cubicBezTo>
                <a:cubicBezTo>
                  <a:pt x="1554262" y="901156"/>
                  <a:pt x="1585221" y="894676"/>
                  <a:pt x="1607540" y="873798"/>
                </a:cubicBezTo>
                <a:cubicBezTo>
                  <a:pt x="1629859" y="852920"/>
                  <a:pt x="1637059" y="820524"/>
                  <a:pt x="1655058" y="791727"/>
                </a:cubicBezTo>
                <a:cubicBezTo>
                  <a:pt x="1673057" y="762930"/>
                  <a:pt x="1696097" y="727654"/>
                  <a:pt x="1715536" y="701017"/>
                </a:cubicBezTo>
                <a:cubicBezTo>
                  <a:pt x="1734975" y="674380"/>
                  <a:pt x="1755135" y="651342"/>
                  <a:pt x="1771694" y="631904"/>
                </a:cubicBezTo>
                <a:cubicBezTo>
                  <a:pt x="1788253" y="612466"/>
                  <a:pt x="1808412" y="613906"/>
                  <a:pt x="1814892" y="584389"/>
                </a:cubicBezTo>
                <a:cubicBezTo>
                  <a:pt x="1821372" y="554872"/>
                  <a:pt x="1819932" y="495118"/>
                  <a:pt x="1810572" y="454802"/>
                </a:cubicBezTo>
                <a:cubicBezTo>
                  <a:pt x="1801212" y="414486"/>
                  <a:pt x="1769533" y="379210"/>
                  <a:pt x="1758734" y="342494"/>
                </a:cubicBezTo>
                <a:cubicBezTo>
                  <a:pt x="1747935" y="305778"/>
                  <a:pt x="1735695" y="260423"/>
                  <a:pt x="1745775" y="234506"/>
                </a:cubicBezTo>
                <a:cubicBezTo>
                  <a:pt x="1755855" y="208589"/>
                  <a:pt x="1790413" y="194190"/>
                  <a:pt x="1819212" y="186991"/>
                </a:cubicBezTo>
                <a:cubicBezTo>
                  <a:pt x="1848011" y="179792"/>
                  <a:pt x="1887609" y="182671"/>
                  <a:pt x="1918568" y="191310"/>
                </a:cubicBezTo>
                <a:cubicBezTo>
                  <a:pt x="1949527" y="199949"/>
                  <a:pt x="1982645" y="224427"/>
                  <a:pt x="2004964" y="238825"/>
                </a:cubicBezTo>
                <a:cubicBezTo>
                  <a:pt x="2027283" y="253223"/>
                  <a:pt x="2038084" y="275541"/>
                  <a:pt x="2052483" y="277701"/>
                </a:cubicBezTo>
                <a:cubicBezTo>
                  <a:pt x="2066882" y="279861"/>
                  <a:pt x="2091361" y="264023"/>
                  <a:pt x="2091361" y="251784"/>
                </a:cubicBezTo>
                <a:cubicBezTo>
                  <a:pt x="2091361" y="239545"/>
                  <a:pt x="2066883" y="226587"/>
                  <a:pt x="2052483" y="204269"/>
                </a:cubicBezTo>
                <a:cubicBezTo>
                  <a:pt x="2038084" y="181951"/>
                  <a:pt x="2012884" y="148835"/>
                  <a:pt x="1992005" y="117878"/>
                </a:cubicBezTo>
                <a:close/>
              </a:path>
            </a:pathLst>
          </a:custGeom>
          <a:noFill/>
          <a:ln w="28575" cmpd="sng">
            <a:solidFill>
              <a:srgbClr val="FFFFFF"/>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6524668" y="199975"/>
            <a:ext cx="1905000" cy="1905000"/>
            <a:chOff x="6524668" y="199975"/>
            <a:chExt cx="1905000" cy="1905000"/>
          </a:xfrm>
        </p:grpSpPr>
        <p:pic>
          <p:nvPicPr>
            <p:cNvPr id="13" name="Picture 12" descr="kT8nKaEa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24668" y="199975"/>
              <a:ext cx="1905000" cy="1905000"/>
            </a:xfrm>
            <a:prstGeom prst="rect">
              <a:avLst/>
            </a:prstGeom>
          </p:spPr>
        </p:pic>
        <p:sp>
          <p:nvSpPr>
            <p:cNvPr id="6" name="TextBox 5"/>
            <p:cNvSpPr txBox="1"/>
            <p:nvPr/>
          </p:nvSpPr>
          <p:spPr>
            <a:xfrm>
              <a:off x="6648612" y="393156"/>
              <a:ext cx="1732662" cy="1077218"/>
            </a:xfrm>
            <a:prstGeom prst="rect">
              <a:avLst/>
            </a:prstGeom>
            <a:noFill/>
          </p:spPr>
          <p:txBody>
            <a:bodyPr wrap="square" rtlCol="0">
              <a:spAutoFit/>
            </a:bodyPr>
            <a:lstStyle/>
            <a:p>
              <a:pPr algn="ctr"/>
              <a:r>
                <a:rPr lang="en-US" sz="1600" i="1" dirty="0">
                  <a:solidFill>
                    <a:schemeClr val="bg1"/>
                  </a:solidFill>
                  <a:latin typeface="Helvetica Neue Medium"/>
                  <a:cs typeface="Helvetica Neue Medium"/>
                </a:rPr>
                <a:t>“Smooth liver surface and normal attenuation.”</a:t>
              </a:r>
            </a:p>
          </p:txBody>
        </p:sp>
      </p:grpSp>
      <p:sp>
        <p:nvSpPr>
          <p:cNvPr id="17" name="Curved Left Arrow 16"/>
          <p:cNvSpPr/>
          <p:nvPr/>
        </p:nvSpPr>
        <p:spPr>
          <a:xfrm rot="10800000" flipH="1">
            <a:off x="7564281" y="3282540"/>
            <a:ext cx="408496" cy="661988"/>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Shape 122"/>
          <p:cNvSpPr txBox="1">
            <a:spLocks noGrp="1"/>
          </p:cNvSpPr>
          <p:nvPr>
            <p:ph type="body" idx="1"/>
          </p:nvPr>
        </p:nvSpPr>
        <p:spPr>
          <a:xfrm>
            <a:off x="311700" y="1121994"/>
            <a:ext cx="3121800" cy="3947845"/>
          </a:xfrm>
          <a:prstGeom prst="rect">
            <a:avLst/>
          </a:prstGeom>
        </p:spPr>
        <p:txBody>
          <a:bodyPr wrap="square" lIns="91425" tIns="91425" rIns="91425" bIns="91425" anchor="t" anchorCtr="0">
            <a:noAutofit/>
          </a:bodyPr>
          <a:lstStyle/>
          <a:p>
            <a:pPr marL="342900" lvl="0" indent="-342900" rtl="0">
              <a:spcBef>
                <a:spcPts val="0"/>
              </a:spcBef>
              <a:buAutoNum type="arabicPeriod"/>
            </a:pPr>
            <a:r>
              <a:rPr lang="en-US" dirty="0">
                <a:solidFill>
                  <a:schemeClr val="tx1"/>
                </a:solidFill>
              </a:rPr>
              <a:t>Attenuation</a:t>
            </a:r>
          </a:p>
          <a:p>
            <a:pPr marL="342900" lvl="0" indent="-342900" rtl="0">
              <a:spcBef>
                <a:spcPts val="0"/>
              </a:spcBef>
              <a:buAutoNum type="arabicPeriod"/>
            </a:pPr>
            <a:r>
              <a:rPr lang="en-US" dirty="0">
                <a:solidFill>
                  <a:schemeClr val="tx1"/>
                </a:solidFill>
              </a:rPr>
              <a:t>Surface contour</a:t>
            </a:r>
          </a:p>
          <a:p>
            <a:pPr marL="342900" lvl="0" indent="-342900" rtl="0">
              <a:spcBef>
                <a:spcPts val="0"/>
              </a:spcBef>
              <a:buAutoNum type="arabicPeriod"/>
            </a:pPr>
            <a:r>
              <a:rPr lang="en-US" dirty="0"/>
              <a:t>Focal lesions (</a:t>
            </a:r>
            <a:r>
              <a:rPr lang="en-US" dirty="0" err="1"/>
              <a:t>Couinaud</a:t>
            </a:r>
            <a:r>
              <a:rPr lang="en-US" dirty="0"/>
              <a:t> segments)</a:t>
            </a:r>
          </a:p>
          <a:p>
            <a:pPr marL="342900" lvl="0" indent="-342900" rtl="0">
              <a:spcBef>
                <a:spcPts val="0"/>
              </a:spcBef>
              <a:buAutoNum type="arabicPeriod"/>
            </a:pPr>
            <a:r>
              <a:rPr lang="en-US" dirty="0"/>
              <a:t>Gallbladder</a:t>
            </a:r>
          </a:p>
          <a:p>
            <a:pPr marL="342900" lvl="0" indent="-342900" rtl="0">
              <a:spcBef>
                <a:spcPts val="0"/>
              </a:spcBef>
              <a:buAutoNum type="arabicPeriod"/>
            </a:pPr>
            <a:r>
              <a:rPr lang="en-US" dirty="0"/>
              <a:t>Biliary tree: intrahepatic &amp; </a:t>
            </a:r>
            <a:r>
              <a:rPr lang="en-US" dirty="0" err="1"/>
              <a:t>extrahepatic</a:t>
            </a:r>
            <a:endParaRPr lang="en-US" dirty="0"/>
          </a:p>
        </p:txBody>
      </p:sp>
      <p:grpSp>
        <p:nvGrpSpPr>
          <p:cNvPr id="5" name="Group 4"/>
          <p:cNvGrpSpPr/>
          <p:nvPr/>
        </p:nvGrpSpPr>
        <p:grpSpPr>
          <a:xfrm>
            <a:off x="5722708" y="3739373"/>
            <a:ext cx="2420355" cy="1190217"/>
            <a:chOff x="6058158" y="3744950"/>
            <a:chExt cx="2420355" cy="1190217"/>
          </a:xfrm>
        </p:grpSpPr>
        <p:pic>
          <p:nvPicPr>
            <p:cNvPr id="18" name="Picture 17" descr="White-thought-bubble-clip-art-at-vector-clip-art.png"/>
            <p:cNvPicPr>
              <a:picLocks noChangeAspect="1"/>
            </p:cNvPicPr>
            <p:nvPr/>
          </p:nvPicPr>
          <p:blipFill rotWithShape="1">
            <a:blip r:embed="rId5">
              <a:extLst>
                <a:ext uri="{28A0092B-C50C-407E-A947-70E740481C1C}">
                  <a14:useLocalDpi xmlns:a14="http://schemas.microsoft.com/office/drawing/2010/main" val="0"/>
                </a:ext>
              </a:extLst>
            </a:blip>
            <a:srcRect r="18347"/>
            <a:stretch/>
          </p:blipFill>
          <p:spPr>
            <a:xfrm>
              <a:off x="6058158" y="3744950"/>
              <a:ext cx="2420355" cy="1190217"/>
            </a:xfrm>
            <a:prstGeom prst="rect">
              <a:avLst/>
            </a:prstGeom>
          </p:spPr>
        </p:pic>
        <p:sp>
          <p:nvSpPr>
            <p:cNvPr id="11" name="TextBox 10"/>
            <p:cNvSpPr txBox="1"/>
            <p:nvPr/>
          </p:nvSpPr>
          <p:spPr>
            <a:xfrm>
              <a:off x="6373003" y="3991792"/>
              <a:ext cx="1631940" cy="738664"/>
            </a:xfrm>
            <a:prstGeom prst="rect">
              <a:avLst/>
            </a:prstGeom>
            <a:noFill/>
          </p:spPr>
          <p:txBody>
            <a:bodyPr wrap="square" rtlCol="0">
              <a:spAutoFit/>
            </a:bodyPr>
            <a:lstStyle/>
            <a:p>
              <a:pPr algn="ctr"/>
              <a:r>
                <a:rPr lang="en-US" i="1" dirty="0">
                  <a:solidFill>
                    <a:srgbClr val="0000FF"/>
                  </a:solidFill>
                  <a:latin typeface="Helvetica Neue Medium"/>
                  <a:cs typeface="Helvetica Neue Medium"/>
                </a:rPr>
                <a:t>Attenuation of liver and spleen is similar</a:t>
              </a:r>
            </a:p>
          </p:txBody>
        </p:sp>
      </p:grpSp>
      <p:sp>
        <p:nvSpPr>
          <p:cNvPr id="19" name="Curved Left Arrow 18"/>
          <p:cNvSpPr/>
          <p:nvPr/>
        </p:nvSpPr>
        <p:spPr>
          <a:xfrm rot="10800000">
            <a:off x="5356586" y="3446218"/>
            <a:ext cx="408496" cy="661988"/>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7302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Approach- Checklist: Liver/Biliary Tree</a:t>
            </a:r>
          </a:p>
        </p:txBody>
      </p:sp>
      <p:sp>
        <p:nvSpPr>
          <p:cNvPr id="18" name="Shape 122"/>
          <p:cNvSpPr txBox="1">
            <a:spLocks/>
          </p:cNvSpPr>
          <p:nvPr/>
        </p:nvSpPr>
        <p:spPr>
          <a:xfrm>
            <a:off x="311700" y="1121994"/>
            <a:ext cx="3121800" cy="3947845"/>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lt2"/>
              </a:buClr>
              <a:buSzPct val="100000"/>
              <a:buChar char="●"/>
              <a:defRPr sz="1800" b="0" i="0" u="none" strike="noStrike" cap="none">
                <a:solidFill>
                  <a:schemeClr val="lt2"/>
                </a:solidFill>
                <a:latin typeface="Arial"/>
                <a:ea typeface="Arial"/>
                <a:cs typeface="Arial"/>
                <a:sym typeface="Arial"/>
              </a:defRPr>
            </a:lvl1pPr>
            <a:lvl2pPr marR="0" lvl="1"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2pPr>
            <a:lvl3pPr marR="0" lvl="2"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3pPr>
            <a:lvl4pPr marR="0" lvl="3"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4pPr>
            <a:lvl5pPr marR="0" lvl="4"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5pPr>
            <a:lvl6pPr marR="0" lvl="5"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6pPr>
            <a:lvl7pPr marR="0" lvl="6"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7pPr>
            <a:lvl8pPr marR="0" lvl="7"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8pPr>
            <a:lvl9pPr marR="0" lvl="8"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9pPr>
          </a:lstStyle>
          <a:p>
            <a:pPr marL="342900" indent="-342900">
              <a:buFontTx/>
              <a:buAutoNum type="arabicPeriod"/>
            </a:pPr>
            <a:r>
              <a:rPr lang="en-US" dirty="0"/>
              <a:t>Attenuation</a:t>
            </a:r>
          </a:p>
          <a:p>
            <a:pPr marL="342900" indent="-342900">
              <a:buFontTx/>
              <a:buAutoNum type="arabicPeriod"/>
            </a:pPr>
            <a:r>
              <a:rPr lang="en-US" dirty="0"/>
              <a:t>Surface contour</a:t>
            </a:r>
          </a:p>
          <a:p>
            <a:pPr marL="342900" indent="-342900">
              <a:buFontTx/>
              <a:buAutoNum type="arabicPeriod"/>
            </a:pPr>
            <a:r>
              <a:rPr lang="en-US" dirty="0">
                <a:solidFill>
                  <a:srgbClr val="FFFFFF"/>
                </a:solidFill>
              </a:rPr>
              <a:t>Focal lesions (</a:t>
            </a:r>
            <a:r>
              <a:rPr lang="en-US" dirty="0" err="1">
                <a:solidFill>
                  <a:srgbClr val="FFFFFF"/>
                </a:solidFill>
              </a:rPr>
              <a:t>Couinaud</a:t>
            </a:r>
            <a:r>
              <a:rPr lang="en-US" dirty="0">
                <a:solidFill>
                  <a:srgbClr val="FFFFFF"/>
                </a:solidFill>
              </a:rPr>
              <a:t> segments)</a:t>
            </a:r>
          </a:p>
          <a:p>
            <a:pPr marL="342900" indent="-342900">
              <a:buFontTx/>
              <a:buAutoNum type="arabicPeriod"/>
            </a:pPr>
            <a:r>
              <a:rPr lang="en-US" dirty="0"/>
              <a:t>Gallbladder</a:t>
            </a:r>
          </a:p>
          <a:p>
            <a:pPr marL="342900" indent="-342900">
              <a:buFontTx/>
              <a:buAutoNum type="arabicPeriod"/>
            </a:pPr>
            <a:r>
              <a:rPr lang="en-US" dirty="0"/>
              <a:t>Biliary tree: intrahepatic &amp; </a:t>
            </a:r>
            <a:r>
              <a:rPr lang="en-US" dirty="0" err="1"/>
              <a:t>extrahepatic</a:t>
            </a:r>
            <a:endParaRPr lang="en-US" dirty="0"/>
          </a:p>
        </p:txBody>
      </p:sp>
      <p:pic>
        <p:nvPicPr>
          <p:cNvPr id="5" name="Livermp4 (Conver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681" t="16890" r="14607" b="4453"/>
          <a:stretch/>
        </p:blipFill>
        <p:spPr>
          <a:xfrm>
            <a:off x="4621531" y="1121994"/>
            <a:ext cx="3935499" cy="2896400"/>
          </a:xfrm>
          <a:prstGeom prst="rect">
            <a:avLst/>
          </a:prstGeom>
        </p:spPr>
      </p:pic>
      <p:sp>
        <p:nvSpPr>
          <p:cNvPr id="3" name="TextBox 2"/>
          <p:cNvSpPr txBox="1"/>
          <p:nvPr/>
        </p:nvSpPr>
        <p:spPr>
          <a:xfrm>
            <a:off x="4147409" y="4268285"/>
            <a:ext cx="4915378" cy="738664"/>
          </a:xfrm>
          <a:prstGeom prst="rect">
            <a:avLst/>
          </a:prstGeom>
          <a:solidFill>
            <a:schemeClr val="bg1">
              <a:lumMod val="10000"/>
              <a:lumOff val="90000"/>
            </a:schemeClr>
          </a:solidFill>
        </p:spPr>
        <p:txBody>
          <a:bodyPr wrap="none" rtlCol="0">
            <a:spAutoFit/>
          </a:bodyPr>
          <a:lstStyle/>
          <a:p>
            <a:pPr algn="ctr"/>
            <a:r>
              <a:rPr lang="en-US" dirty="0">
                <a:solidFill>
                  <a:schemeClr val="bg1"/>
                </a:solidFill>
              </a:rPr>
              <a:t>The oblique horizontal plane of portal veins (purple arrows)</a:t>
            </a:r>
          </a:p>
          <a:p>
            <a:pPr algn="ctr"/>
            <a:r>
              <a:rPr lang="en-US" dirty="0">
                <a:solidFill>
                  <a:schemeClr val="bg1"/>
                </a:solidFill>
              </a:rPr>
              <a:t>separates segments 2, 4a, 8 and 7 from 3, 4b, 5 and 6. The</a:t>
            </a:r>
          </a:p>
          <a:p>
            <a:pPr algn="ctr"/>
            <a:r>
              <a:rPr lang="en-US" dirty="0">
                <a:solidFill>
                  <a:schemeClr val="bg1"/>
                </a:solidFill>
              </a:rPr>
              <a:t>middle HV and gallbladder fossa separate R and L lobes.</a:t>
            </a:r>
          </a:p>
        </p:txBody>
      </p:sp>
    </p:spTree>
    <p:extLst>
      <p:ext uri="{BB962C8B-B14F-4D97-AF65-F5344CB8AC3E}">
        <p14:creationId xmlns:p14="http://schemas.microsoft.com/office/powerpoint/2010/main" val="374863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dirty="0"/>
              <a:t>Approach- Checklist: Liver/Biliary Tree</a:t>
            </a:r>
          </a:p>
        </p:txBody>
      </p:sp>
      <p:pic>
        <p:nvPicPr>
          <p:cNvPr id="2" name="Picture 1" descr="Liver gallbladder.0005_preview.jpg"/>
          <p:cNvPicPr>
            <a:picLocks noChangeAspect="1"/>
          </p:cNvPicPr>
          <p:nvPr/>
        </p:nvPicPr>
        <p:blipFill rotWithShape="1">
          <a:blip r:embed="rId3">
            <a:extLst>
              <a:ext uri="{28A0092B-C50C-407E-A947-70E740481C1C}">
                <a14:useLocalDpi xmlns:a14="http://schemas.microsoft.com/office/drawing/2010/main" val="0"/>
              </a:ext>
            </a:extLst>
          </a:blip>
          <a:srcRect l="13549" t="8652" r="12824" b="5899"/>
          <a:stretch/>
        </p:blipFill>
        <p:spPr>
          <a:xfrm>
            <a:off x="4299375" y="1756995"/>
            <a:ext cx="3965222" cy="3041920"/>
          </a:xfrm>
          <a:prstGeom prst="rect">
            <a:avLst/>
          </a:prstGeom>
        </p:spPr>
      </p:pic>
      <p:pic>
        <p:nvPicPr>
          <p:cNvPr id="6" name="Picture 5" descr="Liver gallbladder.0005_preview.jpg"/>
          <p:cNvPicPr>
            <a:picLocks noChangeAspect="1"/>
          </p:cNvPicPr>
          <p:nvPr/>
        </p:nvPicPr>
        <p:blipFill rotWithShape="1">
          <a:blip r:embed="rId3">
            <a:extLst>
              <a:ext uri="{28A0092B-C50C-407E-A947-70E740481C1C}">
                <a14:useLocalDpi xmlns:a14="http://schemas.microsoft.com/office/drawing/2010/main" val="0"/>
              </a:ext>
            </a:extLst>
          </a:blip>
          <a:srcRect l="23034" t="28285" r="52074" b="49518"/>
          <a:stretch/>
        </p:blipFill>
        <p:spPr>
          <a:xfrm>
            <a:off x="4962594" y="2555804"/>
            <a:ext cx="2657171" cy="1566335"/>
          </a:xfrm>
          <a:prstGeom prst="rect">
            <a:avLst/>
          </a:prstGeom>
          <a:effectLst>
            <a:glow rad="101600">
              <a:schemeClr val="accent2">
                <a:satMod val="175000"/>
                <a:alpha val="40000"/>
              </a:schemeClr>
            </a:glow>
          </a:effectLst>
        </p:spPr>
      </p:pic>
      <p:sp>
        <p:nvSpPr>
          <p:cNvPr id="3" name="Right Arrow 2"/>
          <p:cNvSpPr/>
          <p:nvPr/>
        </p:nvSpPr>
        <p:spPr>
          <a:xfrm rot="5400000">
            <a:off x="5966298" y="2505162"/>
            <a:ext cx="535974" cy="239889"/>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6026828" y="843280"/>
            <a:ext cx="2416132" cy="1588095"/>
            <a:chOff x="6524668" y="199975"/>
            <a:chExt cx="1905000" cy="1905000"/>
          </a:xfrm>
        </p:grpSpPr>
        <p:pic>
          <p:nvPicPr>
            <p:cNvPr id="13" name="Picture 12" descr="kT8nKaEa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24668" y="199975"/>
              <a:ext cx="1905000" cy="1905000"/>
            </a:xfrm>
            <a:prstGeom prst="rect">
              <a:avLst/>
            </a:prstGeom>
          </p:spPr>
        </p:pic>
        <p:sp>
          <p:nvSpPr>
            <p:cNvPr id="14" name="TextBox 13"/>
            <p:cNvSpPr txBox="1"/>
            <p:nvPr/>
          </p:nvSpPr>
          <p:spPr>
            <a:xfrm>
              <a:off x="6625052" y="446497"/>
              <a:ext cx="1732662" cy="830997"/>
            </a:xfrm>
            <a:prstGeom prst="rect">
              <a:avLst/>
            </a:prstGeom>
            <a:noFill/>
          </p:spPr>
          <p:txBody>
            <a:bodyPr wrap="square" rtlCol="0">
              <a:spAutoFit/>
            </a:bodyPr>
            <a:lstStyle/>
            <a:p>
              <a:pPr algn="ctr"/>
              <a:r>
                <a:rPr lang="en-US" sz="1600" i="1" dirty="0">
                  <a:solidFill>
                    <a:schemeClr val="bg1"/>
                  </a:solidFill>
                  <a:latin typeface="Helvetica Neue Medium"/>
                  <a:cs typeface="Helvetica Neue Medium"/>
                </a:rPr>
                <a:t>“The gallbladder is thin-walled. No gallstones.”</a:t>
              </a:r>
            </a:p>
          </p:txBody>
        </p:sp>
      </p:grpSp>
      <p:sp>
        <p:nvSpPr>
          <p:cNvPr id="17" name="Shape 122"/>
          <p:cNvSpPr txBox="1">
            <a:spLocks/>
          </p:cNvSpPr>
          <p:nvPr/>
        </p:nvSpPr>
        <p:spPr>
          <a:xfrm>
            <a:off x="311700" y="1121994"/>
            <a:ext cx="3121800" cy="3947845"/>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lt2"/>
              </a:buClr>
              <a:buSzPct val="100000"/>
              <a:buChar char="●"/>
              <a:defRPr sz="1800" b="0" i="0" u="none" strike="noStrike" cap="none">
                <a:solidFill>
                  <a:schemeClr val="lt2"/>
                </a:solidFill>
                <a:latin typeface="Arial"/>
                <a:ea typeface="Arial"/>
                <a:cs typeface="Arial"/>
                <a:sym typeface="Arial"/>
              </a:defRPr>
            </a:lvl1pPr>
            <a:lvl2pPr marR="0" lvl="1"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2pPr>
            <a:lvl3pPr marR="0" lvl="2"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3pPr>
            <a:lvl4pPr marR="0" lvl="3"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4pPr>
            <a:lvl5pPr marR="0" lvl="4"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5pPr>
            <a:lvl6pPr marR="0" lvl="5"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6pPr>
            <a:lvl7pPr marR="0" lvl="6"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7pPr>
            <a:lvl8pPr marR="0" lvl="7"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8pPr>
            <a:lvl9pPr marR="0" lvl="8"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9pPr>
          </a:lstStyle>
          <a:p>
            <a:pPr marL="342900" indent="-342900">
              <a:buFontTx/>
              <a:buAutoNum type="arabicPeriod"/>
            </a:pPr>
            <a:r>
              <a:rPr lang="en-US" dirty="0"/>
              <a:t>Attenuation</a:t>
            </a:r>
          </a:p>
          <a:p>
            <a:pPr marL="342900" indent="-342900">
              <a:buFontTx/>
              <a:buAutoNum type="arabicPeriod"/>
            </a:pPr>
            <a:r>
              <a:rPr lang="en-US" dirty="0"/>
              <a:t>Surface contour</a:t>
            </a:r>
          </a:p>
          <a:p>
            <a:pPr marL="342900" indent="-342900">
              <a:buFontTx/>
              <a:buAutoNum type="arabicPeriod"/>
            </a:pPr>
            <a:r>
              <a:rPr lang="en-US" dirty="0"/>
              <a:t>Focal lesions (</a:t>
            </a:r>
            <a:r>
              <a:rPr lang="en-US" dirty="0" err="1"/>
              <a:t>Couinaud</a:t>
            </a:r>
            <a:r>
              <a:rPr lang="en-US" dirty="0"/>
              <a:t> segments)</a:t>
            </a:r>
          </a:p>
          <a:p>
            <a:pPr marL="342900" indent="-342900">
              <a:buFontTx/>
              <a:buAutoNum type="arabicPeriod"/>
            </a:pPr>
            <a:r>
              <a:rPr lang="en-US" dirty="0">
                <a:solidFill>
                  <a:srgbClr val="FFFFFF"/>
                </a:solidFill>
              </a:rPr>
              <a:t>Gallbladder</a:t>
            </a:r>
          </a:p>
          <a:p>
            <a:pPr marL="342900" indent="-342900">
              <a:buFontTx/>
              <a:buAutoNum type="arabicPeriod"/>
            </a:pPr>
            <a:r>
              <a:rPr lang="en-US" dirty="0"/>
              <a:t>Biliary tree: intrahepatic &amp; </a:t>
            </a:r>
            <a:r>
              <a:rPr lang="en-US" dirty="0" err="1"/>
              <a:t>extrahepatic</a:t>
            </a:r>
            <a:endParaRPr lang="en-US" dirty="0"/>
          </a:p>
          <a:p>
            <a:pPr marL="342900" indent="-342900">
              <a:buFontTx/>
              <a:buAutoNum type="arabicPeriod"/>
            </a:pPr>
            <a:endParaRPr lang="en-US" dirty="0"/>
          </a:p>
        </p:txBody>
      </p:sp>
      <p:grpSp>
        <p:nvGrpSpPr>
          <p:cNvPr id="16" name="Group 15"/>
          <p:cNvGrpSpPr/>
          <p:nvPr/>
        </p:nvGrpSpPr>
        <p:grpSpPr>
          <a:xfrm>
            <a:off x="5931345" y="3544515"/>
            <a:ext cx="2420355" cy="1190217"/>
            <a:chOff x="5722708" y="3739373"/>
            <a:chExt cx="2420355" cy="1190217"/>
          </a:xfrm>
        </p:grpSpPr>
        <p:pic>
          <p:nvPicPr>
            <p:cNvPr id="20" name="Picture 19" descr="White-thought-bubble-clip-art-at-vector-clip-art.png"/>
            <p:cNvPicPr>
              <a:picLocks noChangeAspect="1"/>
            </p:cNvPicPr>
            <p:nvPr/>
          </p:nvPicPr>
          <p:blipFill rotWithShape="1">
            <a:blip r:embed="rId5">
              <a:extLst>
                <a:ext uri="{28A0092B-C50C-407E-A947-70E740481C1C}">
                  <a14:useLocalDpi xmlns:a14="http://schemas.microsoft.com/office/drawing/2010/main" val="0"/>
                </a:ext>
              </a:extLst>
            </a:blip>
            <a:srcRect r="18347"/>
            <a:stretch/>
          </p:blipFill>
          <p:spPr>
            <a:xfrm>
              <a:off x="5722708" y="3739373"/>
              <a:ext cx="2420355" cy="1190217"/>
            </a:xfrm>
            <a:prstGeom prst="rect">
              <a:avLst/>
            </a:prstGeom>
          </p:spPr>
        </p:pic>
        <p:sp>
          <p:nvSpPr>
            <p:cNvPr id="15" name="TextBox 14"/>
            <p:cNvSpPr txBox="1"/>
            <p:nvPr/>
          </p:nvSpPr>
          <p:spPr>
            <a:xfrm>
              <a:off x="6028762" y="3891060"/>
              <a:ext cx="1732662" cy="830997"/>
            </a:xfrm>
            <a:prstGeom prst="rect">
              <a:avLst/>
            </a:prstGeom>
            <a:noFill/>
          </p:spPr>
          <p:txBody>
            <a:bodyPr wrap="square" rtlCol="0">
              <a:spAutoFit/>
            </a:bodyPr>
            <a:lstStyle/>
            <a:p>
              <a:pPr algn="ctr"/>
              <a:r>
                <a:rPr lang="en-US" sz="1600" i="1" dirty="0">
                  <a:solidFill>
                    <a:srgbClr val="0000FF"/>
                  </a:solidFill>
                  <a:latin typeface="Helvetica Neue Medium"/>
                  <a:cs typeface="Helvetica Neue Medium"/>
                </a:rPr>
                <a:t>Note absence</a:t>
              </a:r>
            </a:p>
            <a:p>
              <a:pPr algn="ctr"/>
              <a:r>
                <a:rPr lang="en-US" sz="1600" i="1" dirty="0">
                  <a:solidFill>
                    <a:srgbClr val="0000FF"/>
                  </a:solidFill>
                  <a:latin typeface="Helvetica Neue Medium"/>
                  <a:cs typeface="Helvetica Neue Medium"/>
                </a:rPr>
                <a:t>of inflammatory “stranding.”</a:t>
              </a:r>
            </a:p>
          </p:txBody>
        </p:sp>
      </p:grpSp>
      <p:sp>
        <p:nvSpPr>
          <p:cNvPr id="23" name="Curved Left Arrow 22"/>
          <p:cNvSpPr/>
          <p:nvPr/>
        </p:nvSpPr>
        <p:spPr>
          <a:xfrm rot="8736220" flipH="1">
            <a:off x="6986577" y="2873865"/>
            <a:ext cx="408496" cy="661988"/>
          </a:xfrm>
          <a:prstGeom prst="curvedLeftArrow">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2324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Approach- Checklist: Liver/Biliary Tree</a:t>
            </a:r>
          </a:p>
        </p:txBody>
      </p:sp>
      <p:pic>
        <p:nvPicPr>
          <p:cNvPr id="7" name="Picture 6" descr="Liver intra-extrahepatic ducts axial.0005_preview.jpg"/>
          <p:cNvPicPr>
            <a:picLocks noChangeAspect="1"/>
          </p:cNvPicPr>
          <p:nvPr/>
        </p:nvPicPr>
        <p:blipFill rotWithShape="1">
          <a:blip r:embed="rId3">
            <a:extLst>
              <a:ext uri="{28A0092B-C50C-407E-A947-70E740481C1C}">
                <a14:useLocalDpi xmlns:a14="http://schemas.microsoft.com/office/drawing/2010/main" val="0"/>
              </a:ext>
            </a:extLst>
          </a:blip>
          <a:srcRect l="13652" t="19787" r="10530" b="19826"/>
          <a:stretch/>
        </p:blipFill>
        <p:spPr>
          <a:xfrm>
            <a:off x="4631518" y="1329766"/>
            <a:ext cx="3841192" cy="3059482"/>
          </a:xfrm>
          <a:prstGeom prst="rect">
            <a:avLst/>
          </a:prstGeom>
        </p:spPr>
      </p:pic>
      <p:pic>
        <p:nvPicPr>
          <p:cNvPr id="16" name="Picture 15" descr="Liver intra-extrahepatic ducts axial.0005_preview.jpg"/>
          <p:cNvPicPr>
            <a:picLocks noChangeAspect="1"/>
          </p:cNvPicPr>
          <p:nvPr/>
        </p:nvPicPr>
        <p:blipFill rotWithShape="1">
          <a:blip r:embed="rId3">
            <a:extLst>
              <a:ext uri="{28A0092B-C50C-407E-A947-70E740481C1C}">
                <a14:useLocalDpi xmlns:a14="http://schemas.microsoft.com/office/drawing/2010/main" val="0"/>
              </a:ext>
            </a:extLst>
          </a:blip>
          <a:srcRect l="19201" t="29814" r="48358" b="44824"/>
          <a:stretch/>
        </p:blipFill>
        <p:spPr>
          <a:xfrm>
            <a:off x="4960470" y="1613646"/>
            <a:ext cx="3227295" cy="2523160"/>
          </a:xfrm>
          <a:prstGeom prst="rect">
            <a:avLst/>
          </a:prstGeom>
          <a:effectLst>
            <a:glow rad="254000">
              <a:schemeClr val="accent2">
                <a:satMod val="175000"/>
                <a:alpha val="40000"/>
              </a:schemeClr>
            </a:glow>
          </a:effectLst>
        </p:spPr>
      </p:pic>
      <p:sp>
        <p:nvSpPr>
          <p:cNvPr id="19" name="Shape 122"/>
          <p:cNvSpPr txBox="1">
            <a:spLocks noGrp="1"/>
          </p:cNvSpPr>
          <p:nvPr>
            <p:ph type="body" idx="1"/>
          </p:nvPr>
        </p:nvSpPr>
        <p:spPr>
          <a:xfrm>
            <a:off x="311700" y="1121994"/>
            <a:ext cx="3121800" cy="3947845"/>
          </a:xfrm>
          <a:prstGeom prst="rect">
            <a:avLst/>
          </a:prstGeom>
        </p:spPr>
        <p:txBody>
          <a:bodyPr wrap="square" lIns="91425" tIns="91425" rIns="91425" bIns="91425" anchor="t" anchorCtr="0">
            <a:noAutofit/>
          </a:bodyPr>
          <a:lstStyle/>
          <a:p>
            <a:pPr marL="342900" lvl="0" indent="-342900" rtl="0">
              <a:spcBef>
                <a:spcPts val="0"/>
              </a:spcBef>
              <a:buAutoNum type="arabicPeriod"/>
            </a:pPr>
            <a:r>
              <a:rPr lang="en-US" dirty="0"/>
              <a:t>Attenuation</a:t>
            </a:r>
          </a:p>
          <a:p>
            <a:pPr marL="342900" lvl="0" indent="-342900" rtl="0">
              <a:spcBef>
                <a:spcPts val="0"/>
              </a:spcBef>
              <a:buAutoNum type="arabicPeriod"/>
            </a:pPr>
            <a:r>
              <a:rPr lang="en-US" dirty="0"/>
              <a:t>Surface contour</a:t>
            </a:r>
          </a:p>
          <a:p>
            <a:pPr marL="342900" lvl="0" indent="-342900" rtl="0">
              <a:spcBef>
                <a:spcPts val="0"/>
              </a:spcBef>
              <a:buAutoNum type="arabicPeriod"/>
            </a:pPr>
            <a:r>
              <a:rPr lang="en-US" dirty="0"/>
              <a:t>Focal lesions (</a:t>
            </a:r>
            <a:r>
              <a:rPr lang="en-US" dirty="0" err="1"/>
              <a:t>Couinaud</a:t>
            </a:r>
            <a:r>
              <a:rPr lang="en-US" dirty="0"/>
              <a:t> segments)</a:t>
            </a:r>
          </a:p>
          <a:p>
            <a:pPr marL="342900" lvl="0" indent="-342900" rtl="0">
              <a:spcBef>
                <a:spcPts val="0"/>
              </a:spcBef>
              <a:buAutoNum type="arabicPeriod"/>
            </a:pPr>
            <a:r>
              <a:rPr lang="en-US" dirty="0"/>
              <a:t>Gallbladder</a:t>
            </a:r>
          </a:p>
          <a:p>
            <a:pPr marL="342900" lvl="0" indent="-342900" rtl="0">
              <a:spcBef>
                <a:spcPts val="0"/>
              </a:spcBef>
              <a:buAutoNum type="arabicPeriod"/>
            </a:pPr>
            <a:r>
              <a:rPr lang="en-US" dirty="0">
                <a:solidFill>
                  <a:srgbClr val="FFFFFF"/>
                </a:solidFill>
              </a:rPr>
              <a:t>Biliary tree</a:t>
            </a:r>
            <a:r>
              <a:rPr lang="en-US" dirty="0"/>
              <a:t>: </a:t>
            </a:r>
            <a:r>
              <a:rPr lang="en-US" dirty="0">
                <a:solidFill>
                  <a:srgbClr val="FFFFFF"/>
                </a:solidFill>
              </a:rPr>
              <a:t>intrahepatic </a:t>
            </a:r>
            <a:r>
              <a:rPr lang="en-US" dirty="0"/>
              <a:t>&amp; </a:t>
            </a:r>
            <a:r>
              <a:rPr lang="en-US" dirty="0" err="1"/>
              <a:t>extrahepatic</a:t>
            </a:r>
            <a:endParaRPr lang="en-US" dirty="0"/>
          </a:p>
        </p:txBody>
      </p:sp>
      <p:grpSp>
        <p:nvGrpSpPr>
          <p:cNvPr id="21" name="Group 20"/>
          <p:cNvGrpSpPr/>
          <p:nvPr/>
        </p:nvGrpSpPr>
        <p:grpSpPr>
          <a:xfrm>
            <a:off x="3433500" y="3310889"/>
            <a:ext cx="2678564" cy="1618701"/>
            <a:chOff x="3768950" y="3316466"/>
            <a:chExt cx="2420355" cy="1618701"/>
          </a:xfrm>
        </p:grpSpPr>
        <p:pic>
          <p:nvPicPr>
            <p:cNvPr id="22" name="Picture 21" descr="White-thought-bubble-clip-art-at-vector-clip-art.png"/>
            <p:cNvPicPr>
              <a:picLocks noChangeAspect="1"/>
            </p:cNvPicPr>
            <p:nvPr/>
          </p:nvPicPr>
          <p:blipFill rotWithShape="1">
            <a:blip r:embed="rId4">
              <a:extLst>
                <a:ext uri="{28A0092B-C50C-407E-A947-70E740481C1C}">
                  <a14:useLocalDpi xmlns:a14="http://schemas.microsoft.com/office/drawing/2010/main" val="0"/>
                </a:ext>
              </a:extLst>
            </a:blip>
            <a:srcRect r="18347"/>
            <a:stretch/>
          </p:blipFill>
          <p:spPr>
            <a:xfrm>
              <a:off x="3768950" y="3316466"/>
              <a:ext cx="2420355" cy="1618701"/>
            </a:xfrm>
            <a:prstGeom prst="rect">
              <a:avLst/>
            </a:prstGeom>
          </p:spPr>
        </p:pic>
        <p:sp>
          <p:nvSpPr>
            <p:cNvPr id="23" name="TextBox 22"/>
            <p:cNvSpPr txBox="1"/>
            <p:nvPr/>
          </p:nvSpPr>
          <p:spPr>
            <a:xfrm>
              <a:off x="4150997" y="3659655"/>
              <a:ext cx="1631940" cy="954107"/>
            </a:xfrm>
            <a:prstGeom prst="rect">
              <a:avLst/>
            </a:prstGeom>
            <a:noFill/>
          </p:spPr>
          <p:txBody>
            <a:bodyPr wrap="square" rtlCol="0">
              <a:spAutoFit/>
            </a:bodyPr>
            <a:lstStyle/>
            <a:p>
              <a:pPr algn="ctr"/>
              <a:r>
                <a:rPr lang="en-US" i="1" dirty="0">
                  <a:solidFill>
                    <a:srgbClr val="0000FF"/>
                  </a:solidFill>
                  <a:latin typeface="Helvetica Neue Medium"/>
                  <a:cs typeface="Helvetica Neue Medium"/>
                </a:rPr>
                <a:t>Ducts appear as </a:t>
              </a:r>
              <a:r>
                <a:rPr lang="en-US" i="1" dirty="0" err="1">
                  <a:solidFill>
                    <a:srgbClr val="E97207"/>
                  </a:solidFill>
                  <a:latin typeface="Helvetica Neue Medium"/>
                  <a:cs typeface="Helvetica Neue Medium"/>
                </a:rPr>
                <a:t>hypoattenuation</a:t>
              </a:r>
              <a:r>
                <a:rPr lang="en-US" i="1" dirty="0">
                  <a:solidFill>
                    <a:srgbClr val="E97207"/>
                  </a:solidFill>
                  <a:latin typeface="Helvetica Neue Medium"/>
                  <a:cs typeface="Helvetica Neue Medium"/>
                </a:rPr>
                <a:t> on ONE side </a:t>
              </a:r>
              <a:r>
                <a:rPr lang="en-US" i="1" dirty="0">
                  <a:solidFill>
                    <a:srgbClr val="0000FF"/>
                  </a:solidFill>
                  <a:latin typeface="Helvetica Neue Medium"/>
                  <a:cs typeface="Helvetica Neue Medium"/>
                </a:rPr>
                <a:t>of portal vein branch.</a:t>
              </a:r>
            </a:p>
          </p:txBody>
        </p:sp>
      </p:grpSp>
      <p:cxnSp>
        <p:nvCxnSpPr>
          <p:cNvPr id="24" name="Straight Arrow Connector 23"/>
          <p:cNvCxnSpPr/>
          <p:nvPr/>
        </p:nvCxnSpPr>
        <p:spPr>
          <a:xfrm flipH="1">
            <a:off x="6066704" y="2551199"/>
            <a:ext cx="254729" cy="37532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439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Approach- Checklist: Liver/Biliary Tree</a:t>
            </a:r>
          </a:p>
        </p:txBody>
      </p:sp>
      <p:pic>
        <p:nvPicPr>
          <p:cNvPr id="5" name="Picture 4" descr="Liver CBD coronal.0002_preview.jpg"/>
          <p:cNvPicPr>
            <a:picLocks noChangeAspect="1"/>
          </p:cNvPicPr>
          <p:nvPr/>
        </p:nvPicPr>
        <p:blipFill rotWithShape="1">
          <a:blip r:embed="rId3">
            <a:extLst>
              <a:ext uri="{28A0092B-C50C-407E-A947-70E740481C1C}">
                <a14:useLocalDpi xmlns:a14="http://schemas.microsoft.com/office/drawing/2010/main" val="0"/>
              </a:ext>
            </a:extLst>
          </a:blip>
          <a:srcRect l="11040" t="8652" r="5590" b="43065"/>
          <a:stretch/>
        </p:blipFill>
        <p:spPr>
          <a:xfrm>
            <a:off x="3784049" y="1387055"/>
            <a:ext cx="4926412" cy="2853113"/>
          </a:xfrm>
          <a:prstGeom prst="rect">
            <a:avLst/>
          </a:prstGeom>
        </p:spPr>
      </p:pic>
      <p:grpSp>
        <p:nvGrpSpPr>
          <p:cNvPr id="6" name="Group 5"/>
          <p:cNvGrpSpPr/>
          <p:nvPr/>
        </p:nvGrpSpPr>
        <p:grpSpPr>
          <a:xfrm>
            <a:off x="5935568" y="1048792"/>
            <a:ext cx="2416132" cy="1691778"/>
            <a:chOff x="6452714" y="446497"/>
            <a:chExt cx="1905000" cy="2029373"/>
          </a:xfrm>
        </p:grpSpPr>
        <p:pic>
          <p:nvPicPr>
            <p:cNvPr id="8" name="Picture 7" descr="kT8nKaEa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52714" y="570870"/>
              <a:ext cx="1905000" cy="1905000"/>
            </a:xfrm>
            <a:prstGeom prst="rect">
              <a:avLst/>
            </a:prstGeom>
          </p:spPr>
        </p:pic>
        <p:sp>
          <p:nvSpPr>
            <p:cNvPr id="9" name="TextBox 8"/>
            <p:cNvSpPr txBox="1"/>
            <p:nvPr/>
          </p:nvSpPr>
          <p:spPr>
            <a:xfrm>
              <a:off x="6625052" y="446497"/>
              <a:ext cx="1732662" cy="406113"/>
            </a:xfrm>
            <a:prstGeom prst="rect">
              <a:avLst/>
            </a:prstGeom>
            <a:noFill/>
          </p:spPr>
          <p:txBody>
            <a:bodyPr wrap="square" rtlCol="0">
              <a:spAutoFit/>
            </a:bodyPr>
            <a:lstStyle/>
            <a:p>
              <a:pPr algn="ctr"/>
              <a:endParaRPr lang="en-US" sz="1600" i="1" dirty="0">
                <a:solidFill>
                  <a:schemeClr val="bg1"/>
                </a:solidFill>
                <a:latin typeface="Helvetica Neue Medium"/>
                <a:cs typeface="Helvetica Neue Medium"/>
              </a:endParaRPr>
            </a:p>
          </p:txBody>
        </p:sp>
      </p:grpSp>
      <p:cxnSp>
        <p:nvCxnSpPr>
          <p:cNvPr id="3" name="Straight Arrow Connector 2"/>
          <p:cNvCxnSpPr/>
          <p:nvPr/>
        </p:nvCxnSpPr>
        <p:spPr>
          <a:xfrm flipV="1">
            <a:off x="5435600" y="2976880"/>
            <a:ext cx="396240" cy="3048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5313680" y="2824480"/>
            <a:ext cx="396240" cy="3048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4" name="Shape 122"/>
          <p:cNvSpPr txBox="1">
            <a:spLocks/>
          </p:cNvSpPr>
          <p:nvPr/>
        </p:nvSpPr>
        <p:spPr>
          <a:xfrm>
            <a:off x="311700" y="1121994"/>
            <a:ext cx="3121800" cy="3947845"/>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lt2"/>
              </a:buClr>
              <a:buSzPct val="100000"/>
              <a:buChar char="●"/>
              <a:defRPr sz="1800" b="0" i="0" u="none" strike="noStrike" cap="none">
                <a:solidFill>
                  <a:schemeClr val="lt2"/>
                </a:solidFill>
                <a:latin typeface="Arial"/>
                <a:ea typeface="Arial"/>
                <a:cs typeface="Arial"/>
                <a:sym typeface="Arial"/>
              </a:defRPr>
            </a:lvl1pPr>
            <a:lvl2pPr marR="0" lvl="1"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2pPr>
            <a:lvl3pPr marR="0" lvl="2"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3pPr>
            <a:lvl4pPr marR="0" lvl="3"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4pPr>
            <a:lvl5pPr marR="0" lvl="4"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5pPr>
            <a:lvl6pPr marR="0" lvl="5"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6pPr>
            <a:lvl7pPr marR="0" lvl="6"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7pPr>
            <a:lvl8pPr marR="0" lvl="7"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8pPr>
            <a:lvl9pPr marR="0" lvl="8" algn="l" rtl="0">
              <a:lnSpc>
                <a:spcPct val="115000"/>
              </a:lnSpc>
              <a:spcBef>
                <a:spcPts val="0"/>
              </a:spcBef>
              <a:spcAft>
                <a:spcPts val="1600"/>
              </a:spcAft>
              <a:buClr>
                <a:schemeClr val="lt2"/>
              </a:buClr>
              <a:buChar char="■"/>
              <a:defRPr sz="1400" b="0" i="0" u="none" strike="noStrike" cap="none">
                <a:solidFill>
                  <a:schemeClr val="lt2"/>
                </a:solidFill>
                <a:latin typeface="Arial"/>
                <a:ea typeface="Arial"/>
                <a:cs typeface="Arial"/>
                <a:sym typeface="Arial"/>
              </a:defRPr>
            </a:lvl9pPr>
          </a:lstStyle>
          <a:p>
            <a:pPr marL="342900" indent="-342900">
              <a:buFontTx/>
              <a:buAutoNum type="arabicPeriod"/>
            </a:pPr>
            <a:r>
              <a:rPr lang="en-US" dirty="0"/>
              <a:t>Attenuation</a:t>
            </a:r>
          </a:p>
          <a:p>
            <a:pPr marL="342900" indent="-342900">
              <a:buFontTx/>
              <a:buAutoNum type="arabicPeriod"/>
            </a:pPr>
            <a:r>
              <a:rPr lang="en-US" dirty="0"/>
              <a:t>Surface contour</a:t>
            </a:r>
          </a:p>
          <a:p>
            <a:pPr marL="342900" indent="-342900">
              <a:buFontTx/>
              <a:buAutoNum type="arabicPeriod"/>
            </a:pPr>
            <a:r>
              <a:rPr lang="en-US" dirty="0"/>
              <a:t>Focal lesions (</a:t>
            </a:r>
            <a:r>
              <a:rPr lang="en-US" dirty="0" err="1"/>
              <a:t>Couinaud</a:t>
            </a:r>
            <a:r>
              <a:rPr lang="en-US" dirty="0"/>
              <a:t> segments)</a:t>
            </a:r>
          </a:p>
          <a:p>
            <a:pPr marL="342900" indent="-342900">
              <a:buFontTx/>
              <a:buAutoNum type="arabicPeriod"/>
            </a:pPr>
            <a:r>
              <a:rPr lang="en-US" dirty="0"/>
              <a:t>Gallbladder</a:t>
            </a:r>
          </a:p>
          <a:p>
            <a:pPr marL="342900" indent="-342900">
              <a:buFontTx/>
              <a:buAutoNum type="arabicPeriod"/>
            </a:pPr>
            <a:r>
              <a:rPr lang="en-US" dirty="0">
                <a:solidFill>
                  <a:srgbClr val="FFFFFF"/>
                </a:solidFill>
              </a:rPr>
              <a:t>Biliary tree</a:t>
            </a:r>
            <a:r>
              <a:rPr lang="en-US" dirty="0"/>
              <a:t>: intrahepatic &amp; </a:t>
            </a:r>
            <a:r>
              <a:rPr lang="en-US" dirty="0" err="1">
                <a:solidFill>
                  <a:srgbClr val="FFFFFF"/>
                </a:solidFill>
              </a:rPr>
              <a:t>extrahepatic</a:t>
            </a:r>
            <a:endParaRPr lang="en-US" dirty="0">
              <a:solidFill>
                <a:srgbClr val="FFFFFF"/>
              </a:solidFill>
            </a:endParaRPr>
          </a:p>
        </p:txBody>
      </p:sp>
      <p:sp>
        <p:nvSpPr>
          <p:cNvPr id="15" name="TextBox 14"/>
          <p:cNvSpPr txBox="1"/>
          <p:nvPr/>
        </p:nvSpPr>
        <p:spPr>
          <a:xfrm>
            <a:off x="5982958" y="1346647"/>
            <a:ext cx="2329338" cy="830997"/>
          </a:xfrm>
          <a:prstGeom prst="rect">
            <a:avLst/>
          </a:prstGeom>
          <a:noFill/>
        </p:spPr>
        <p:txBody>
          <a:bodyPr wrap="square" rtlCol="0">
            <a:spAutoFit/>
          </a:bodyPr>
          <a:lstStyle/>
          <a:p>
            <a:pPr algn="ctr"/>
            <a:r>
              <a:rPr lang="en-US" sz="1600" i="1" dirty="0">
                <a:solidFill>
                  <a:schemeClr val="bg1"/>
                </a:solidFill>
                <a:latin typeface="Helvetica Neue Medium"/>
                <a:cs typeface="Helvetica Neue Medium"/>
              </a:rPr>
              <a:t>“No </a:t>
            </a:r>
            <a:r>
              <a:rPr lang="en-US" sz="1600" i="1" dirty="0" err="1">
                <a:solidFill>
                  <a:schemeClr val="bg1"/>
                </a:solidFill>
                <a:latin typeface="Helvetica Neue Medium"/>
                <a:cs typeface="Helvetica Neue Medium"/>
              </a:rPr>
              <a:t>extrahepatic</a:t>
            </a:r>
            <a:r>
              <a:rPr lang="en-US" sz="1600" i="1" dirty="0">
                <a:solidFill>
                  <a:schemeClr val="bg1"/>
                </a:solidFill>
                <a:latin typeface="Helvetica Neue Medium"/>
                <a:cs typeface="Helvetica Neue Medium"/>
              </a:rPr>
              <a:t> biliary ductal dilatation.”</a:t>
            </a:r>
          </a:p>
        </p:txBody>
      </p:sp>
      <p:grpSp>
        <p:nvGrpSpPr>
          <p:cNvPr id="16" name="Group 15"/>
          <p:cNvGrpSpPr/>
          <p:nvPr/>
        </p:nvGrpSpPr>
        <p:grpSpPr>
          <a:xfrm>
            <a:off x="3433500" y="3401598"/>
            <a:ext cx="2678564" cy="1741902"/>
            <a:chOff x="3768950" y="3316466"/>
            <a:chExt cx="2420355" cy="1618701"/>
          </a:xfrm>
        </p:grpSpPr>
        <p:pic>
          <p:nvPicPr>
            <p:cNvPr id="17" name="Picture 16" descr="White-thought-bubble-clip-art-at-vector-clip-art.png"/>
            <p:cNvPicPr>
              <a:picLocks noChangeAspect="1"/>
            </p:cNvPicPr>
            <p:nvPr/>
          </p:nvPicPr>
          <p:blipFill rotWithShape="1">
            <a:blip r:embed="rId5">
              <a:extLst>
                <a:ext uri="{28A0092B-C50C-407E-A947-70E740481C1C}">
                  <a14:useLocalDpi xmlns:a14="http://schemas.microsoft.com/office/drawing/2010/main" val="0"/>
                </a:ext>
              </a:extLst>
            </a:blip>
            <a:srcRect r="18347"/>
            <a:stretch/>
          </p:blipFill>
          <p:spPr>
            <a:xfrm>
              <a:off x="3768950" y="3316466"/>
              <a:ext cx="2420355" cy="1618701"/>
            </a:xfrm>
            <a:prstGeom prst="rect">
              <a:avLst/>
            </a:prstGeom>
          </p:spPr>
        </p:pic>
        <p:sp>
          <p:nvSpPr>
            <p:cNvPr id="18" name="TextBox 17"/>
            <p:cNvSpPr txBox="1"/>
            <p:nvPr/>
          </p:nvSpPr>
          <p:spPr>
            <a:xfrm>
              <a:off x="4024225" y="3552310"/>
              <a:ext cx="1755106" cy="1086831"/>
            </a:xfrm>
            <a:prstGeom prst="rect">
              <a:avLst/>
            </a:prstGeom>
            <a:noFill/>
          </p:spPr>
          <p:txBody>
            <a:bodyPr wrap="square" rtlCol="0">
              <a:spAutoFit/>
            </a:bodyPr>
            <a:lstStyle/>
            <a:p>
              <a:pPr algn="ctr"/>
              <a:r>
                <a:rPr lang="en-US" i="1" dirty="0">
                  <a:solidFill>
                    <a:srgbClr val="0000FF"/>
                  </a:solidFill>
                  <a:latin typeface="Helvetica Neue Medium"/>
                  <a:cs typeface="Helvetica Neue Medium"/>
                </a:rPr>
                <a:t>Follow the </a:t>
              </a:r>
              <a:r>
                <a:rPr lang="en-US" i="1" dirty="0" err="1">
                  <a:solidFill>
                    <a:srgbClr val="E97207"/>
                  </a:solidFill>
                  <a:latin typeface="Helvetica Neue Medium"/>
                  <a:cs typeface="Helvetica Neue Medium"/>
                </a:rPr>
                <a:t>extrahepatic</a:t>
              </a:r>
              <a:r>
                <a:rPr lang="en-US" i="1" dirty="0">
                  <a:solidFill>
                    <a:srgbClr val="E97207"/>
                  </a:solidFill>
                  <a:latin typeface="Helvetica Neue Medium"/>
                  <a:cs typeface="Helvetica Neue Medium"/>
                </a:rPr>
                <a:t> biliary tree </a:t>
              </a:r>
              <a:r>
                <a:rPr lang="en-US" i="1" dirty="0">
                  <a:solidFill>
                    <a:srgbClr val="0000FF"/>
                  </a:solidFill>
                  <a:latin typeface="Helvetica Neue Medium"/>
                  <a:cs typeface="Helvetica Neue Medium"/>
                </a:rPr>
                <a:t>to head of pancreas. Coronals may help.</a:t>
              </a:r>
            </a:p>
          </p:txBody>
        </p:sp>
      </p:grpSp>
    </p:spTree>
    <p:extLst>
      <p:ext uri="{BB962C8B-B14F-4D97-AF65-F5344CB8AC3E}">
        <p14:creationId xmlns:p14="http://schemas.microsoft.com/office/powerpoint/2010/main" val="340823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Approach- Checklist: Spleen</a:t>
            </a:r>
          </a:p>
        </p:txBody>
      </p:sp>
      <p:sp>
        <p:nvSpPr>
          <p:cNvPr id="128" name="Shape 128"/>
          <p:cNvSpPr txBox="1">
            <a:spLocks noGrp="1"/>
          </p:cNvSpPr>
          <p:nvPr>
            <p:ph type="body" idx="1"/>
          </p:nvPr>
        </p:nvSpPr>
        <p:spPr>
          <a:xfrm>
            <a:off x="311700" y="1152475"/>
            <a:ext cx="3703454" cy="3416400"/>
          </a:xfrm>
          <a:prstGeom prst="rect">
            <a:avLst/>
          </a:prstGeom>
        </p:spPr>
        <p:txBody>
          <a:bodyPr wrap="square" lIns="91425" tIns="91425" rIns="91425" bIns="91425" anchor="t" anchorCtr="0">
            <a:noAutofit/>
          </a:bodyPr>
          <a:lstStyle/>
          <a:p>
            <a:pPr lvl="0">
              <a:spcBef>
                <a:spcPts val="0"/>
              </a:spcBef>
              <a:buNone/>
            </a:pPr>
            <a:r>
              <a:rPr lang="en-US" sz="1600" dirty="0">
                <a:solidFill>
                  <a:srgbClr val="CCCCCC"/>
                </a:solidFill>
                <a:latin typeface="+mn-lt"/>
                <a:ea typeface="Times New Roman"/>
                <a:cs typeface="Times New Roman"/>
                <a:sym typeface="Times New Roman"/>
              </a:rPr>
              <a:t>1. Look for lesions, such as masses, infarcts. (“Lesion” is term of art for any focal abnormality).</a:t>
            </a:r>
          </a:p>
          <a:p>
            <a:pPr lvl="0">
              <a:buNone/>
            </a:pPr>
            <a:r>
              <a:rPr lang="en-US" sz="1600" dirty="0">
                <a:solidFill>
                  <a:srgbClr val="CCCCCC"/>
                </a:solidFill>
                <a:latin typeface="+mn-lt"/>
                <a:ea typeface="Times New Roman"/>
                <a:cs typeface="Times New Roman"/>
                <a:sym typeface="Times New Roman"/>
              </a:rPr>
              <a:t>2. Use </a:t>
            </a:r>
            <a:r>
              <a:rPr lang="en" sz="1600" dirty="0">
                <a:solidFill>
                  <a:srgbClr val="FFFF00"/>
                </a:solidFill>
              </a:rPr>
              <a:t>coronal</a:t>
            </a:r>
            <a:r>
              <a:rPr lang="en-US" sz="1600" dirty="0">
                <a:solidFill>
                  <a:srgbClr val="FFFF00"/>
                </a:solidFill>
              </a:rPr>
              <a:t>s</a:t>
            </a:r>
            <a:r>
              <a:rPr lang="en" sz="1600" dirty="0"/>
              <a:t> </a:t>
            </a:r>
            <a:r>
              <a:rPr lang="en-US" sz="1600" dirty="0">
                <a:solidFill>
                  <a:srgbClr val="CCCCCC"/>
                </a:solidFill>
                <a:latin typeface="+mn-lt"/>
                <a:ea typeface="Times New Roman"/>
                <a:cs typeface="Times New Roman"/>
                <a:sym typeface="Times New Roman"/>
              </a:rPr>
              <a:t>to assess size</a:t>
            </a:r>
          </a:p>
          <a:p>
            <a:pPr lvl="0">
              <a:spcBef>
                <a:spcPts val="0"/>
              </a:spcBef>
              <a:buNone/>
            </a:pPr>
            <a:r>
              <a:rPr lang="en-US" sz="1600" dirty="0">
                <a:solidFill>
                  <a:srgbClr val="CCCCCC"/>
                </a:solidFill>
                <a:latin typeface="+mn-lt"/>
                <a:ea typeface="Times New Roman"/>
                <a:cs typeface="Times New Roman"/>
                <a:sym typeface="Times New Roman"/>
              </a:rPr>
              <a:t>3. Screen vasculature (thrombosis, occlusion) – follow splenic vein to its connection to the portal vein. Many radiologists review splenic vasculature as part of their general vasculature search, and also include the portal and superior mesenteric veins.</a:t>
            </a:r>
            <a:endParaRPr dirty="0"/>
          </a:p>
        </p:txBody>
      </p:sp>
      <p:pic>
        <p:nvPicPr>
          <p:cNvPr id="3" name="Picture 2" descr="Spleen coronal_preview.jpg"/>
          <p:cNvPicPr>
            <a:picLocks noChangeAspect="1"/>
          </p:cNvPicPr>
          <p:nvPr/>
        </p:nvPicPr>
        <p:blipFill rotWithShape="1">
          <a:blip r:embed="rId3">
            <a:extLst>
              <a:ext uri="{28A0092B-C50C-407E-A947-70E740481C1C}">
                <a14:useLocalDpi xmlns:a14="http://schemas.microsoft.com/office/drawing/2010/main" val="0"/>
              </a:ext>
            </a:extLst>
          </a:blip>
          <a:srcRect l="18091" r="17522" b="38082"/>
          <a:stretch/>
        </p:blipFill>
        <p:spPr>
          <a:xfrm>
            <a:off x="5216657" y="1295865"/>
            <a:ext cx="3163921" cy="3042590"/>
          </a:xfrm>
          <a:prstGeom prst="rect">
            <a:avLst/>
          </a:prstGeom>
        </p:spPr>
      </p:pic>
      <p:sp>
        <p:nvSpPr>
          <p:cNvPr id="7" name="Up Arrow 6"/>
          <p:cNvSpPr/>
          <p:nvPr/>
        </p:nvSpPr>
        <p:spPr>
          <a:xfrm>
            <a:off x="7761819" y="1651915"/>
            <a:ext cx="107462" cy="488461"/>
          </a:xfrm>
          <a:prstGeom prst="upArrow">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p:cNvSpPr/>
          <p:nvPr/>
        </p:nvSpPr>
        <p:spPr>
          <a:xfrm flipV="1">
            <a:off x="7765117" y="2365070"/>
            <a:ext cx="107462" cy="562414"/>
          </a:xfrm>
          <a:prstGeom prst="upArrow">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283505" y="2076831"/>
            <a:ext cx="982761" cy="307777"/>
          </a:xfrm>
          <a:prstGeom prst="rect">
            <a:avLst/>
          </a:prstGeom>
          <a:noFill/>
        </p:spPr>
        <p:txBody>
          <a:bodyPr wrap="none" rtlCol="0">
            <a:spAutoFit/>
          </a:bodyPr>
          <a:lstStyle/>
          <a:p>
            <a:r>
              <a:rPr lang="en-US" dirty="0">
                <a:solidFill>
                  <a:srgbClr val="FFFF00"/>
                </a:solidFill>
              </a:rPr>
              <a:t>size in cm</a:t>
            </a:r>
          </a:p>
        </p:txBody>
      </p:sp>
      <p:grpSp>
        <p:nvGrpSpPr>
          <p:cNvPr id="11" name="Group 10"/>
          <p:cNvGrpSpPr/>
          <p:nvPr/>
        </p:nvGrpSpPr>
        <p:grpSpPr>
          <a:xfrm>
            <a:off x="5519310" y="2412485"/>
            <a:ext cx="2416132" cy="1691778"/>
            <a:chOff x="5874878" y="3369375"/>
            <a:chExt cx="2416132" cy="1691778"/>
          </a:xfrm>
        </p:grpSpPr>
        <p:grpSp>
          <p:nvGrpSpPr>
            <p:cNvPr id="13" name="Group 12"/>
            <p:cNvGrpSpPr/>
            <p:nvPr/>
          </p:nvGrpSpPr>
          <p:grpSpPr>
            <a:xfrm flipH="1" flipV="1">
              <a:off x="5874878" y="3369375"/>
              <a:ext cx="2416132" cy="1691778"/>
              <a:chOff x="6452714" y="446497"/>
              <a:chExt cx="1905000" cy="2029373"/>
            </a:xfrm>
          </p:grpSpPr>
          <p:pic>
            <p:nvPicPr>
              <p:cNvPr id="14" name="Picture 13" descr="kT8nKaEa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52714" y="570870"/>
                <a:ext cx="1905000" cy="1905000"/>
              </a:xfrm>
              <a:prstGeom prst="rect">
                <a:avLst/>
              </a:prstGeom>
            </p:spPr>
          </p:pic>
          <p:sp>
            <p:nvSpPr>
              <p:cNvPr id="15" name="TextBox 14"/>
              <p:cNvSpPr txBox="1"/>
              <p:nvPr/>
            </p:nvSpPr>
            <p:spPr>
              <a:xfrm>
                <a:off x="6625052" y="446497"/>
                <a:ext cx="1732662" cy="406113"/>
              </a:xfrm>
              <a:prstGeom prst="rect">
                <a:avLst/>
              </a:prstGeom>
              <a:noFill/>
            </p:spPr>
            <p:txBody>
              <a:bodyPr wrap="square" rtlCol="0">
                <a:spAutoFit/>
              </a:bodyPr>
              <a:lstStyle/>
              <a:p>
                <a:pPr algn="ctr"/>
                <a:endParaRPr lang="en-US" sz="1600" i="1" dirty="0">
                  <a:solidFill>
                    <a:schemeClr val="bg1"/>
                  </a:solidFill>
                  <a:latin typeface="Helvetica Neue Medium"/>
                  <a:cs typeface="Helvetica Neue Medium"/>
                </a:endParaRPr>
              </a:p>
            </p:txBody>
          </p:sp>
        </p:grpSp>
        <p:sp>
          <p:nvSpPr>
            <p:cNvPr id="16" name="TextBox 15"/>
            <p:cNvSpPr txBox="1"/>
            <p:nvPr/>
          </p:nvSpPr>
          <p:spPr>
            <a:xfrm>
              <a:off x="5885848" y="3923215"/>
              <a:ext cx="2329338" cy="830997"/>
            </a:xfrm>
            <a:prstGeom prst="rect">
              <a:avLst/>
            </a:prstGeom>
            <a:noFill/>
          </p:spPr>
          <p:txBody>
            <a:bodyPr wrap="square" rtlCol="0">
              <a:spAutoFit/>
            </a:bodyPr>
            <a:lstStyle/>
            <a:p>
              <a:pPr algn="ctr"/>
              <a:r>
                <a:rPr lang="en-US" sz="1600" i="1" dirty="0">
                  <a:solidFill>
                    <a:schemeClr val="bg1"/>
                  </a:solidFill>
                  <a:latin typeface="Helvetica Neue Medium"/>
                  <a:cs typeface="Helvetica Neue Medium"/>
                </a:rPr>
                <a:t>“The spleen is normal in size without suspicious lesions.”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20337</TotalTime>
  <Words>1261</Words>
  <Application>Microsoft Macintosh PowerPoint</Application>
  <PresentationFormat>On-screen Show (16:9)</PresentationFormat>
  <Paragraphs>188</Paragraphs>
  <Slides>26</Slides>
  <Notes>25</Notes>
  <HiddenSlides>0</HiddenSlides>
  <MMClips>5</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26</vt:i4>
      </vt:variant>
    </vt:vector>
  </HeadingPairs>
  <TitlesOfParts>
    <vt:vector size="30" baseType="lpstr">
      <vt:lpstr>Arial</vt:lpstr>
      <vt:lpstr>Helvetica Neue Medium</vt:lpstr>
      <vt:lpstr>Simple Light</vt:lpstr>
      <vt:lpstr>Simple Dark</vt:lpstr>
      <vt:lpstr>How to Approach an Abdominal CT</vt:lpstr>
      <vt:lpstr>Technique</vt:lpstr>
      <vt:lpstr>Approach- Checklist: Liver/Biliary Tree</vt:lpstr>
      <vt:lpstr>Approach- Checklist: Liver/Biliary Tree</vt:lpstr>
      <vt:lpstr>Approach- Checklist: Liver/Biliary Tree</vt:lpstr>
      <vt:lpstr>Approach- Checklist: Liver/Biliary Tree</vt:lpstr>
      <vt:lpstr>Approach- Checklist: Liver/Biliary Tree</vt:lpstr>
      <vt:lpstr>Approach- Checklist: Liver/Biliary Tree</vt:lpstr>
      <vt:lpstr>Approach- Checklist: Spleen</vt:lpstr>
      <vt:lpstr>Approach- Checklist: Adrenal Glands</vt:lpstr>
      <vt:lpstr>Approach- Checklist: Kidneys and ureters</vt:lpstr>
      <vt:lpstr>Approach- Checklist: Pancreas</vt:lpstr>
      <vt:lpstr>Approach- Checklist: Colon</vt:lpstr>
      <vt:lpstr>Approach- Checklist: The Appendix</vt:lpstr>
      <vt:lpstr>Approach- Checklist: Bowel/peritoneum/mesentery</vt:lpstr>
      <vt:lpstr>Approach- Checklist: Bowel/peritoneum/mesentery</vt:lpstr>
      <vt:lpstr>Approach- Checklist: Bowel/peritoneum/mesentery: Example of abnormal</vt:lpstr>
      <vt:lpstr>Approach- Checklist: Pelvis</vt:lpstr>
      <vt:lpstr>Approach- Checklist: Pelvis</vt:lpstr>
      <vt:lpstr>Approach- Checklist: Pelvis: Examples</vt:lpstr>
      <vt:lpstr>Approach- Checklist: Vasculature: Arteries</vt:lpstr>
      <vt:lpstr>Approach- Checklist: Vasculature: Hepatic/Splenic</vt:lpstr>
      <vt:lpstr>Approach- Checklist: Lymph nodes</vt:lpstr>
      <vt:lpstr>Approach- Checklist: Bones/soft tissue </vt:lpstr>
      <vt:lpstr>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Approach an Abdominal CT</dc:title>
  <dc:creator>Klein, Katherine (Kate)</dc:creator>
  <cp:lastModifiedBy>Hannah Germaine</cp:lastModifiedBy>
  <cp:revision>127</cp:revision>
  <dcterms:modified xsi:type="dcterms:W3CDTF">2020-02-05T19:50:29Z</dcterms:modified>
</cp:coreProperties>
</file>