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04850-54AE-48C8-958A-C94E1B06B2EE}" v="6" dt="2020-02-06T02:11:12.179"/>
  </p1510:revLst>
</p1510:revInfo>
</file>

<file path=ppt/tableStyles.xml><?xml version="1.0" encoding="utf-8"?>
<a:tblStyleLst xmlns:a="http://schemas.openxmlformats.org/drawingml/2006/main" def="{0FF60860-30DB-4CAF-B41D-EA2DCDBF9265}">
  <a:tblStyle styleId="{0FF60860-30DB-4CAF-B41D-EA2DCDBF926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B104850-54AE-48C8-958A-C94E1B06B2EE}"/>
    <pc:docChg chg="modSld">
      <pc:chgData name="" userId="" providerId="" clId="Web-{5B104850-54AE-48C8-958A-C94E1B06B2EE}" dt="2020-02-06T02:11:12.179" v="3" actId="1076"/>
      <pc:docMkLst>
        <pc:docMk/>
      </pc:docMkLst>
      <pc:sldChg chg="addSp modSp">
        <pc:chgData name="" userId="" providerId="" clId="Web-{5B104850-54AE-48C8-958A-C94E1B06B2EE}" dt="2020-02-06T02:11:12.179" v="3" actId="1076"/>
        <pc:sldMkLst>
          <pc:docMk/>
          <pc:sldMk cId="0" sldId="256"/>
        </pc:sldMkLst>
        <pc:picChg chg="add mod">
          <ac:chgData name="" userId="" providerId="" clId="Web-{5B104850-54AE-48C8-958A-C94E1B06B2EE}" dt="2020-02-06T02:11:01.898" v="1" actId="1076"/>
          <ac:picMkLst>
            <pc:docMk/>
            <pc:sldMk cId="0" sldId="256"/>
            <ac:picMk id="2" creationId="{C429327D-60A6-450B-8D03-B2ED989D0DFA}"/>
          </ac:picMkLst>
        </pc:picChg>
        <pc:picChg chg="add mod">
          <ac:chgData name="" userId="" providerId="" clId="Web-{5B104850-54AE-48C8-958A-C94E1B06B2EE}" dt="2020-02-06T02:11:12.179" v="3" actId="1076"/>
          <ac:picMkLst>
            <pc:docMk/>
            <pc:sldMk cId="0" sldId="256"/>
            <ac:picMk id="4" creationId="{8BBBDF17-C849-4F99-922E-75D575166D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109612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1"/>
              <a:t>How to approach a </a:t>
            </a:r>
            <a:br>
              <a:rPr lang="en-US" sz="8000" b="1"/>
            </a:br>
            <a:r>
              <a:rPr lang="en-US" sz="8000" b="1"/>
              <a:t>Shoulder MRI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838200" y="426168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Kristen E. McClure, MD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Lukas M. Trunz, MD</a:t>
            </a:r>
            <a:endParaRPr/>
          </a:p>
        </p:txBody>
      </p:sp>
      <p:pic>
        <p:nvPicPr>
          <p:cNvPr id="86" name="Google Shape;86;p13" descr="TJU 4C HR hirez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8804" y="4261685"/>
            <a:ext cx="2989848" cy="108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A drawing of a face&#10;&#10;Description generated with high confidence">
            <a:extLst>
              <a:ext uri="{FF2B5EF4-FFF2-40B4-BE49-F238E27FC236}">
                <a16:creationId xmlns:a16="http://schemas.microsoft.com/office/drawing/2014/main" id="{C429327D-60A6-450B-8D03-B2ED989D0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886" y="-29560"/>
            <a:ext cx="1447800" cy="800100"/>
          </a:xfrm>
          <a:prstGeom prst="rect">
            <a:avLst/>
          </a:prstGeom>
        </p:spPr>
      </p:pic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BBBDF17-C849-4F99-922E-75D575166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4" y="2464"/>
            <a:ext cx="141922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/>
              <a:t>Step by step approach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AutoNum type="arabicPeriod" startAt="8"/>
            </a:pPr>
            <a:r>
              <a:rPr lang="en-US" sz="3200"/>
              <a:t>Glenohumeral Joint (continued):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Evaluate for </a:t>
            </a:r>
            <a:r>
              <a:rPr lang="en-US" sz="2800" u="sng"/>
              <a:t>labral tears </a:t>
            </a:r>
            <a:r>
              <a:rPr lang="en-US" sz="2800"/>
              <a:t>on </a:t>
            </a:r>
            <a:r>
              <a:rPr lang="en-US" sz="3000" i="1"/>
              <a:t>Coronal STIR </a:t>
            </a:r>
            <a:r>
              <a:rPr lang="en-US" sz="2800"/>
              <a:t>and </a:t>
            </a:r>
            <a:r>
              <a:rPr lang="en-US" sz="3000" i="1"/>
              <a:t>Axial PD fat saturated </a:t>
            </a:r>
            <a:r>
              <a:rPr lang="en-US" sz="2800"/>
              <a:t>sequences. Evaluate for: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/>
              <a:t> abnormal morphology, intrasubstance signal alteration, displaced fragments, paralabral cysts, etc.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/>
              <a:t> extension of a labral tear into the LHBT, glenohumeral ligament, rotator interval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Evaluate the </a:t>
            </a:r>
            <a:r>
              <a:rPr lang="en-US" sz="2800" u="sng"/>
              <a:t>inferior glenohumeral </a:t>
            </a:r>
            <a:r>
              <a:rPr lang="en-US" sz="2800"/>
              <a:t>ligament for injury, thickening, or periligamentous edema on the </a:t>
            </a:r>
            <a:r>
              <a:rPr lang="en-US" sz="3000" i="1"/>
              <a:t>Coronal STIR </a:t>
            </a:r>
            <a:r>
              <a:rPr lang="en-US" sz="2800"/>
              <a:t>sequence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/>
              <a:t>Step by step approach</a:t>
            </a: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AutoNum type="arabicPeriod" startAt="9"/>
            </a:pPr>
            <a:r>
              <a:rPr lang="en-US" sz="3200"/>
              <a:t>Notches: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Evaluate for mass/ mass effect in the suprascapular and spinoglenoid notch, and within the quadrilateral space on the </a:t>
            </a:r>
            <a:r>
              <a:rPr lang="en-US" sz="3000" i="1"/>
              <a:t>Coronal STIR </a:t>
            </a:r>
            <a:r>
              <a:rPr lang="en-US" sz="2800"/>
              <a:t>and </a:t>
            </a:r>
            <a:r>
              <a:rPr lang="en-US" sz="3000" i="1"/>
              <a:t>Sagittal oblique T2 non fat saturated </a:t>
            </a:r>
            <a:r>
              <a:rPr lang="en-US" sz="2800"/>
              <a:t>sequences</a:t>
            </a:r>
            <a:endParaRPr/>
          </a:p>
          <a:p>
            <a:pPr marL="685800" lvl="1" indent="-508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/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AutoNum type="arabicPeriod" startAt="9"/>
            </a:pPr>
            <a:r>
              <a:rPr lang="en-US" sz="3200"/>
              <a:t> Bone Marrow: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Evaluate for osseous contusion/ fractures, Hill-Sach’s deformity, bony Bankart on </a:t>
            </a:r>
            <a:r>
              <a:rPr lang="en-US" sz="3000" i="1"/>
              <a:t>Axial PD fat saturated, Coronal STIR, Coronal T1 </a:t>
            </a:r>
            <a:r>
              <a:rPr lang="en-US" sz="2800"/>
              <a:t>and </a:t>
            </a:r>
            <a:r>
              <a:rPr lang="en-US" sz="3000" i="1"/>
              <a:t>Sagittal oblique T2 non fat saturated </a:t>
            </a:r>
            <a:r>
              <a:rPr lang="en-US" sz="2800"/>
              <a:t>sequences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685800" lvl="1" indent="-508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/>
              <a:t>Step by step approach</a:t>
            </a: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11"/>
            </a:pPr>
            <a:r>
              <a:rPr lang="en-US"/>
              <a:t> </a:t>
            </a:r>
            <a:r>
              <a:rPr lang="en-US" sz="3200"/>
              <a:t>Final Survey + Localizer: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Using the </a:t>
            </a:r>
            <a:r>
              <a:rPr lang="en-US" sz="3000" i="1"/>
              <a:t>Axial PD fat saturated</a:t>
            </a:r>
            <a:r>
              <a:rPr lang="en-US" sz="2800"/>
              <a:t>, make a final survey of the surrounding soft tissues and Scapula for any additional abnormalities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934453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Calibri"/>
              <a:buNone/>
            </a:pPr>
            <a:r>
              <a:rPr lang="en-US" sz="7500" b="1"/>
              <a:t>Common Cases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6" descr="A picture containing out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6149" y="1474534"/>
            <a:ext cx="3237737" cy="423233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838200" y="229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</a:pPr>
            <a:r>
              <a:rPr lang="en-US" sz="3500"/>
              <a:t>Rotator cuff tendinosis/tear</a:t>
            </a:r>
            <a:endParaRPr/>
          </a:p>
        </p:txBody>
      </p:sp>
      <p:cxnSp>
        <p:nvCxnSpPr>
          <p:cNvPr id="164" name="Google Shape;164;p26"/>
          <p:cNvCxnSpPr/>
          <p:nvPr/>
        </p:nvCxnSpPr>
        <p:spPr>
          <a:xfrm>
            <a:off x="8221980" y="2095500"/>
            <a:ext cx="614112" cy="149794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5" name="Google Shape;165;p26"/>
          <p:cNvSpPr txBox="1"/>
          <p:nvPr/>
        </p:nvSpPr>
        <p:spPr>
          <a:xfrm>
            <a:off x="91440" y="1474534"/>
            <a:ext cx="366587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Mucoid </a:t>
            </a:r>
            <a:r>
              <a:rPr lang="en-US" sz="18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degeneration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Supraspinatus tendon most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commonly affected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Tendon thickening with increased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signal intensity (T1 + T2)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Grading: mild, moderate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severe </a:t>
            </a:r>
            <a:endParaRPr/>
          </a:p>
        </p:txBody>
      </p:sp>
      <p:sp>
        <p:nvSpPr>
          <p:cNvPr id="166" name="Google Shape;166;p26"/>
          <p:cNvSpPr txBox="1"/>
          <p:nvPr/>
        </p:nvSpPr>
        <p:spPr>
          <a:xfrm>
            <a:off x="9031852" y="4469130"/>
            <a:ext cx="11063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 T2 FS </a:t>
            </a:r>
            <a:endParaRPr/>
          </a:p>
        </p:txBody>
      </p:sp>
      <p:cxnSp>
        <p:nvCxnSpPr>
          <p:cNvPr id="167" name="Google Shape;167;p26"/>
          <p:cNvCxnSpPr/>
          <p:nvPr/>
        </p:nvCxnSpPr>
        <p:spPr>
          <a:xfrm>
            <a:off x="2838450" y="3865058"/>
            <a:ext cx="430505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8" name="Google Shape;168;p26"/>
          <p:cNvCxnSpPr/>
          <p:nvPr/>
        </p:nvCxnSpPr>
        <p:spPr>
          <a:xfrm>
            <a:off x="2838450" y="3316418"/>
            <a:ext cx="430505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69" name="Google Shape;169;p26" descr="A picture containing indoor, sitt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8986" y="1474534"/>
            <a:ext cx="3486639" cy="423233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/>
        </p:nvSpPr>
        <p:spPr>
          <a:xfrm>
            <a:off x="5401243" y="4469130"/>
            <a:ext cx="9621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 STIR</a:t>
            </a:r>
            <a:endParaRPr/>
          </a:p>
        </p:txBody>
      </p:sp>
      <p:cxnSp>
        <p:nvCxnSpPr>
          <p:cNvPr id="171" name="Google Shape;171;p26"/>
          <p:cNvCxnSpPr/>
          <p:nvPr/>
        </p:nvCxnSpPr>
        <p:spPr>
          <a:xfrm>
            <a:off x="4327100" y="2245294"/>
            <a:ext cx="614112" cy="149794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7" descr="A picture containing animal, invertebra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1990" y="1144692"/>
            <a:ext cx="3791949" cy="4568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 descr="A picture containing indoor, black,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9040" y="1144693"/>
            <a:ext cx="3883322" cy="456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/>
        </p:nvSpPr>
        <p:spPr>
          <a:xfrm>
            <a:off x="0" y="1144692"/>
            <a:ext cx="393909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Tears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normal tendons are rare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(trauma)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Partial vs. full thickness vs. complete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tears need to be differentiated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Gap in the tendon filled with fluid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27"/>
          <p:cNvCxnSpPr/>
          <p:nvPr/>
        </p:nvCxnSpPr>
        <p:spPr>
          <a:xfrm>
            <a:off x="4526280" y="2068830"/>
            <a:ext cx="534102" cy="230024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0" name="Google Shape;180;p27"/>
          <p:cNvSpPr txBox="1"/>
          <p:nvPr/>
        </p:nvSpPr>
        <p:spPr>
          <a:xfrm>
            <a:off x="3939092" y="3915489"/>
            <a:ext cx="366185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Full thickness anterior leading edge supraspinatus tear        , with reactive marrow edema in the underlying greater tuberosity </a:t>
            </a:r>
            <a:endParaRPr/>
          </a:p>
        </p:txBody>
      </p:sp>
      <p:cxnSp>
        <p:nvCxnSpPr>
          <p:cNvPr id="181" name="Google Shape;181;p27"/>
          <p:cNvCxnSpPr/>
          <p:nvPr/>
        </p:nvCxnSpPr>
        <p:spPr>
          <a:xfrm>
            <a:off x="5600700" y="4339086"/>
            <a:ext cx="287264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2" name="Google Shape;182;p27"/>
          <p:cNvSpPr txBox="1"/>
          <p:nvPr/>
        </p:nvSpPr>
        <p:spPr>
          <a:xfrm>
            <a:off x="7947529" y="3888934"/>
            <a:ext cx="335053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Large full thickness supraspinatus tear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27"/>
          <p:cNvCxnSpPr/>
          <p:nvPr/>
        </p:nvCxnSpPr>
        <p:spPr>
          <a:xfrm rot="10800000" flipH="1">
            <a:off x="10103501" y="2476321"/>
            <a:ext cx="343170" cy="41242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4" name="Google Shape;184;p27"/>
          <p:cNvCxnSpPr/>
          <p:nvPr/>
        </p:nvCxnSpPr>
        <p:spPr>
          <a:xfrm rot="10800000" flipH="1">
            <a:off x="10446671" y="2726796"/>
            <a:ext cx="343170" cy="41242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5" name="Google Shape;185;p27"/>
          <p:cNvCxnSpPr/>
          <p:nvPr/>
        </p:nvCxnSpPr>
        <p:spPr>
          <a:xfrm>
            <a:off x="11189970" y="4075099"/>
            <a:ext cx="426762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6" name="Google Shape;186;p27"/>
          <p:cNvCxnSpPr/>
          <p:nvPr/>
        </p:nvCxnSpPr>
        <p:spPr>
          <a:xfrm rot="10800000" flipH="1">
            <a:off x="9531422" y="2298854"/>
            <a:ext cx="343170" cy="41242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187" name="Google Shape;187;p27"/>
          <p:cNvSpPr txBox="1"/>
          <p:nvPr/>
        </p:nvSpPr>
        <p:spPr>
          <a:xfrm>
            <a:off x="8975757" y="2735177"/>
            <a:ext cx="95615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Tendon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retraction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8" descr="A person looking at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1899" y="1126600"/>
            <a:ext cx="2762879" cy="460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28"/>
          <p:cNvCxnSpPr/>
          <p:nvPr/>
        </p:nvCxnSpPr>
        <p:spPr>
          <a:xfrm>
            <a:off x="4165600" y="1573887"/>
            <a:ext cx="0" cy="3710227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4" name="Google Shape;194;p28" descr="A close up of a pers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7063" y="1126600"/>
            <a:ext cx="3522672" cy="460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8"/>
          <p:cNvCxnSpPr/>
          <p:nvPr/>
        </p:nvCxnSpPr>
        <p:spPr>
          <a:xfrm>
            <a:off x="7995920" y="1573887"/>
            <a:ext cx="0" cy="3710227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6" name="Google Shape;196;p28" descr="A close up of a hors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678" y="1126600"/>
            <a:ext cx="2854976" cy="46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1392503" y="6080760"/>
            <a:ext cx="1843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Intact rotator cuff</a:t>
            </a:r>
            <a:endParaRPr/>
          </a:p>
        </p:txBody>
      </p:sp>
      <p:cxnSp>
        <p:nvCxnSpPr>
          <p:cNvPr id="198" name="Google Shape;198;p28"/>
          <p:cNvCxnSpPr/>
          <p:nvPr/>
        </p:nvCxnSpPr>
        <p:spPr>
          <a:xfrm>
            <a:off x="5235846" y="2142411"/>
            <a:ext cx="376284" cy="212169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9" name="Google Shape;199;p28"/>
          <p:cNvCxnSpPr/>
          <p:nvPr/>
        </p:nvCxnSpPr>
        <p:spPr>
          <a:xfrm rot="10800000">
            <a:off x="9407160" y="2461511"/>
            <a:ext cx="228330" cy="418849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0" name="Google Shape;200;p28"/>
          <p:cNvCxnSpPr/>
          <p:nvPr/>
        </p:nvCxnSpPr>
        <p:spPr>
          <a:xfrm rot="10800000">
            <a:off x="9818776" y="2248495"/>
            <a:ext cx="102464" cy="393244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1" name="Google Shape;201;p28"/>
          <p:cNvSpPr txBox="1"/>
          <p:nvPr/>
        </p:nvSpPr>
        <p:spPr>
          <a:xfrm>
            <a:off x="8978166" y="6080760"/>
            <a:ext cx="24004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Large full thickness tear</a:t>
            </a:r>
            <a:endParaRPr/>
          </a:p>
        </p:txBody>
      </p:sp>
      <p:sp>
        <p:nvSpPr>
          <p:cNvPr id="202" name="Google Shape;202;p28"/>
          <p:cNvSpPr txBox="1"/>
          <p:nvPr/>
        </p:nvSpPr>
        <p:spPr>
          <a:xfrm>
            <a:off x="5158531" y="6080760"/>
            <a:ext cx="18749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Full thickness tear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</a:pPr>
            <a:r>
              <a:rPr lang="en-US" sz="3500"/>
              <a:t>Superior labrum anterior-posterior (SLAP) tear</a:t>
            </a:r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Results from repetitive avulsive stress from the origin of the long head biceps tendon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Common symptoms besides pain include clicking/popping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Most important differential diagnosis are normal labral variants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Best seen on MR arthrography (MRA)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Best plane to assess for SLAP tears is coronal oblique (but use all three planes)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0" descr="A picture containing indoor, white, cu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3401" y="643467"/>
            <a:ext cx="2555996" cy="25432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30"/>
          <p:cNvCxnSpPr/>
          <p:nvPr/>
        </p:nvCxnSpPr>
        <p:spPr>
          <a:xfrm>
            <a:off x="6091214" y="1111170"/>
            <a:ext cx="11040" cy="4645103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p30" descr="A picture containing indo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8404" y="643467"/>
            <a:ext cx="2712764" cy="25432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30"/>
          <p:cNvCxnSpPr/>
          <p:nvPr/>
        </p:nvCxnSpPr>
        <p:spPr>
          <a:xfrm>
            <a:off x="1403027" y="3428998"/>
            <a:ext cx="4188904" cy="1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30"/>
          <p:cNvCxnSpPr/>
          <p:nvPr/>
        </p:nvCxnSpPr>
        <p:spPr>
          <a:xfrm>
            <a:off x="6610334" y="3428998"/>
            <a:ext cx="4188904" cy="1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8" name="Google Shape;21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6701" y="3671316"/>
            <a:ext cx="1909396" cy="25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 descr="A person wearing a suit and ti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06827" y="3671316"/>
            <a:ext cx="1595918" cy="255346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 txBox="1"/>
          <p:nvPr/>
        </p:nvSpPr>
        <p:spPr>
          <a:xfrm>
            <a:off x="2398824" y="216484"/>
            <a:ext cx="2185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MRA- Normal labrum</a:t>
            </a:r>
            <a:endParaRPr/>
          </a:p>
        </p:txBody>
      </p:sp>
      <p:sp>
        <p:nvSpPr>
          <p:cNvPr id="221" name="Google Shape;221;p30"/>
          <p:cNvSpPr txBox="1"/>
          <p:nvPr/>
        </p:nvSpPr>
        <p:spPr>
          <a:xfrm>
            <a:off x="8038829" y="216484"/>
            <a:ext cx="12169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MRA- SLAP</a:t>
            </a:r>
            <a:endParaRPr/>
          </a:p>
        </p:txBody>
      </p:sp>
      <p:cxnSp>
        <p:nvCxnSpPr>
          <p:cNvPr id="222" name="Google Shape;222;p30"/>
          <p:cNvCxnSpPr/>
          <p:nvPr/>
        </p:nvCxnSpPr>
        <p:spPr>
          <a:xfrm rot="10800000" flipH="1">
            <a:off x="8710596" y="4137660"/>
            <a:ext cx="399114" cy="44577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3" name="Google Shape;223;p30"/>
          <p:cNvCxnSpPr/>
          <p:nvPr/>
        </p:nvCxnSpPr>
        <p:spPr>
          <a:xfrm rot="10800000" flipH="1">
            <a:off x="8503920" y="2098541"/>
            <a:ext cx="206676" cy="387538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4" name="Google Shape;224;p30"/>
          <p:cNvCxnSpPr/>
          <p:nvPr/>
        </p:nvCxnSpPr>
        <p:spPr>
          <a:xfrm flipH="1">
            <a:off x="8955452" y="1337310"/>
            <a:ext cx="245698" cy="36683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5" name="Google Shape;225;p30"/>
          <p:cNvSpPr txBox="1"/>
          <p:nvPr/>
        </p:nvSpPr>
        <p:spPr>
          <a:xfrm>
            <a:off x="7747371" y="5120641"/>
            <a:ext cx="1799852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Contrast points laterally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1"/>
          <p:cNvPicPr preferRelativeResize="0"/>
          <p:nvPr/>
        </p:nvPicPr>
        <p:blipFill rotWithShape="1">
          <a:blip r:embed="rId3">
            <a:alphaModFix/>
          </a:blip>
          <a:srcRect b="34631"/>
          <a:stretch/>
        </p:blipFill>
        <p:spPr>
          <a:xfrm>
            <a:off x="7650480" y="199571"/>
            <a:ext cx="3116260" cy="289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 rotWithShape="1">
          <a:blip r:embed="rId4">
            <a:alphaModFix/>
          </a:blip>
          <a:srcRect t="7081" r="-3" b="39023"/>
          <a:stretch/>
        </p:blipFill>
        <p:spPr>
          <a:xfrm>
            <a:off x="961326" y="2455203"/>
            <a:ext cx="5134674" cy="368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 descr="A picture containing indoor, ca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8912" r="2" b="32346"/>
          <a:stretch/>
        </p:blipFill>
        <p:spPr>
          <a:xfrm>
            <a:off x="7550534" y="3429000"/>
            <a:ext cx="3779520" cy="271591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 txBox="1"/>
          <p:nvPr/>
        </p:nvSpPr>
        <p:spPr>
          <a:xfrm>
            <a:off x="2625216" y="4998529"/>
            <a:ext cx="16081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Normal labrum</a:t>
            </a:r>
            <a:endParaRPr/>
          </a:p>
        </p:txBody>
      </p:sp>
      <p:sp>
        <p:nvSpPr>
          <p:cNvPr id="234" name="Google Shape;234;p31"/>
          <p:cNvSpPr txBox="1"/>
          <p:nvPr/>
        </p:nvSpPr>
        <p:spPr>
          <a:xfrm>
            <a:off x="1425260" y="199571"/>
            <a:ext cx="49713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Sublabral recess (normal variant)</a:t>
            </a:r>
            <a:endParaRPr/>
          </a:p>
        </p:txBody>
      </p:sp>
      <p:cxnSp>
        <p:nvCxnSpPr>
          <p:cNvPr id="235" name="Google Shape;235;p31"/>
          <p:cNvCxnSpPr/>
          <p:nvPr/>
        </p:nvCxnSpPr>
        <p:spPr>
          <a:xfrm rot="10800000" flipH="1">
            <a:off x="9739296" y="1303020"/>
            <a:ext cx="399114" cy="44577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p31"/>
          <p:cNvCxnSpPr/>
          <p:nvPr/>
        </p:nvCxnSpPr>
        <p:spPr>
          <a:xfrm rot="10800000">
            <a:off x="9063104" y="4130511"/>
            <a:ext cx="490604" cy="44577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7" name="Google Shape;237;p31"/>
          <p:cNvCxnSpPr/>
          <p:nvPr/>
        </p:nvCxnSpPr>
        <p:spPr>
          <a:xfrm>
            <a:off x="6274381" y="469143"/>
            <a:ext cx="482777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8" name="Google Shape;238;p31"/>
          <p:cNvSpPr txBox="1"/>
          <p:nvPr/>
        </p:nvSpPr>
        <p:spPr>
          <a:xfrm>
            <a:off x="957548" y="1010469"/>
            <a:ext cx="66945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Compared to SLAP tear, contrast points medially/towards the glenoid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8110054" y="2057778"/>
            <a:ext cx="19060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MRA- Right shoulder</a:t>
            </a:r>
            <a:endParaRPr/>
          </a:p>
        </p:txBody>
      </p:sp>
      <p:sp>
        <p:nvSpPr>
          <p:cNvPr id="240" name="Google Shape;240;p31"/>
          <p:cNvSpPr txBox="1"/>
          <p:nvPr/>
        </p:nvSpPr>
        <p:spPr>
          <a:xfrm>
            <a:off x="9308406" y="4995053"/>
            <a:ext cx="17956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MRA- Left shoulder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8199" y="1713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/>
              <a:t>Routine Shoulder MRI Protocol</a:t>
            </a:r>
            <a:endParaRPr/>
          </a:p>
        </p:txBody>
      </p:sp>
      <p:graphicFrame>
        <p:nvGraphicFramePr>
          <p:cNvPr id="92" name="Google Shape;92;p14"/>
          <p:cNvGraphicFramePr/>
          <p:nvPr/>
        </p:nvGraphicFramePr>
        <p:xfrm>
          <a:off x="1566609" y="144214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{0FF60860-30DB-4CAF-B41D-EA2DCDBF9265}</a:tableStyleId>
              </a:tblPr>
              <a:tblGrid>
                <a:gridCol w="136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3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6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6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Seq.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FOV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Matrix/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Slice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ETL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BW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Axial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PD FSE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FatSat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12-14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512 x 256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4/ 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2000-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3000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20- 40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Oblique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FSTIR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16-18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256 x 192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4/ 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&gt; 1500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20- 40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3.0 T: 180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 T: 150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0.7 T: 100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0.3 T: 70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Oblique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T1 SE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NonFatSat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16-18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256 x 256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4/ 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400-800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minimum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Sag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Oblique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T2 FSE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NonFatSat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14-16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256 x 192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4/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&gt; 2000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90- 110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2" descr="A picture containing indoor, person, X-ray film, cloth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2851" y="1691640"/>
            <a:ext cx="3843239" cy="408855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2"/>
          <p:cNvSpPr txBox="1">
            <a:spLocks noGrp="1"/>
          </p:cNvSpPr>
          <p:nvPr>
            <p:ph type="title"/>
          </p:nvPr>
        </p:nvSpPr>
        <p:spPr>
          <a:xfrm>
            <a:off x="838200" y="-1149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br>
              <a:rPr lang="en-US"/>
            </a:br>
            <a:r>
              <a:rPr lang="en-US" sz="3500"/>
              <a:t>Anterior shoulder dislocation</a:t>
            </a:r>
            <a:endParaRPr/>
          </a:p>
        </p:txBody>
      </p:sp>
      <p:sp>
        <p:nvSpPr>
          <p:cNvPr id="247" name="Google Shape;247;p32"/>
          <p:cNvSpPr txBox="1"/>
          <p:nvPr/>
        </p:nvSpPr>
        <p:spPr>
          <a:xfrm>
            <a:off x="530402" y="2258588"/>
            <a:ext cx="613526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95% of shoulder dislocations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Vey high recurrence rate in young patients (90%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&lt;20 years old)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Humeral head is displaced anteriorly, inferiorly, and medially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Often associated with </a:t>
            </a: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Hill Sachs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Bankart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lesions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3" descr="A picture containing indoor, cat, do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602" b="29017"/>
          <a:stretch/>
        </p:blipFill>
        <p:spPr>
          <a:xfrm>
            <a:off x="6812280" y="795104"/>
            <a:ext cx="4565782" cy="385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 descr="A picture containing indo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3773" r="-1" b="20962"/>
          <a:stretch/>
        </p:blipFill>
        <p:spPr>
          <a:xfrm>
            <a:off x="1267082" y="794174"/>
            <a:ext cx="4657802" cy="3852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33"/>
          <p:cNvCxnSpPr/>
          <p:nvPr/>
        </p:nvCxnSpPr>
        <p:spPr>
          <a:xfrm>
            <a:off x="3595983" y="2720340"/>
            <a:ext cx="614112" cy="229804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5" name="Google Shape;255;p33"/>
          <p:cNvSpPr txBox="1"/>
          <p:nvPr/>
        </p:nvSpPr>
        <p:spPr>
          <a:xfrm>
            <a:off x="1157113" y="5140496"/>
            <a:ext cx="48777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Large </a:t>
            </a: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osseous Bankart fracture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of the anteroinferior glenoid with an articular step off after a recent anterior shoulder dislocation </a:t>
            </a:r>
            <a:endParaRPr/>
          </a:p>
        </p:txBody>
      </p:sp>
      <p:cxnSp>
        <p:nvCxnSpPr>
          <p:cNvPr id="256" name="Google Shape;256;p33"/>
          <p:cNvCxnSpPr/>
          <p:nvPr/>
        </p:nvCxnSpPr>
        <p:spPr>
          <a:xfrm>
            <a:off x="4210095" y="5345495"/>
            <a:ext cx="407625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7" name="Google Shape;257;p33"/>
          <p:cNvSpPr txBox="1"/>
          <p:nvPr/>
        </p:nvSpPr>
        <p:spPr>
          <a:xfrm>
            <a:off x="7195322" y="5140496"/>
            <a:ext cx="379969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Large </a:t>
            </a: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Hill-Sachs lesion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of the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posterolateral humeral head with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reactive osseous edema  </a:t>
            </a:r>
            <a:endParaRPr/>
          </a:p>
        </p:txBody>
      </p:sp>
      <p:cxnSp>
        <p:nvCxnSpPr>
          <p:cNvPr id="258" name="Google Shape;258;p33"/>
          <p:cNvCxnSpPr/>
          <p:nvPr/>
        </p:nvCxnSpPr>
        <p:spPr>
          <a:xfrm>
            <a:off x="8827982" y="2633312"/>
            <a:ext cx="614112" cy="229804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259" name="Google Shape;259;p33"/>
          <p:cNvCxnSpPr/>
          <p:nvPr/>
        </p:nvCxnSpPr>
        <p:spPr>
          <a:xfrm>
            <a:off x="9442094" y="5326575"/>
            <a:ext cx="387340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dot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4" descr="A picture containing outdoor, 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1772" y="1442228"/>
            <a:ext cx="4049089" cy="465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9947" y="126017"/>
            <a:ext cx="2411730" cy="318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4" descr="A close up of an anima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89947" y="3429000"/>
            <a:ext cx="2458876" cy="318106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42160" y="126017"/>
            <a:ext cx="9039225" cy="108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</a:pPr>
            <a:r>
              <a:rPr lang="en-US" sz="3500"/>
              <a:t>Adhesive capsulitis </a:t>
            </a:r>
            <a:endParaRPr/>
          </a:p>
        </p:txBody>
      </p:sp>
      <p:sp>
        <p:nvSpPr>
          <p:cNvPr id="268" name="Google Shape;268;p34"/>
          <p:cNvSpPr txBox="1"/>
          <p:nvPr/>
        </p:nvSpPr>
        <p:spPr>
          <a:xfrm>
            <a:off x="278755" y="1875919"/>
            <a:ext cx="423757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’Frozen shoulder’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Presents with shoulder pain and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decreased range of motion due 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synovial inflammation and capsular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fibrosis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Pericapsular thickening/edema within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the </a:t>
            </a: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axillary recess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, a typical location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for adhesive capsulitis 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9" name="Google Shape;269;p34"/>
          <p:cNvCxnSpPr/>
          <p:nvPr/>
        </p:nvCxnSpPr>
        <p:spPr>
          <a:xfrm rot="10800000" flipH="1">
            <a:off x="5349240" y="4367464"/>
            <a:ext cx="374082" cy="570296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0" name="Google Shape;270;p34"/>
          <p:cNvCxnSpPr/>
          <p:nvPr/>
        </p:nvCxnSpPr>
        <p:spPr>
          <a:xfrm rot="10800000" flipH="1">
            <a:off x="9326880" y="5339014"/>
            <a:ext cx="351222" cy="558866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1" name="Google Shape;271;p34"/>
          <p:cNvCxnSpPr/>
          <p:nvPr/>
        </p:nvCxnSpPr>
        <p:spPr>
          <a:xfrm rot="10800000" flipH="1">
            <a:off x="9304020" y="2039554"/>
            <a:ext cx="374082" cy="570296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2" name="Google Shape;272;p34"/>
          <p:cNvCxnSpPr/>
          <p:nvPr/>
        </p:nvCxnSpPr>
        <p:spPr>
          <a:xfrm>
            <a:off x="2312762" y="3741213"/>
            <a:ext cx="373380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5" descr="A close up of a person in a dark ro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783" y="1304713"/>
            <a:ext cx="3717502" cy="424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5" descr="A picture containing indo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3058" y="1304713"/>
            <a:ext cx="3983038" cy="424857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5"/>
          <p:cNvSpPr txBox="1"/>
          <p:nvPr/>
        </p:nvSpPr>
        <p:spPr>
          <a:xfrm>
            <a:off x="123240" y="1362759"/>
            <a:ext cx="299466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Infiltration in the </a:t>
            </a: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rotator interval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thickening of the coracohumeral ligament (CHL) are hallmarks of this condition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Typical findings on </a:t>
            </a: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arthrography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are extravasation of contrast with relatively low glenohumeral joint volume</a:t>
            </a:r>
            <a:endParaRPr/>
          </a:p>
        </p:txBody>
      </p:sp>
      <p:sp>
        <p:nvSpPr>
          <p:cNvPr id="280" name="Google Shape;280;p35"/>
          <p:cNvSpPr txBox="1"/>
          <p:nvPr/>
        </p:nvSpPr>
        <p:spPr>
          <a:xfrm>
            <a:off x="8737941" y="4502080"/>
            <a:ext cx="305226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MRA shows extravasation of contrast into the subscapularis tendon</a:t>
            </a:r>
            <a:endParaRPr/>
          </a:p>
        </p:txBody>
      </p:sp>
      <p:cxnSp>
        <p:nvCxnSpPr>
          <p:cNvPr id="281" name="Google Shape;281;p35"/>
          <p:cNvCxnSpPr/>
          <p:nvPr/>
        </p:nvCxnSpPr>
        <p:spPr>
          <a:xfrm rot="10800000" flipH="1">
            <a:off x="10264072" y="3803909"/>
            <a:ext cx="374082" cy="570296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2" name="Google Shape;282;p35"/>
          <p:cNvSpPr/>
          <p:nvPr/>
        </p:nvSpPr>
        <p:spPr>
          <a:xfrm rot="-2734876">
            <a:off x="4683513" y="2595445"/>
            <a:ext cx="453432" cy="227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5"/>
          <p:cNvSpPr/>
          <p:nvPr/>
        </p:nvSpPr>
        <p:spPr>
          <a:xfrm>
            <a:off x="3023792" y="2591111"/>
            <a:ext cx="344870" cy="15255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p35"/>
          <p:cNvCxnSpPr/>
          <p:nvPr/>
        </p:nvCxnSpPr>
        <p:spPr>
          <a:xfrm flipH="1">
            <a:off x="5150115" y="1783080"/>
            <a:ext cx="262146" cy="420114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285" name="Google Shape;285;p35"/>
          <p:cNvSpPr txBox="1"/>
          <p:nvPr/>
        </p:nvSpPr>
        <p:spPr>
          <a:xfrm>
            <a:off x="5497830" y="970344"/>
            <a:ext cx="2860616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Evalaute the CHL for thickening.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Evaluate the fat within the rotator 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Interval for infiltration or edema.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5"/>
          <p:cNvSpPr txBox="1"/>
          <p:nvPr/>
        </p:nvSpPr>
        <p:spPr>
          <a:xfrm>
            <a:off x="5169361" y="4317414"/>
            <a:ext cx="15423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Sag T2 non-FS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607" y="1675786"/>
            <a:ext cx="2441447" cy="3500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36"/>
          <p:cNvCxnSpPr/>
          <p:nvPr/>
        </p:nvCxnSpPr>
        <p:spPr>
          <a:xfrm>
            <a:off x="3210079" y="1573887"/>
            <a:ext cx="0" cy="3710227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3" name="Google Shape;293;p36" descr="A picture containing indo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4631" y="1774108"/>
            <a:ext cx="2560320" cy="3303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p36"/>
          <p:cNvCxnSpPr/>
          <p:nvPr/>
        </p:nvCxnSpPr>
        <p:spPr>
          <a:xfrm>
            <a:off x="6072595" y="1573887"/>
            <a:ext cx="0" cy="3710227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5" name="Google Shape;295;p36" descr="A close up of a hors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5726" y="1815663"/>
            <a:ext cx="2560320" cy="32205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36"/>
          <p:cNvCxnSpPr/>
          <p:nvPr/>
        </p:nvCxnSpPr>
        <p:spPr>
          <a:xfrm>
            <a:off x="8956620" y="1573887"/>
            <a:ext cx="0" cy="3710227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7" name="Google Shape;297;p36" descr="A picture containing indoor, cup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20662" y="1825727"/>
            <a:ext cx="256032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6"/>
          <p:cNvSpPr txBox="1"/>
          <p:nvPr/>
        </p:nvSpPr>
        <p:spPr>
          <a:xfrm>
            <a:off x="3797326" y="213360"/>
            <a:ext cx="4876799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Calcific tendinosis </a:t>
            </a:r>
            <a:endParaRPr/>
          </a:p>
        </p:txBody>
      </p:sp>
      <p:cxnSp>
        <p:nvCxnSpPr>
          <p:cNvPr id="299" name="Google Shape;299;p36"/>
          <p:cNvCxnSpPr/>
          <p:nvPr/>
        </p:nvCxnSpPr>
        <p:spPr>
          <a:xfrm rot="10800000" flipH="1">
            <a:off x="708660" y="2732974"/>
            <a:ext cx="307846" cy="444566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0" name="Google Shape;300;p36"/>
          <p:cNvCxnSpPr/>
          <p:nvPr/>
        </p:nvCxnSpPr>
        <p:spPr>
          <a:xfrm rot="10800000" flipH="1">
            <a:off x="3495236" y="2732974"/>
            <a:ext cx="307846" cy="444566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1" name="Google Shape;301;p36"/>
          <p:cNvCxnSpPr/>
          <p:nvPr/>
        </p:nvCxnSpPr>
        <p:spPr>
          <a:xfrm rot="10800000" flipH="1">
            <a:off x="6379260" y="2732974"/>
            <a:ext cx="307846" cy="444566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2" name="Google Shape;302;p36"/>
          <p:cNvCxnSpPr/>
          <p:nvPr/>
        </p:nvCxnSpPr>
        <p:spPr>
          <a:xfrm rot="10800000" flipH="1">
            <a:off x="9423967" y="2732974"/>
            <a:ext cx="307846" cy="444566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3" name="Google Shape;303;p36"/>
          <p:cNvSpPr txBox="1"/>
          <p:nvPr/>
        </p:nvSpPr>
        <p:spPr>
          <a:xfrm>
            <a:off x="658419" y="1064119"/>
            <a:ext cx="96461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Hydroxyapatite deposition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in this case located in the supraspinatus tendon (most common)</a:t>
            </a:r>
            <a:endParaRPr/>
          </a:p>
        </p:txBody>
      </p:sp>
      <p:cxnSp>
        <p:nvCxnSpPr>
          <p:cNvPr id="304" name="Google Shape;304;p36"/>
          <p:cNvCxnSpPr/>
          <p:nvPr/>
        </p:nvCxnSpPr>
        <p:spPr>
          <a:xfrm>
            <a:off x="10236484" y="1285905"/>
            <a:ext cx="394237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5" name="Google Shape;305;p36"/>
          <p:cNvSpPr txBox="1"/>
          <p:nvPr/>
        </p:nvSpPr>
        <p:spPr>
          <a:xfrm>
            <a:off x="470607" y="3703322"/>
            <a:ext cx="2237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Calcification adjacent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the greater tuberosity</a:t>
            </a:r>
            <a:endParaRPr/>
          </a:p>
        </p:txBody>
      </p:sp>
      <p:sp>
        <p:nvSpPr>
          <p:cNvPr id="306" name="Google Shape;306;p36"/>
          <p:cNvSpPr txBox="1"/>
          <p:nvPr/>
        </p:nvSpPr>
        <p:spPr>
          <a:xfrm>
            <a:off x="3161599" y="5500861"/>
            <a:ext cx="70748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 signal on all sequences (can blend in with the tendon in less obvious cases)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demonstrate blooming artifact on gradient echo sequences (not shown)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7" descr="A picture containing indoor, be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17498"/>
          <a:stretch/>
        </p:blipFill>
        <p:spPr>
          <a:xfrm>
            <a:off x="845820" y="1336669"/>
            <a:ext cx="4792978" cy="519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7" descr="A picture containing laying, indo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76" r="-2" b="-2"/>
          <a:stretch/>
        </p:blipFill>
        <p:spPr>
          <a:xfrm>
            <a:off x="6553204" y="1336669"/>
            <a:ext cx="4792978" cy="519959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7"/>
          <p:cNvSpPr txBox="1"/>
          <p:nvPr/>
        </p:nvSpPr>
        <p:spPr>
          <a:xfrm>
            <a:off x="3018427" y="445770"/>
            <a:ext cx="6155148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Distal clavicular osteolysis (DCO) </a:t>
            </a:r>
            <a:endParaRPr/>
          </a:p>
        </p:txBody>
      </p:sp>
      <p:cxnSp>
        <p:nvCxnSpPr>
          <p:cNvPr id="314" name="Google Shape;314;p37"/>
          <p:cNvCxnSpPr/>
          <p:nvPr/>
        </p:nvCxnSpPr>
        <p:spPr>
          <a:xfrm>
            <a:off x="1714500" y="2595814"/>
            <a:ext cx="799336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5" name="Google Shape;315;p37"/>
          <p:cNvSpPr txBox="1"/>
          <p:nvPr/>
        </p:nvSpPr>
        <p:spPr>
          <a:xfrm>
            <a:off x="1370796" y="4446270"/>
            <a:ext cx="32952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Radiograph demonstrates resorption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the distal clavicle </a:t>
            </a:r>
            <a:endParaRPr/>
          </a:p>
        </p:txBody>
      </p:sp>
      <p:cxnSp>
        <p:nvCxnSpPr>
          <p:cNvPr id="316" name="Google Shape;316;p37"/>
          <p:cNvCxnSpPr/>
          <p:nvPr/>
        </p:nvCxnSpPr>
        <p:spPr>
          <a:xfrm>
            <a:off x="8115300" y="2710114"/>
            <a:ext cx="665986" cy="599374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7" name="Google Shape;317;p37"/>
          <p:cNvSpPr txBox="1"/>
          <p:nvPr/>
        </p:nvSpPr>
        <p:spPr>
          <a:xfrm>
            <a:off x="6774482" y="4446269"/>
            <a:ext cx="44482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Axial PD MRI in a different patient demonstrates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intense bone marrow edema </a:t>
            </a: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distal clavicle,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is out of proportion to the acromion  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8" descr="A picture containing out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8950" y="774282"/>
            <a:ext cx="3769698" cy="530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8" descr="A picture containing animal, invertebrate, indoor, arthropo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85" y="1294500"/>
            <a:ext cx="4717127" cy="4268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38"/>
          <p:cNvCxnSpPr/>
          <p:nvPr/>
        </p:nvCxnSpPr>
        <p:spPr>
          <a:xfrm rot="10800000">
            <a:off x="9163050" y="2560320"/>
            <a:ext cx="560070" cy="33147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5" name="Google Shape;325;p38"/>
          <p:cNvCxnSpPr/>
          <p:nvPr/>
        </p:nvCxnSpPr>
        <p:spPr>
          <a:xfrm rot="10800000">
            <a:off x="5142736" y="1589974"/>
            <a:ext cx="663704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6" name="Google Shape;326;p38"/>
          <p:cNvSpPr txBox="1"/>
          <p:nvPr/>
        </p:nvSpPr>
        <p:spPr>
          <a:xfrm>
            <a:off x="74196" y="1017895"/>
            <a:ext cx="2893002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Intense marrow edema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distal clavicle with an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nondisplaced </a:t>
            </a: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subchondral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fracture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, an associated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finding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DCO is classically described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weightlifters (repetitive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microtrauma), but occurs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also in the posttraumatic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setting (after AC joint injury)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7" name="Google Shape;327;p38"/>
          <p:cNvCxnSpPr/>
          <p:nvPr/>
        </p:nvCxnSpPr>
        <p:spPr>
          <a:xfrm>
            <a:off x="986319" y="2047174"/>
            <a:ext cx="445006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9" descr="A picture containing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013373"/>
            <a:ext cx="4795761" cy="335703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</a:pPr>
            <a:r>
              <a:rPr lang="en-US" sz="3500"/>
              <a:t>Os acromiale </a:t>
            </a:r>
            <a:endParaRPr/>
          </a:p>
        </p:txBody>
      </p:sp>
      <p:sp>
        <p:nvSpPr>
          <p:cNvPr id="334" name="Google Shape;334;p39"/>
          <p:cNvSpPr txBox="1"/>
          <p:nvPr/>
        </p:nvSpPr>
        <p:spPr>
          <a:xfrm>
            <a:off x="838200" y="1750483"/>
            <a:ext cx="5311134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Unfused acromial apophysis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3 ossification centers of the acromion: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ourier New"/>
              <a:buChar char="o"/>
            </a:pPr>
            <a:r>
              <a:rPr lang="en-US"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Preacromion (most distal)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ourier New"/>
              <a:buChar char="o"/>
            </a:pPr>
            <a:r>
              <a:rPr lang="en-US"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Mesoacromion (mid)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ourier New"/>
              <a:buChar char="o"/>
            </a:pPr>
            <a:r>
              <a:rPr lang="en-US"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Metaacromion (proximal)</a:t>
            </a:r>
            <a:endParaRPr/>
          </a:p>
          <a:p>
            <a:pPr marL="28575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Normal apophysis can be unfused until age of 25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MRI evaluate for signal intensity in the acromial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synchondrosis 🡪 stable vs. unstable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Unstable os acromiale have questionable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association with impingement and subsequent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rotator cuff tendinopathy  </a:t>
            </a:r>
            <a:endParaRPr/>
          </a:p>
        </p:txBody>
      </p:sp>
      <p:cxnSp>
        <p:nvCxnSpPr>
          <p:cNvPr id="335" name="Google Shape;335;p39"/>
          <p:cNvCxnSpPr/>
          <p:nvPr/>
        </p:nvCxnSpPr>
        <p:spPr>
          <a:xfrm rot="10800000">
            <a:off x="6992270" y="4000500"/>
            <a:ext cx="0" cy="38862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6" name="Google Shape;336;p39"/>
          <p:cNvCxnSpPr/>
          <p:nvPr/>
        </p:nvCxnSpPr>
        <p:spPr>
          <a:xfrm>
            <a:off x="6992270" y="3257550"/>
            <a:ext cx="0" cy="434339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7" name="Google Shape;337;p39"/>
          <p:cNvSpPr txBox="1"/>
          <p:nvPr/>
        </p:nvSpPr>
        <p:spPr>
          <a:xfrm>
            <a:off x="7813245" y="4480560"/>
            <a:ext cx="1361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Axillary view</a:t>
            </a:r>
            <a:endParaRPr/>
          </a:p>
        </p:txBody>
      </p:sp>
      <p:sp>
        <p:nvSpPr>
          <p:cNvPr id="338" name="Google Shape;338;p39"/>
          <p:cNvSpPr txBox="1"/>
          <p:nvPr/>
        </p:nvSpPr>
        <p:spPr>
          <a:xfrm>
            <a:off x="6678543" y="2211629"/>
            <a:ext cx="41322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Linear lucency with sclerotic margins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Fracture has typically an oblique orientation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40" descr="A picture containing bla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8034" r="4" b="36337"/>
          <a:stretch/>
        </p:blipFill>
        <p:spPr>
          <a:xfrm>
            <a:off x="641276" y="643469"/>
            <a:ext cx="4013020" cy="204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0" descr="A picture containing ca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5824" b="25638"/>
          <a:stretch/>
        </p:blipFill>
        <p:spPr>
          <a:xfrm>
            <a:off x="641276" y="2829404"/>
            <a:ext cx="4013021" cy="338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0" descr="A picture containing anima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3" b="19362"/>
          <a:stretch/>
        </p:blipFill>
        <p:spPr>
          <a:xfrm>
            <a:off x="5958045" y="1167554"/>
            <a:ext cx="5468567" cy="452289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0"/>
          <p:cNvSpPr txBox="1"/>
          <p:nvPr/>
        </p:nvSpPr>
        <p:spPr>
          <a:xfrm>
            <a:off x="6842760" y="4724400"/>
            <a:ext cx="44301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features of active osseous stress response</a:t>
            </a:r>
            <a:endParaRPr/>
          </a:p>
        </p:txBody>
      </p:sp>
      <p:cxnSp>
        <p:nvCxnSpPr>
          <p:cNvPr id="347" name="Google Shape;347;p40"/>
          <p:cNvCxnSpPr/>
          <p:nvPr/>
        </p:nvCxnSpPr>
        <p:spPr>
          <a:xfrm rot="10800000">
            <a:off x="8658685" y="4061459"/>
            <a:ext cx="0" cy="662941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8" name="Google Shape;348;p40"/>
          <p:cNvCxnSpPr/>
          <p:nvPr/>
        </p:nvCxnSpPr>
        <p:spPr>
          <a:xfrm>
            <a:off x="2478865" y="1257300"/>
            <a:ext cx="0" cy="617219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9" name="Google Shape;349;p40"/>
          <p:cNvCxnSpPr/>
          <p:nvPr/>
        </p:nvCxnSpPr>
        <p:spPr>
          <a:xfrm>
            <a:off x="2431700" y="4206240"/>
            <a:ext cx="0" cy="51816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0" name="Google Shape;350;p40"/>
          <p:cNvSpPr txBox="1"/>
          <p:nvPr/>
        </p:nvSpPr>
        <p:spPr>
          <a:xfrm>
            <a:off x="626334" y="3171774"/>
            <a:ext cx="40279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signal spanning the synchondrosis.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addition there is adjacent bursitis        , may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represent features of impingement  </a:t>
            </a:r>
            <a:endParaRPr/>
          </a:p>
        </p:txBody>
      </p:sp>
      <p:cxnSp>
        <p:nvCxnSpPr>
          <p:cNvPr id="351" name="Google Shape;351;p40"/>
          <p:cNvCxnSpPr/>
          <p:nvPr/>
        </p:nvCxnSpPr>
        <p:spPr>
          <a:xfrm flipH="1">
            <a:off x="3906726" y="4345142"/>
            <a:ext cx="315399" cy="47787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2" name="Google Shape;352;p40"/>
          <p:cNvCxnSpPr/>
          <p:nvPr/>
        </p:nvCxnSpPr>
        <p:spPr>
          <a:xfrm>
            <a:off x="3738655" y="3587272"/>
            <a:ext cx="300576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-1752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MR Arthrogram of the Shoulder </a:t>
            </a:r>
            <a:endParaRPr/>
          </a:p>
        </p:txBody>
      </p:sp>
      <p:graphicFrame>
        <p:nvGraphicFramePr>
          <p:cNvPr id="98" name="Google Shape;98;p15"/>
          <p:cNvGraphicFramePr/>
          <p:nvPr/>
        </p:nvGraphicFramePr>
        <p:xfrm>
          <a:off x="1558635" y="84830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{0FF60860-30DB-4CAF-B41D-EA2DCDBF9265}</a:tableStyleId>
              </a:tblPr>
              <a:tblGrid>
                <a:gridCol w="13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9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9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3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Seq.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FOV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Matrix/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Slice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ETL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BW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Axial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T1 SE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FatSat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12-14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256 x 192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3/ 0.5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400-800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minimum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Cor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Oblique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T1 SE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FatSat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14-16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256 x 192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3/ 0.5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400-800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minimum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Cor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Oblique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PD FSE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FatSat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14-16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256 x 192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3/ 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&gt;1500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30-50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Sag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Oblique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T1 SE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NonFatSat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256 x 192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4/1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400-800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minimum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ABER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T1 SE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FatSat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256 x 192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3/ 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400-800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minimum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/>
              <a:t>Step by step approach</a:t>
            </a: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alibri"/>
              <a:buAutoNum type="arabicPeriod"/>
            </a:pPr>
            <a:r>
              <a:rPr lang="en-US" sz="2720"/>
              <a:t>Evaluate for Impingement: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380"/>
              <a:buChar char="•"/>
            </a:pPr>
            <a:r>
              <a:rPr lang="en-US" sz="2380"/>
              <a:t>Check for a </a:t>
            </a:r>
            <a:r>
              <a:rPr lang="en-US" sz="2380" u="sng"/>
              <a:t>subacromial spur </a:t>
            </a:r>
            <a:r>
              <a:rPr lang="en-US" sz="2380"/>
              <a:t>on the </a:t>
            </a:r>
            <a:r>
              <a:rPr lang="en-US" sz="2550" i="1"/>
              <a:t>Coronal T1 non-fat saturated </a:t>
            </a:r>
            <a:r>
              <a:rPr lang="en-US" sz="2380"/>
              <a:t>sequence 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380"/>
              <a:buChar char="•"/>
            </a:pPr>
            <a:r>
              <a:rPr lang="en-US" sz="2380"/>
              <a:t>Check for an </a:t>
            </a:r>
            <a:r>
              <a:rPr lang="en-US" sz="2380" u="sng"/>
              <a:t>Os acromiale </a:t>
            </a:r>
            <a:r>
              <a:rPr lang="en-US" sz="2380"/>
              <a:t>on the </a:t>
            </a:r>
            <a:r>
              <a:rPr lang="en-US" sz="2550" i="1"/>
              <a:t>Coronal T1 non-fat saturated</a:t>
            </a:r>
            <a:r>
              <a:rPr lang="en-US" sz="2380" i="1"/>
              <a:t> </a:t>
            </a:r>
            <a:r>
              <a:rPr lang="en-US" sz="2380"/>
              <a:t>and the </a:t>
            </a:r>
            <a:r>
              <a:rPr lang="en-US" sz="2550" i="1"/>
              <a:t>Axial Proton Density (PD) fat saturated </a:t>
            </a:r>
            <a:r>
              <a:rPr lang="en-US" sz="2550"/>
              <a:t>sequences</a:t>
            </a:r>
            <a:r>
              <a:rPr lang="en-US" sz="2380"/>
              <a:t> 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380"/>
              <a:buChar char="•"/>
            </a:pPr>
            <a:r>
              <a:rPr lang="en-US" sz="2380"/>
              <a:t>Check for </a:t>
            </a:r>
            <a:r>
              <a:rPr lang="en-US" sz="2380" u="sng"/>
              <a:t>AC joint osteoarthritis </a:t>
            </a:r>
            <a:r>
              <a:rPr lang="en-US" sz="2380"/>
              <a:t>on the </a:t>
            </a:r>
            <a:r>
              <a:rPr lang="en-US" sz="2550" i="1"/>
              <a:t>Coronal STIR, Axial PD fat saturated</a:t>
            </a:r>
            <a:r>
              <a:rPr lang="en-US" sz="2380" i="1"/>
              <a:t> </a:t>
            </a:r>
            <a:r>
              <a:rPr lang="en-US" sz="2380"/>
              <a:t>and </a:t>
            </a:r>
            <a:r>
              <a:rPr lang="en-US" sz="2550" i="1"/>
              <a:t>Coronal T1</a:t>
            </a:r>
            <a:r>
              <a:rPr lang="en-US" sz="2550"/>
              <a:t> sequences</a:t>
            </a:r>
            <a:r>
              <a:rPr lang="en-US" sz="2380"/>
              <a:t>.</a:t>
            </a:r>
            <a:endParaRPr/>
          </a:p>
          <a:p>
            <a:pPr marL="228600" lvl="0" indent="-5587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20"/>
              <a:buNone/>
            </a:pPr>
            <a:endParaRPr sz="272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alibri"/>
              <a:buAutoNum type="arabicPeriod"/>
            </a:pPr>
            <a:r>
              <a:rPr lang="en-US" sz="2720"/>
              <a:t>Evaluate the acromioclavicular (AC) joint: 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380"/>
              <a:buChar char="•"/>
            </a:pPr>
            <a:r>
              <a:rPr lang="en-US" sz="2380"/>
              <a:t>Check on the </a:t>
            </a:r>
            <a:r>
              <a:rPr lang="en-US" sz="2550" i="1"/>
              <a:t>Coronal STIR </a:t>
            </a:r>
            <a:r>
              <a:rPr lang="en-US" sz="2380"/>
              <a:t>for marrow edema, capsular edema/disruption, and ligamentous integrity or injury (including the coracoclavicular ligament)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380"/>
              <a:buChar char="•"/>
            </a:pPr>
            <a:r>
              <a:rPr lang="en-US" sz="2380"/>
              <a:t>Evaluate </a:t>
            </a:r>
            <a:r>
              <a:rPr lang="en-US" sz="2380" u="sng"/>
              <a:t>alignment</a:t>
            </a:r>
            <a:r>
              <a:rPr lang="en-US" sz="2380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/>
              <a:t>Step by step approach</a:t>
            </a: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AutoNum type="arabicPeriod" startAt="3"/>
            </a:pPr>
            <a:r>
              <a:rPr lang="en-US" sz="3200"/>
              <a:t>Subacromial/ Subdeltoid Bursa: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Using the </a:t>
            </a:r>
            <a:r>
              <a:rPr lang="en-US" sz="3000" i="1"/>
              <a:t>Coronal STIR </a:t>
            </a:r>
            <a:r>
              <a:rPr lang="en-US" sz="2800"/>
              <a:t>evaluate</a:t>
            </a:r>
            <a:r>
              <a:rPr lang="en-US" sz="2800" i="1"/>
              <a:t> </a:t>
            </a:r>
            <a:r>
              <a:rPr lang="en-US" sz="2800"/>
              <a:t>for bursitis, excess fluid or hydroxyapatite deposition </a:t>
            </a:r>
            <a:endParaRPr/>
          </a:p>
          <a:p>
            <a:pPr marL="685800" lvl="1" indent="-381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sz="3000"/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AutoNum type="arabicPeriod" startAt="3"/>
            </a:pPr>
            <a:r>
              <a:rPr lang="en-US" sz="3200"/>
              <a:t>Rotator Cuff tendons: 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Using the </a:t>
            </a:r>
            <a:r>
              <a:rPr lang="en-US" sz="3000" i="1"/>
              <a:t>Coronal STIR </a:t>
            </a:r>
            <a:r>
              <a:rPr lang="en-US" sz="3000"/>
              <a:t>to</a:t>
            </a:r>
            <a:r>
              <a:rPr lang="en-US" sz="3000" i="1"/>
              <a:t> </a:t>
            </a:r>
            <a:r>
              <a:rPr lang="en-US" sz="2800"/>
              <a:t>evaluate</a:t>
            </a:r>
            <a:r>
              <a:rPr lang="en-US" sz="3000" i="1"/>
              <a:t> </a:t>
            </a:r>
            <a:r>
              <a:rPr lang="en-US" sz="2800"/>
              <a:t>the </a:t>
            </a:r>
            <a:r>
              <a:rPr lang="en-US" sz="2800" u="sng"/>
              <a:t>supraspinatus and infraspinatus tendons</a:t>
            </a:r>
            <a:r>
              <a:rPr lang="en-US" sz="2800"/>
              <a:t> (remember to check the anterior most footprint of the supraspinatus): 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Check for </a:t>
            </a:r>
            <a:r>
              <a:rPr lang="en-US" sz="2400" u="sng"/>
              <a:t>tendinosis</a:t>
            </a:r>
            <a:r>
              <a:rPr lang="en-US" sz="2400"/>
              <a:t>: tendon thickening, attenuation, and/or intrasubstance signal alteration, hydroxyapatite deposition 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Check for partial thickness, interstitial, and full thickness </a:t>
            </a:r>
            <a:r>
              <a:rPr lang="en-US" sz="2400" u="sng"/>
              <a:t>tearing</a:t>
            </a:r>
            <a:r>
              <a:rPr lang="en-US" sz="2400"/>
              <a:t> </a:t>
            </a:r>
            <a:endParaRPr/>
          </a:p>
          <a:p>
            <a:pPr marL="45720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/>
              <a:t>Step by step approach</a:t>
            </a: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60"/>
              <a:buFont typeface="Calibri"/>
              <a:buAutoNum type="arabicPeriod" startAt="4"/>
            </a:pPr>
            <a:r>
              <a:rPr lang="en-US" sz="2960"/>
              <a:t>Rotator Cuff tendons (continued): 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/>
              <a:t>Confirm the findings on </a:t>
            </a:r>
            <a:r>
              <a:rPr lang="en-US" sz="2775" i="1"/>
              <a:t>Sagittal oblique T2 non fat saturated </a:t>
            </a:r>
            <a:r>
              <a:rPr lang="en-US" sz="2220"/>
              <a:t>and </a:t>
            </a:r>
            <a:r>
              <a:rPr lang="en-US" sz="2775" i="1"/>
              <a:t>Axial Proton Density fat saturated</a:t>
            </a:r>
            <a:r>
              <a:rPr lang="en-US" sz="2775"/>
              <a:t> </a:t>
            </a:r>
            <a:r>
              <a:rPr lang="en-US" sz="2590"/>
              <a:t>sequences 🡪 on these sequences you get a better look at the infraspinatus tendon in its entirety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 u="sng"/>
              <a:t>Measure tendon tears </a:t>
            </a:r>
            <a:r>
              <a:rPr lang="en-US" sz="2590"/>
              <a:t>in the AP dimension on the </a:t>
            </a:r>
            <a:r>
              <a:rPr lang="en-US" sz="2775" i="1"/>
              <a:t>Sagittal oblique T2 non fat saturated </a:t>
            </a:r>
            <a:r>
              <a:rPr lang="en-US" sz="2590"/>
              <a:t>images</a:t>
            </a:r>
            <a:r>
              <a:rPr lang="en-US" sz="2220"/>
              <a:t> 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 u="sng"/>
              <a:t>Measure tendon retractions</a:t>
            </a:r>
            <a:r>
              <a:rPr lang="en-US" sz="2590"/>
              <a:t> on the C</a:t>
            </a:r>
            <a:r>
              <a:rPr lang="en-US" sz="2775" i="1"/>
              <a:t>oronal T2 fat saturated </a:t>
            </a:r>
            <a:r>
              <a:rPr lang="en-US" sz="2590"/>
              <a:t>sequence. 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/>
              <a:t>Evaluate the integrity of the </a:t>
            </a:r>
            <a:r>
              <a:rPr lang="en-US" sz="2590" u="sng"/>
              <a:t>subscapularis and teres minor </a:t>
            </a:r>
            <a:r>
              <a:rPr lang="en-US" sz="2590"/>
              <a:t>tendons on the </a:t>
            </a:r>
            <a:r>
              <a:rPr lang="en-US" sz="2775" i="1"/>
              <a:t>Axial PD fat saturated </a:t>
            </a:r>
            <a:r>
              <a:rPr lang="en-US" sz="2590"/>
              <a:t>and the </a:t>
            </a:r>
            <a:r>
              <a:rPr lang="en-US" sz="2775" i="1"/>
              <a:t>Sagittal oblique T2 non fat saturated </a:t>
            </a:r>
            <a:r>
              <a:rPr lang="en-US" sz="2590"/>
              <a:t>sequences. </a:t>
            </a:r>
            <a:endParaRPr/>
          </a:p>
          <a:p>
            <a:pPr marL="685800" lvl="1" indent="-6413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endParaRPr sz="2590" u="sng"/>
          </a:p>
          <a:p>
            <a:pPr marL="685800" lvl="1" indent="-8763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/>
              <a:t>Step by step approach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AutoNum type="arabicPeriod" startAt="5"/>
            </a:pPr>
            <a:r>
              <a:rPr lang="en-US" sz="3200"/>
              <a:t>Long Head Biceps Tendon (LHBT):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Evaluate the </a:t>
            </a:r>
            <a:r>
              <a:rPr lang="en-US" sz="2800" u="sng"/>
              <a:t>integrity</a:t>
            </a:r>
            <a:r>
              <a:rPr lang="en-US" sz="2800"/>
              <a:t> of the LHBT on the </a:t>
            </a:r>
            <a:r>
              <a:rPr lang="en-US" sz="3000" i="1"/>
              <a:t>Axial PD fat saturated </a:t>
            </a:r>
            <a:r>
              <a:rPr lang="en-US" sz="2800"/>
              <a:t>sequence and confirm it on the </a:t>
            </a:r>
            <a:r>
              <a:rPr lang="en-US" sz="3000" i="1"/>
              <a:t>Coronal STIR </a:t>
            </a:r>
            <a:r>
              <a:rPr lang="en-US" sz="2900"/>
              <a:t>sequence </a:t>
            </a:r>
            <a:r>
              <a:rPr lang="en-US" sz="2800"/>
              <a:t>(the intra- articular portion can commonly be evaluated on the </a:t>
            </a:r>
            <a:r>
              <a:rPr lang="en-US" sz="3000" i="1"/>
              <a:t>Sagittal oblique T2 non fat saturated</a:t>
            </a:r>
            <a:r>
              <a:rPr lang="en-US" sz="2800"/>
              <a:t> sequence as well)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</a:pPr>
            <a:r>
              <a:rPr lang="en-US" sz="2900"/>
              <a:t>Evaluate the </a:t>
            </a:r>
            <a:r>
              <a:rPr lang="en-US" sz="2900" u="sng"/>
              <a:t>location</a:t>
            </a:r>
            <a:r>
              <a:rPr lang="en-US" sz="2900"/>
              <a:t> of the LHBT at the level of the lesser tuberosity on the </a:t>
            </a:r>
            <a:r>
              <a:rPr lang="en-US" sz="3000" i="1"/>
              <a:t>Axial PD fat saturated </a:t>
            </a:r>
            <a:r>
              <a:rPr lang="en-US" sz="2900"/>
              <a:t>sequence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Evaluate for </a:t>
            </a:r>
            <a:r>
              <a:rPr lang="en-US" sz="2800" u="sng"/>
              <a:t>subluxation/ dislocation</a:t>
            </a:r>
            <a:r>
              <a:rPr lang="en-US" sz="2800"/>
              <a:t> of the LHBT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68580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/>
          </a:p>
          <a:p>
            <a:pPr marL="68580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/>
              <a:t>Step by step approach</a:t>
            </a: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AutoNum type="arabicPeriod" startAt="6"/>
            </a:pPr>
            <a:r>
              <a:rPr lang="en-US" sz="3200"/>
              <a:t>Rotator Cuff Muscle Bulk</a:t>
            </a:r>
            <a:r>
              <a:rPr lang="en-US"/>
              <a:t>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Evaluate on the </a:t>
            </a:r>
            <a:r>
              <a:rPr lang="en-US" sz="3000" i="1"/>
              <a:t>Sagittal oblique T2 non fat saturated</a:t>
            </a:r>
            <a:r>
              <a:rPr lang="en-US" sz="3000"/>
              <a:t> sequence </a:t>
            </a:r>
            <a:r>
              <a:rPr lang="en-US" sz="2800"/>
              <a:t>🡪</a:t>
            </a:r>
            <a:r>
              <a:rPr lang="en-US" sz="2800" u="sng"/>
              <a:t> fatty streaking/replacement </a:t>
            </a:r>
            <a:r>
              <a:rPr lang="en-US" sz="2800"/>
              <a:t>can be confirmed on the </a:t>
            </a:r>
            <a:r>
              <a:rPr lang="en-US" sz="3000" i="1"/>
              <a:t>Coronal T1 non fat saturated sequence </a:t>
            </a:r>
            <a:endParaRPr/>
          </a:p>
          <a:p>
            <a:pPr marL="685800" lvl="1" indent="-381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sz="3000" i="1"/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AutoNum type="arabicPeriod" startAt="6"/>
            </a:pPr>
            <a:r>
              <a:rPr lang="en-US" sz="3200"/>
              <a:t>Rotator Interval: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Evaluate if the fat within the rotator interval is preserved or infiltrated on the</a:t>
            </a:r>
            <a:r>
              <a:rPr lang="en-US"/>
              <a:t> </a:t>
            </a:r>
            <a:r>
              <a:rPr lang="en-US" sz="3000" i="1"/>
              <a:t>Coronal T1 non fat saturated </a:t>
            </a:r>
            <a:r>
              <a:rPr lang="en-US" sz="2800"/>
              <a:t>sequence 🡪 Confirm</a:t>
            </a:r>
            <a:r>
              <a:rPr lang="en-US"/>
              <a:t> </a:t>
            </a:r>
            <a:r>
              <a:rPr lang="en-US" sz="2800"/>
              <a:t>with</a:t>
            </a:r>
            <a:r>
              <a:rPr lang="en-US"/>
              <a:t> </a:t>
            </a:r>
            <a:r>
              <a:rPr lang="en-US" sz="3000" i="1"/>
              <a:t>Sagittal oblique T2 non fat saturated </a:t>
            </a:r>
            <a:r>
              <a:rPr lang="en-US" sz="2800"/>
              <a:t>and</a:t>
            </a:r>
            <a:r>
              <a:rPr lang="en-US"/>
              <a:t> </a:t>
            </a:r>
            <a:r>
              <a:rPr lang="en-US" sz="3000" i="1"/>
              <a:t>Coronal STIR </a:t>
            </a:r>
            <a:r>
              <a:rPr lang="en-US" sz="2800"/>
              <a:t>sequence</a:t>
            </a:r>
            <a:endParaRPr/>
          </a:p>
          <a:p>
            <a:pPr marL="685800" lvl="1" indent="-508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/>
              <a:t>Step by step approach</a:t>
            </a: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AutoNum type="arabicPeriod" startAt="8"/>
            </a:pPr>
            <a:r>
              <a:rPr lang="en-US" sz="3200"/>
              <a:t>Glenohumeral Joint: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Evaluate for </a:t>
            </a:r>
            <a:r>
              <a:rPr lang="en-US" sz="2800" u="sng"/>
              <a:t>alignment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Check the </a:t>
            </a:r>
            <a:r>
              <a:rPr lang="en-US" sz="2800" i="1"/>
              <a:t>Coronal STIR and Axial PD fat saturated </a:t>
            </a:r>
            <a:r>
              <a:rPr lang="en-US" sz="2800"/>
              <a:t>sequences for: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/>
              <a:t> Presence of a joint effusion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/>
              <a:t> Synovitis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/>
              <a:t> Intraarticular bodies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Evaluate the </a:t>
            </a:r>
            <a:r>
              <a:rPr lang="en-US" sz="2800" u="sng"/>
              <a:t>hyaline cartilage</a:t>
            </a:r>
            <a:r>
              <a:rPr lang="en-US" sz="2800"/>
              <a:t> for partial or full thickness defects on the </a:t>
            </a:r>
            <a:r>
              <a:rPr lang="en-US" sz="3000" i="1"/>
              <a:t>axial PD fat saturated </a:t>
            </a:r>
            <a:r>
              <a:rPr lang="en-US" sz="2800"/>
              <a:t>and </a:t>
            </a:r>
            <a:r>
              <a:rPr lang="en-US" sz="3000" i="1"/>
              <a:t>Coronal STIR </a:t>
            </a:r>
            <a:r>
              <a:rPr lang="en-US" sz="2800"/>
              <a:t>sequences</a:t>
            </a:r>
            <a:endParaRPr/>
          </a:p>
          <a:p>
            <a:pPr marL="114300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28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How to approach a  Shoulder MRI</vt:lpstr>
      <vt:lpstr>Routine Shoulder MRI Protocol</vt:lpstr>
      <vt:lpstr>MR Arthrogram of the Shoulder </vt:lpstr>
      <vt:lpstr>Step by step approach</vt:lpstr>
      <vt:lpstr>Step by step approach</vt:lpstr>
      <vt:lpstr>Step by step approach</vt:lpstr>
      <vt:lpstr>Step by step approach</vt:lpstr>
      <vt:lpstr>Step by step approach</vt:lpstr>
      <vt:lpstr>Step by step approach</vt:lpstr>
      <vt:lpstr>Step by step approach</vt:lpstr>
      <vt:lpstr>Step by step approach</vt:lpstr>
      <vt:lpstr>Step by step approach</vt:lpstr>
      <vt:lpstr>Common Cases</vt:lpstr>
      <vt:lpstr>Rotator cuff tendinosis/tear</vt:lpstr>
      <vt:lpstr>PowerPoint Presentation</vt:lpstr>
      <vt:lpstr>PowerPoint Presentation</vt:lpstr>
      <vt:lpstr>Superior labrum anterior-posterior (SLAP) tear</vt:lpstr>
      <vt:lpstr>PowerPoint Presentation</vt:lpstr>
      <vt:lpstr>PowerPoint Presentation</vt:lpstr>
      <vt:lpstr> Anterior shoulder dislocation</vt:lpstr>
      <vt:lpstr>PowerPoint Presentation</vt:lpstr>
      <vt:lpstr>Adhesive capsulitis </vt:lpstr>
      <vt:lpstr>PowerPoint Presentation</vt:lpstr>
      <vt:lpstr>PowerPoint Presentation</vt:lpstr>
      <vt:lpstr>PowerPoint Presentation</vt:lpstr>
      <vt:lpstr>PowerPoint Presentation</vt:lpstr>
      <vt:lpstr>Os acromiale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approach a  Shoulder MRI</dc:title>
  <cp:revision>3</cp:revision>
  <dcterms:modified xsi:type="dcterms:W3CDTF">2020-02-06T02:12:08Z</dcterms:modified>
</cp:coreProperties>
</file>