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256" r:id="rId2"/>
    <p:sldId id="265" r:id="rId3"/>
    <p:sldId id="257" r:id="rId4"/>
    <p:sldId id="290" r:id="rId5"/>
    <p:sldId id="258" r:id="rId6"/>
    <p:sldId id="291" r:id="rId7"/>
    <p:sldId id="259" r:id="rId8"/>
    <p:sldId id="260" r:id="rId9"/>
    <p:sldId id="292" r:id="rId10"/>
    <p:sldId id="261" r:id="rId11"/>
    <p:sldId id="293" r:id="rId12"/>
    <p:sldId id="262" r:id="rId13"/>
    <p:sldId id="294" r:id="rId14"/>
    <p:sldId id="263" r:id="rId15"/>
    <p:sldId id="295" r:id="rId16"/>
    <p:sldId id="264" r:id="rId17"/>
    <p:sldId id="266" r:id="rId18"/>
    <p:sldId id="267" r:id="rId19"/>
    <p:sldId id="268" r:id="rId20"/>
    <p:sldId id="274" r:id="rId21"/>
    <p:sldId id="269" r:id="rId22"/>
    <p:sldId id="270" r:id="rId23"/>
    <p:sldId id="271" r:id="rId24"/>
    <p:sldId id="272" r:id="rId25"/>
    <p:sldId id="273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8" r:id="rId36"/>
    <p:sldId id="289" r:id="rId37"/>
    <p:sldId id="284" r:id="rId38"/>
    <p:sldId id="287" r:id="rId39"/>
    <p:sldId id="286" r:id="rId40"/>
    <p:sldId id="28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3FBD09-DEBF-4684-9CD6-CECE76B5DA11}" v="6" dt="2020-02-06T02:10:41.0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45"/>
  </p:normalViewPr>
  <p:slideViewPr>
    <p:cSldViewPr snapToGrid="0" snapToObjects="1">
      <p:cViewPr varScale="1">
        <p:scale>
          <a:sx n="87" d="100"/>
          <a:sy n="87" d="100"/>
        </p:scale>
        <p:origin x="-31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C13FBD09-DEBF-4684-9CD6-CECE76B5DA11}"/>
    <pc:docChg chg="modSld">
      <pc:chgData name="" userId="" providerId="" clId="Web-{C13FBD09-DEBF-4684-9CD6-CECE76B5DA11}" dt="2020-02-06T02:10:41.012" v="3" actId="1076"/>
      <pc:docMkLst>
        <pc:docMk/>
      </pc:docMkLst>
      <pc:sldChg chg="addSp modSp">
        <pc:chgData name="" userId="" providerId="" clId="Web-{C13FBD09-DEBF-4684-9CD6-CECE76B5DA11}" dt="2020-02-06T02:10:41.012" v="3" actId="1076"/>
        <pc:sldMkLst>
          <pc:docMk/>
          <pc:sldMk cId="378628881" sldId="256"/>
        </pc:sldMkLst>
        <pc:picChg chg="add mod">
          <ac:chgData name="" userId="" providerId="" clId="Web-{C13FBD09-DEBF-4684-9CD6-CECE76B5DA11}" dt="2020-02-06T02:10:30.777" v="1" actId="1076"/>
          <ac:picMkLst>
            <pc:docMk/>
            <pc:sldMk cId="378628881" sldId="256"/>
            <ac:picMk id="2" creationId="{61377664-825B-4C41-A282-6D5C11FA7089}"/>
          </ac:picMkLst>
        </pc:picChg>
        <pc:picChg chg="add mod">
          <ac:chgData name="" userId="" providerId="" clId="Web-{C13FBD09-DEBF-4684-9CD6-CECE76B5DA11}" dt="2020-02-06T02:10:41.012" v="3" actId="1076"/>
          <ac:picMkLst>
            <pc:docMk/>
            <pc:sldMk cId="378628881" sldId="256"/>
            <ac:picMk id="6" creationId="{AA0942A8-EE45-4D30-A934-C165E793312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1C7F-1B45-CF49-9A84-3A3151172520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79E11-51CC-A440-B9F2-251A60AF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79E11-51CC-A440-B9F2-251A60AF16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7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52B-D85F-8148-BA3B-49243E7EDF13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4215-8A93-D44D-B1CF-AEC9F6796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2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52B-D85F-8148-BA3B-49243E7EDF13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4215-8A93-D44D-B1CF-AEC9F6796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9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52B-D85F-8148-BA3B-49243E7EDF13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4215-8A93-D44D-B1CF-AEC9F6796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8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52B-D85F-8148-BA3B-49243E7EDF13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4215-8A93-D44D-B1CF-AEC9F6796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9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52B-D85F-8148-BA3B-49243E7EDF13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4215-8A93-D44D-B1CF-AEC9F6796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52B-D85F-8148-BA3B-49243E7EDF13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4215-8A93-D44D-B1CF-AEC9F6796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6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52B-D85F-8148-BA3B-49243E7EDF13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4215-8A93-D44D-B1CF-AEC9F6796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0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52B-D85F-8148-BA3B-49243E7EDF13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4215-8A93-D44D-B1CF-AEC9F6796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52B-D85F-8148-BA3B-49243E7EDF13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4215-8A93-D44D-B1CF-AEC9F6796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7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52B-D85F-8148-BA3B-49243E7EDF13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4215-8A93-D44D-B1CF-AEC9F6796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4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52B-D85F-8148-BA3B-49243E7EDF13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4215-8A93-D44D-B1CF-AEC9F6796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6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B452B-D85F-8148-BA3B-49243E7EDF13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14215-8A93-D44D-B1CF-AEC9F6796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97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5B996D-5C7E-B141-8ECA-0CD8BEC67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612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/>
              <a:t>How to approach a </a:t>
            </a:r>
            <a:br>
              <a:rPr lang="en-US" sz="8000" b="1" dirty="0"/>
            </a:br>
            <a:r>
              <a:rPr lang="en-US" sz="8000" b="1" dirty="0"/>
              <a:t>Knee MRI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01B78-338B-304A-A90B-605FF5161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261685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Kristen E. McClure, MD</a:t>
            </a:r>
          </a:p>
          <a:p>
            <a:pPr algn="ctr"/>
            <a:r>
              <a:rPr lang="en-US" sz="3200" dirty="0"/>
              <a:t>Lukas M. Trunz, MD</a:t>
            </a:r>
          </a:p>
        </p:txBody>
      </p:sp>
      <p:pic>
        <p:nvPicPr>
          <p:cNvPr id="7" name="Picture 6" descr="TJU 4C HR hirez.png">
            <a:extLst>
              <a:ext uri="{FF2B5EF4-FFF2-40B4-BE49-F238E27FC236}">
                <a16:creationId xmlns:a16="http://schemas.microsoft.com/office/drawing/2014/main" id="{843BF859-09CC-2743-AFC6-DD4C9A1F7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04" y="4261685"/>
            <a:ext cx="2989848" cy="1087972"/>
          </a:xfrm>
          <a:prstGeom prst="rect">
            <a:avLst/>
          </a:prstGeom>
        </p:spPr>
      </p:pic>
      <p:pic>
        <p:nvPicPr>
          <p:cNvPr id="2" name="Picture 2" descr="A drawing of a face&#10;&#10;Description generated with high confidence">
            <a:extLst>
              <a:ext uri="{FF2B5EF4-FFF2-40B4-BE49-F238E27FC236}">
                <a16:creationId xmlns:a16="http://schemas.microsoft.com/office/drawing/2014/main" id="{61377664-825B-4C41-A282-6D5C11FA7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" y="1971"/>
            <a:ext cx="1419225" cy="800100"/>
          </a:xfrm>
          <a:prstGeom prst="rect">
            <a:avLst/>
          </a:prstGeom>
        </p:spPr>
      </p:pic>
      <p:pic>
        <p:nvPicPr>
          <p:cNvPr id="6" name="Picture 7" descr="A drawing of a face&#10;&#10;Description generated with high confidence">
            <a:extLst>
              <a:ext uri="{FF2B5EF4-FFF2-40B4-BE49-F238E27FC236}">
                <a16:creationId xmlns:a16="http://schemas.microsoft.com/office/drawing/2014/main" id="{AA0942A8-EE45-4D30-A934-C165E7933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2886" y="1971"/>
            <a:ext cx="14478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8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077A-07CC-FF48-9C61-D42A0BFC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cs typeface="Calibri" panose="020F0502020204030204" pitchFamily="34" charset="0"/>
              </a:rPr>
              <a:t>Step by step approach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BD922-B646-4347-B29D-CFA7C5A09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3200" dirty="0"/>
              <a:t>Lateral Compartment (continued): </a:t>
            </a:r>
          </a:p>
          <a:p>
            <a:pPr lvl="1"/>
            <a:r>
              <a:rPr lang="en-US" sz="2800" dirty="0">
                <a:sym typeface="Wingdings" pitchFamily="2" charset="2"/>
              </a:rPr>
              <a:t>Check the lateral compartment </a:t>
            </a:r>
            <a:r>
              <a:rPr lang="en-US" sz="2800" u="sng" dirty="0">
                <a:sym typeface="Wingdings" pitchFamily="2" charset="2"/>
              </a:rPr>
              <a:t>hyaline cartilage </a:t>
            </a:r>
            <a:r>
              <a:rPr lang="en-US" sz="2800" dirty="0">
                <a:sym typeface="Wingdings" pitchFamily="2" charset="2"/>
              </a:rPr>
              <a:t>for partial thickness and full thickness defects on the </a:t>
            </a:r>
            <a:r>
              <a:rPr lang="en-US" sz="3000" i="1" dirty="0">
                <a:sym typeface="Wingdings" pitchFamily="2" charset="2"/>
              </a:rPr>
              <a:t>Coronal and sagittal T2 fat saturated </a:t>
            </a:r>
            <a:r>
              <a:rPr lang="en-US" sz="3000" dirty="0">
                <a:sym typeface="Wingdings" pitchFamily="2" charset="2"/>
              </a:rPr>
              <a:t>sequences</a:t>
            </a:r>
          </a:p>
          <a:p>
            <a:pPr marL="457200" lvl="1" indent="0">
              <a:buNone/>
            </a:pPr>
            <a:endParaRPr lang="en-US" sz="3000" i="1" dirty="0">
              <a:sym typeface="Wingdings" pitchFamily="2" charset="2"/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en-US" sz="3200" dirty="0">
                <a:sym typeface="Wingdings" pitchFamily="2" charset="2"/>
              </a:rPr>
              <a:t>Anterior and Posterior Cruciate Ligaments (ACL + PCL):</a:t>
            </a:r>
          </a:p>
          <a:p>
            <a:pPr lvl="1"/>
            <a:r>
              <a:rPr lang="en-US" sz="2800" dirty="0">
                <a:sym typeface="Wingdings" pitchFamily="2" charset="2"/>
              </a:rPr>
              <a:t>On the </a:t>
            </a:r>
            <a:r>
              <a:rPr lang="en-US" sz="3000" i="1" dirty="0">
                <a:sym typeface="Wingdings" pitchFamily="2" charset="2"/>
              </a:rPr>
              <a:t>Axial T2 fat saturated </a:t>
            </a:r>
            <a:r>
              <a:rPr lang="en-US" sz="2800" dirty="0">
                <a:sym typeface="Wingdings" pitchFamily="2" charset="2"/>
              </a:rPr>
              <a:t>and </a:t>
            </a:r>
            <a:r>
              <a:rPr lang="en-US" sz="3000" i="1" dirty="0">
                <a:sym typeface="Wingdings" pitchFamily="2" charset="2"/>
              </a:rPr>
              <a:t>Coronal T2 fat saturated </a:t>
            </a:r>
            <a:r>
              <a:rPr lang="en-US" sz="3000" dirty="0">
                <a:sym typeface="Wingdings" pitchFamily="2" charset="2"/>
              </a:rPr>
              <a:t>sequences </a:t>
            </a:r>
            <a:r>
              <a:rPr lang="en-US" sz="2800" dirty="0">
                <a:sym typeface="Wingdings" pitchFamily="2" charset="2"/>
              </a:rPr>
              <a:t>check for the </a:t>
            </a:r>
            <a:r>
              <a:rPr lang="en-US" sz="2800" u="sng" dirty="0">
                <a:sym typeface="Wingdings" pitchFamily="2" charset="2"/>
              </a:rPr>
              <a:t>integrity</a:t>
            </a:r>
            <a:r>
              <a:rPr lang="en-US" sz="2800" dirty="0">
                <a:sym typeface="Wingdings" pitchFamily="2" charset="2"/>
              </a:rPr>
              <a:t> of the ACL and PCL. </a:t>
            </a:r>
          </a:p>
          <a:p>
            <a:pPr marL="457200" lvl="1" indent="0">
              <a:buNone/>
            </a:pPr>
            <a:endParaRPr lang="en-US" sz="2800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 Origin of the </a:t>
            </a:r>
            <a:r>
              <a:rPr lang="en-US" sz="2400" u="sng" dirty="0">
                <a:sym typeface="Wingdings" pitchFamily="2" charset="2"/>
              </a:rPr>
              <a:t>ACL</a:t>
            </a:r>
            <a:r>
              <a:rPr lang="en-US" sz="2400" dirty="0">
                <a:sym typeface="Wingdings" pitchFamily="2" charset="2"/>
              </a:rPr>
              <a:t> is found at the level of the lateral patellar facet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 Follow both ACL bundles (anteromedial and posterolateral) to the insertion at the tibial    eminence (confirm the ACL integrity on the </a:t>
            </a:r>
            <a:r>
              <a:rPr lang="en-US" sz="2400" i="1" dirty="0">
                <a:sym typeface="Wingdings" pitchFamily="2" charset="2"/>
              </a:rPr>
              <a:t>Coronal T2 fat saturated </a:t>
            </a:r>
            <a:r>
              <a:rPr lang="en-US" sz="2400" dirty="0">
                <a:sym typeface="Wingdings" pitchFamily="2" charset="2"/>
              </a:rPr>
              <a:t>sequence</a:t>
            </a:r>
            <a:r>
              <a:rPr lang="en-US" sz="2400" i="1" dirty="0">
                <a:sym typeface="Wingdings" pitchFamily="2" charset="2"/>
              </a:rPr>
              <a:t>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u="sng" dirty="0">
                <a:sym typeface="Wingdings" pitchFamily="2" charset="2"/>
              </a:rPr>
              <a:t>PCL </a:t>
            </a:r>
            <a:r>
              <a:rPr lang="en-US" sz="2400" dirty="0">
                <a:sym typeface="Wingdings" pitchFamily="2" charset="2"/>
              </a:rPr>
              <a:t>Integrity can be evaluated on several sequences, including </a:t>
            </a:r>
            <a:r>
              <a:rPr lang="en-US" sz="2400" i="1" dirty="0">
                <a:sym typeface="Wingdings" pitchFamily="2" charset="2"/>
              </a:rPr>
              <a:t>Axial T2 fat saturated, Coronal T2 fat saturated, or Sagittal T2 fat saturated </a:t>
            </a:r>
            <a:r>
              <a:rPr lang="en-US" sz="2400" dirty="0">
                <a:sym typeface="Wingdings" pitchFamily="2" charset="2"/>
              </a:rPr>
              <a:t>sequences. </a:t>
            </a:r>
            <a:endParaRPr lang="en-US" sz="2400" u="sng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3400" dirty="0"/>
              <a:t> 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932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3203" y="119041"/>
            <a:ext cx="462561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Anterior and Posterior Cruciate Ligaments</a:t>
            </a:r>
          </a:p>
        </p:txBody>
      </p:sp>
      <p:pic>
        <p:nvPicPr>
          <p:cNvPr id="4" name="Picture 3" descr="normalpc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6658" r="17505" b="5922"/>
          <a:stretch/>
        </p:blipFill>
        <p:spPr>
          <a:xfrm>
            <a:off x="8306285" y="1844422"/>
            <a:ext cx="3885715" cy="426333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normalacl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t="12825" r="15645" b="8286"/>
          <a:stretch/>
        </p:blipFill>
        <p:spPr>
          <a:xfrm>
            <a:off x="96849" y="71399"/>
            <a:ext cx="3032892" cy="350787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normalacl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" t="9543" r="19985" b="7013"/>
          <a:stretch/>
        </p:blipFill>
        <p:spPr>
          <a:xfrm>
            <a:off x="3422102" y="1129900"/>
            <a:ext cx="3448526" cy="378838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normalacl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9" t="10524" r="13785" b="22514"/>
          <a:stretch/>
        </p:blipFill>
        <p:spPr>
          <a:xfrm>
            <a:off x="120953" y="3719533"/>
            <a:ext cx="3114624" cy="288712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Left Arrow 7"/>
          <p:cNvSpPr/>
          <p:nvPr/>
        </p:nvSpPr>
        <p:spPr>
          <a:xfrm rot="21387606">
            <a:off x="1942295" y="1745931"/>
            <a:ext cx="1289609" cy="1588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70669">
            <a:off x="2129346" y="5412763"/>
            <a:ext cx="1289609" cy="1588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21334507">
            <a:off x="5659919" y="2942623"/>
            <a:ext cx="1289609" cy="1588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96678" y="365125"/>
            <a:ext cx="4166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appearance of the ACL on coronal, </a:t>
            </a:r>
          </a:p>
          <a:p>
            <a:r>
              <a:rPr lang="en-US" dirty="0"/>
              <a:t>axial, and sagittal imaging.</a:t>
            </a:r>
          </a:p>
        </p:txBody>
      </p:sp>
      <p:sp>
        <p:nvSpPr>
          <p:cNvPr id="12" name="Left Arrow 11"/>
          <p:cNvSpPr/>
          <p:nvPr/>
        </p:nvSpPr>
        <p:spPr>
          <a:xfrm rot="8265237">
            <a:off x="9485610" y="4678291"/>
            <a:ext cx="1289609" cy="1588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16705" y="6153114"/>
            <a:ext cx="304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appearance of the PCL</a:t>
            </a:r>
          </a:p>
          <a:p>
            <a:r>
              <a:rPr lang="en-US" dirty="0"/>
              <a:t>on sagittal imaging.</a:t>
            </a:r>
          </a:p>
        </p:txBody>
      </p:sp>
    </p:spTree>
    <p:extLst>
      <p:ext uri="{BB962C8B-B14F-4D97-AF65-F5344CB8AC3E}">
        <p14:creationId xmlns:p14="http://schemas.microsoft.com/office/powerpoint/2010/main" val="2532797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5714-ACA7-684B-B0DE-98AEAE7A2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cs typeface="Calibri" panose="020F0502020204030204" pitchFamily="34" charset="0"/>
              </a:rPr>
              <a:t>Step by step approach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584AF-8E1C-354E-87D4-8E876F662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sz="3200" dirty="0"/>
              <a:t>Medial Collateral Ligament (MCL) and Lateral Collateral Ligament (LCL) Complex: </a:t>
            </a:r>
          </a:p>
          <a:p>
            <a:pPr lvl="1"/>
            <a:r>
              <a:rPr lang="en-US" sz="2800" dirty="0"/>
              <a:t>Follow the </a:t>
            </a:r>
            <a:r>
              <a:rPr lang="en-US" sz="2800" u="sng" dirty="0"/>
              <a:t>MCL</a:t>
            </a:r>
            <a:r>
              <a:rPr lang="en-US" sz="2800" dirty="0"/>
              <a:t> on the </a:t>
            </a:r>
            <a:r>
              <a:rPr lang="en-US" sz="3000" i="1" dirty="0"/>
              <a:t>Coronal and Axial T2 fat saturated </a:t>
            </a:r>
            <a:r>
              <a:rPr lang="en-US" sz="2800" dirty="0"/>
              <a:t>sequences </a:t>
            </a:r>
            <a:r>
              <a:rPr lang="en-US" sz="2800" dirty="0">
                <a:sym typeface="Wingdings" pitchFamily="2" charset="2"/>
              </a:rPr>
              <a:t> evaluate both the superficial and deep components</a:t>
            </a:r>
          </a:p>
          <a:p>
            <a:pPr lvl="1"/>
            <a:r>
              <a:rPr lang="en-US" sz="2800" u="sng" dirty="0">
                <a:sym typeface="Wingdings" pitchFamily="2" charset="2"/>
              </a:rPr>
              <a:t>LCL</a:t>
            </a:r>
            <a:r>
              <a:rPr lang="en-US" sz="2800" dirty="0">
                <a:sym typeface="Wingdings" pitchFamily="2" charset="2"/>
              </a:rPr>
              <a:t> complex is also evaluated on the </a:t>
            </a:r>
            <a:r>
              <a:rPr lang="en-US" sz="2800" i="1" dirty="0">
                <a:sym typeface="Wingdings" pitchFamily="2" charset="2"/>
              </a:rPr>
              <a:t>C</a:t>
            </a:r>
            <a:r>
              <a:rPr lang="en-US" sz="2800" i="1" dirty="0"/>
              <a:t>oronal and Axial T2 fat saturated </a:t>
            </a:r>
            <a:r>
              <a:rPr lang="en-US" sz="2800" dirty="0"/>
              <a:t>sequences </a:t>
            </a:r>
            <a:r>
              <a:rPr lang="en-US" sz="2800" dirty="0">
                <a:sym typeface="Wingdings" pitchFamily="2" charset="2"/>
              </a:rPr>
              <a:t> evaluate the complex anterior to posterior: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 Distal iliotibial band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 Fibular collateral ligament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 Popliteus tendon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 Distal biceps femoris tendon </a:t>
            </a:r>
          </a:p>
          <a:p>
            <a:pPr lvl="1"/>
            <a:r>
              <a:rPr lang="en-US" sz="2800" u="sng" dirty="0">
                <a:sym typeface="Wingdings" pitchFamily="2" charset="2"/>
              </a:rPr>
              <a:t>Posterolateral corner:</a:t>
            </a:r>
            <a:r>
              <a:rPr lang="en-US" sz="2800" dirty="0">
                <a:sym typeface="Wingdings" pitchFamily="2" charset="2"/>
              </a:rPr>
              <a:t> Evaluate smaller structures on all 3 imaging planes in the </a:t>
            </a:r>
            <a:r>
              <a:rPr lang="en-US" sz="3000" i="1" dirty="0">
                <a:sym typeface="Wingdings" pitchFamily="2" charset="2"/>
              </a:rPr>
              <a:t>T2 weighted fat saturated </a:t>
            </a:r>
            <a:r>
              <a:rPr lang="en-US" sz="2800" dirty="0">
                <a:sym typeface="Wingdings" pitchFamily="2" charset="2"/>
              </a:rPr>
              <a:t>sequences </a:t>
            </a:r>
            <a:endParaRPr lang="en-US" sz="2800" u="sng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ym typeface="Wingdings" pitchFamily="2" charset="2"/>
            </a:endParaRP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542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185" y="244179"/>
            <a:ext cx="3128783" cy="18118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LCL Complex and MCL</a:t>
            </a:r>
          </a:p>
        </p:txBody>
      </p:sp>
      <p:pic>
        <p:nvPicPr>
          <p:cNvPr id="4" name="Picture 3" descr="normalmc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9" t="9919" r="15025" b="8712"/>
          <a:stretch/>
        </p:blipFill>
        <p:spPr>
          <a:xfrm>
            <a:off x="9463859" y="3556776"/>
            <a:ext cx="2509840" cy="313674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normallc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t="10999" r="15219" b="6231"/>
          <a:stretch/>
        </p:blipFill>
        <p:spPr>
          <a:xfrm>
            <a:off x="3003114" y="244179"/>
            <a:ext cx="3053996" cy="368309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normalit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9" t="9169" r="16885" b="4650"/>
          <a:stretch/>
        </p:blipFill>
        <p:spPr>
          <a:xfrm>
            <a:off x="136075" y="244179"/>
            <a:ext cx="2716188" cy="368309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normalbicepsfem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9" t="12857" r="19055" b="10882"/>
          <a:stretch/>
        </p:blipFill>
        <p:spPr>
          <a:xfrm>
            <a:off x="6244360" y="244179"/>
            <a:ext cx="3099500" cy="368314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Left Arrow 7"/>
          <p:cNvSpPr/>
          <p:nvPr/>
        </p:nvSpPr>
        <p:spPr>
          <a:xfrm rot="20131951">
            <a:off x="2529862" y="1161926"/>
            <a:ext cx="905295" cy="18337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20131951">
            <a:off x="5791713" y="1585256"/>
            <a:ext cx="905295" cy="18337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20131951">
            <a:off x="9138297" y="1856186"/>
            <a:ext cx="905295" cy="18337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2152" y="3927325"/>
            <a:ext cx="8560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appearance of the lateral collateral ligament complex from anterior to posterior</a:t>
            </a:r>
          </a:p>
          <a:p>
            <a:r>
              <a:rPr lang="en-US" dirty="0"/>
              <a:t>on coronal imaging: distal </a:t>
            </a:r>
            <a:r>
              <a:rPr lang="en-US" dirty="0" err="1"/>
              <a:t>iliotibial</a:t>
            </a:r>
            <a:r>
              <a:rPr lang="en-US" dirty="0"/>
              <a:t> band, fibular collateral ligament and </a:t>
            </a:r>
            <a:r>
              <a:rPr lang="en-US" dirty="0" err="1"/>
              <a:t>popliteus</a:t>
            </a:r>
            <a:r>
              <a:rPr lang="en-US" dirty="0"/>
              <a:t> tendon, </a:t>
            </a:r>
          </a:p>
          <a:p>
            <a:r>
              <a:rPr lang="en-US" dirty="0"/>
              <a:t>and distal biceps </a:t>
            </a:r>
            <a:r>
              <a:rPr lang="en-US" dirty="0" err="1"/>
              <a:t>femoris</a:t>
            </a:r>
            <a:r>
              <a:rPr lang="en-US" dirty="0"/>
              <a:t> tendon.</a:t>
            </a:r>
          </a:p>
        </p:txBody>
      </p:sp>
      <p:sp>
        <p:nvSpPr>
          <p:cNvPr id="12" name="Left Arrow 11"/>
          <p:cNvSpPr/>
          <p:nvPr/>
        </p:nvSpPr>
        <p:spPr>
          <a:xfrm rot="10800000">
            <a:off x="8690998" y="5412340"/>
            <a:ext cx="905295" cy="18337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47526" y="5595716"/>
            <a:ext cx="2916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appearance of the</a:t>
            </a:r>
          </a:p>
          <a:p>
            <a:r>
              <a:rPr lang="en-US" dirty="0"/>
              <a:t>medial collateral ligament on</a:t>
            </a:r>
          </a:p>
          <a:p>
            <a:r>
              <a:rPr lang="en-US" dirty="0"/>
              <a:t>coronal imaging.</a:t>
            </a:r>
          </a:p>
        </p:txBody>
      </p:sp>
    </p:spTree>
    <p:extLst>
      <p:ext uri="{BB962C8B-B14F-4D97-AF65-F5344CB8AC3E}">
        <p14:creationId xmlns:p14="http://schemas.microsoft.com/office/powerpoint/2010/main" val="3798638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0CF0A-4583-D846-BFE3-3B60E832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cs typeface="Calibri" panose="020F0502020204030204" pitchFamily="34" charset="0"/>
              </a:rPr>
              <a:t>Step by step approach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6C7B5-0217-9142-9481-08F50BB2E1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810125"/>
              </a:xfrm>
            </p:spPr>
            <p:txBody>
              <a:bodyPr>
                <a:normAutofit fontScale="92500" lnSpcReduction="10000"/>
              </a:bodyPr>
              <a:lstStyle/>
              <a:p>
                <a:pPr marL="514350" indent="-514350">
                  <a:buFont typeface="+mj-lt"/>
                  <a:buAutoNum type="arabicPeriod" startAt="7"/>
                </a:pPr>
                <a:r>
                  <a:rPr lang="en-US" sz="3200" dirty="0"/>
                  <a:t>Extensor Mechanism:</a:t>
                </a:r>
              </a:p>
              <a:p>
                <a:pPr lvl="1"/>
                <a:r>
                  <a:rPr lang="en-US" sz="2800" dirty="0"/>
                  <a:t>On the </a:t>
                </a:r>
                <a:r>
                  <a:rPr lang="en-US" sz="3000" i="1" dirty="0"/>
                  <a:t>Sagittal T2 fat saturated </a:t>
                </a:r>
                <a:r>
                  <a:rPr lang="en-US" sz="2800" dirty="0"/>
                  <a:t>sequence: Check the </a:t>
                </a:r>
                <a:r>
                  <a:rPr lang="en-US" sz="2800" u="sng" dirty="0"/>
                  <a:t>distal quadriceps and patellar tendon</a:t>
                </a:r>
                <a:r>
                  <a:rPr lang="en-US" sz="2800" dirty="0"/>
                  <a:t> </a:t>
                </a:r>
                <a:r>
                  <a:rPr lang="en-US" sz="2800" dirty="0">
                    <a:sym typeface="Wingdings" pitchFamily="2" charset="2"/>
                  </a:rPr>
                  <a:t> any abnormalities can be confirmed or further characterized on the </a:t>
                </a:r>
                <a:r>
                  <a:rPr lang="en-US" sz="3000" i="1" dirty="0">
                    <a:sym typeface="Wingdings" pitchFamily="2" charset="2"/>
                  </a:rPr>
                  <a:t>Axial T2 fat saturated </a:t>
                </a:r>
                <a:r>
                  <a:rPr lang="en-US" sz="2800" dirty="0">
                    <a:sym typeface="Wingdings" pitchFamily="2" charset="2"/>
                  </a:rPr>
                  <a:t>sequence, including tendinosis or tearing </a:t>
                </a:r>
                <a:r>
                  <a:rPr lang="en-US" sz="2800" dirty="0"/>
                  <a:t> </a:t>
                </a:r>
              </a:p>
              <a:p>
                <a:pPr lvl="1"/>
                <a:endParaRPr lang="en-US" sz="2800" dirty="0"/>
              </a:p>
              <a:p>
                <a:pPr marL="514350" indent="-514350">
                  <a:buFont typeface="+mj-lt"/>
                  <a:buAutoNum type="arabicPeriod" startAt="8"/>
                </a:pPr>
                <a:r>
                  <a:rPr lang="en-US" sz="3200" dirty="0"/>
                  <a:t>Patellofemoral Compartment:</a:t>
                </a:r>
              </a:p>
              <a:p>
                <a:pPr lvl="1"/>
                <a:r>
                  <a:rPr lang="en-US" sz="2800" dirty="0"/>
                  <a:t>On the </a:t>
                </a:r>
                <a:r>
                  <a:rPr lang="en-US" sz="3000" i="1" dirty="0"/>
                  <a:t>Axial and Sagittal T2 fat saturated </a:t>
                </a:r>
                <a:r>
                  <a:rPr lang="en-US" sz="2800" dirty="0"/>
                  <a:t>sequence: Check the patellofemoral compartment </a:t>
                </a:r>
                <a:r>
                  <a:rPr lang="en-US" sz="2800" u="sng" dirty="0"/>
                  <a:t>cartilage</a:t>
                </a:r>
                <a:r>
                  <a:rPr lang="en-US" sz="2800" dirty="0"/>
                  <a:t> for partial thickness or full thickness hyaline cartilage defects.  </a:t>
                </a:r>
              </a:p>
              <a:p>
                <a:pPr lvl="1"/>
                <a:r>
                  <a:rPr lang="en-US" sz="2800" dirty="0"/>
                  <a:t>Evaluate patellar and trochlear morphology </a:t>
                </a:r>
              </a:p>
              <a:p>
                <a:pPr lvl="2">
                  <a:buFont typeface="Wingdings" pitchFamily="2" charset="2"/>
                  <a:buChar char="Ø"/>
                </a:pPr>
                <a:r>
                  <a:rPr lang="en-US" sz="2400" dirty="0"/>
                  <a:t> Assess for </a:t>
                </a:r>
                <a:r>
                  <a:rPr lang="en-US" sz="2400" u="sng" dirty="0"/>
                  <a:t>lateral patellofemoral </a:t>
                </a:r>
                <a:r>
                  <a:rPr lang="en-US" sz="2400" u="sng" dirty="0" err="1"/>
                  <a:t>maltracking</a:t>
                </a:r>
                <a:r>
                  <a:rPr lang="en-US" sz="2400" u="sng" dirty="0"/>
                  <a:t> </a:t>
                </a:r>
                <a:r>
                  <a:rPr lang="en-US" sz="2400" dirty="0"/>
                  <a:t>(including an  TT-TG distance, soft  tissue edema in the superolateral aspect of Hoffa’s fat, patella </a:t>
                </a:r>
                <a:r>
                  <a:rPr lang="en-US" sz="2400" dirty="0" err="1"/>
                  <a:t>alta</a:t>
                </a:r>
                <a:r>
                  <a:rPr lang="en-US" sz="2400" dirty="0"/>
                  <a:t>, etc.)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A16C7B5-0217-9142-9481-08F50BB2E1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810125"/>
              </a:xfrm>
              <a:blipFill rotWithShape="1">
                <a:blip r:embed="rId2"/>
                <a:stretch>
                  <a:fillRect t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4752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7428" y="77879"/>
            <a:ext cx="656187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Extensor Mechanism and </a:t>
            </a:r>
            <a:r>
              <a:rPr lang="en-US" dirty="0" err="1"/>
              <a:t>Patellofemoral</a:t>
            </a:r>
            <a:r>
              <a:rPr lang="en-US" dirty="0"/>
              <a:t> Compartment</a:t>
            </a:r>
          </a:p>
        </p:txBody>
      </p:sp>
      <p:pic>
        <p:nvPicPr>
          <p:cNvPr id="4" name="Picture 3" descr="normalpatcar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5107" r="14404" b="14601"/>
          <a:stretch/>
        </p:blipFill>
        <p:spPr>
          <a:xfrm>
            <a:off x="4732410" y="2898349"/>
            <a:ext cx="3492608" cy="3768783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normaltrochcar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t="6658" r="13474" b="16152"/>
          <a:stretch/>
        </p:blipFill>
        <p:spPr>
          <a:xfrm>
            <a:off x="8587886" y="2902696"/>
            <a:ext cx="3462369" cy="376443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normalexmech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4488" r="21535" b="4991"/>
          <a:stretch/>
        </p:blipFill>
        <p:spPr>
          <a:xfrm>
            <a:off x="241913" y="529136"/>
            <a:ext cx="3553086" cy="441451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7" name="Left Arrow 6"/>
          <p:cNvSpPr/>
          <p:nvPr/>
        </p:nvSpPr>
        <p:spPr>
          <a:xfrm>
            <a:off x="1185035" y="898740"/>
            <a:ext cx="905295" cy="14233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1185035" y="3303754"/>
            <a:ext cx="905295" cy="14233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1337435" y="2562961"/>
            <a:ext cx="905295" cy="142338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1050164" y="1882641"/>
            <a:ext cx="905295" cy="142338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3243964">
            <a:off x="6644386" y="4120137"/>
            <a:ext cx="905295" cy="142338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3243964">
            <a:off x="10319633" y="4272537"/>
            <a:ext cx="905295" cy="142338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12508" y="2024979"/>
            <a:ext cx="7651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appearance of the distal quadriceps and patellar tendons (blue arrows).</a:t>
            </a:r>
          </a:p>
          <a:p>
            <a:r>
              <a:rPr lang="en-US" dirty="0"/>
              <a:t>Normal appearance of the patellar and trochlear hyaline cartilage (red arrows).</a:t>
            </a:r>
          </a:p>
        </p:txBody>
      </p:sp>
    </p:spTree>
    <p:extLst>
      <p:ext uri="{BB962C8B-B14F-4D97-AF65-F5344CB8AC3E}">
        <p14:creationId xmlns:p14="http://schemas.microsoft.com/office/powerpoint/2010/main" val="2967396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EE100-DA10-A248-AD13-4A6A75D2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cs typeface="Calibri" panose="020F0502020204030204" pitchFamily="34" charset="0"/>
              </a:rPr>
              <a:t>Step by step approach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5730B-EEC6-D94B-AF45-6189308D3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3200" dirty="0"/>
              <a:t>Neurovascular Structures and surrounding soft tissues:</a:t>
            </a:r>
          </a:p>
          <a:p>
            <a:pPr lvl="1"/>
            <a:r>
              <a:rPr lang="en-US" sz="2800" dirty="0"/>
              <a:t>Perform a </a:t>
            </a:r>
            <a:r>
              <a:rPr lang="en-US" sz="2800" u="sng" dirty="0"/>
              <a:t>final survey </a:t>
            </a:r>
            <a:r>
              <a:rPr lang="en-US" sz="2800" dirty="0"/>
              <a:t>of the neurovascular structures and surrounding soft tissues utilizing the </a:t>
            </a:r>
            <a:r>
              <a:rPr lang="en-US" sz="3000" i="1" dirty="0"/>
              <a:t>Axial T2 fat saturated </a:t>
            </a:r>
            <a:r>
              <a:rPr lang="en-US" sz="2800" dirty="0"/>
              <a:t>sequence </a:t>
            </a:r>
          </a:p>
          <a:p>
            <a:pPr lvl="1"/>
            <a:endParaRPr lang="en-US" sz="280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3200" dirty="0"/>
              <a:t> Localizer sequences:</a:t>
            </a:r>
          </a:p>
          <a:p>
            <a:pPr lvl="1"/>
            <a:r>
              <a:rPr lang="en-US" sz="2800" dirty="0"/>
              <a:t>Check for masses, tumors etc. </a:t>
            </a:r>
            <a:r>
              <a:rPr lang="en-US" sz="2800" dirty="0">
                <a:sym typeface="Wingdings" pitchFamily="2" charset="2"/>
              </a:rPr>
              <a:t> larger field of view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1996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32E37-9D0D-8041-AB03-4B543AB1A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453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500" b="1" dirty="0"/>
              <a:t>Common Cases</a:t>
            </a:r>
          </a:p>
        </p:txBody>
      </p:sp>
    </p:spTree>
    <p:extLst>
      <p:ext uri="{BB962C8B-B14F-4D97-AF65-F5344CB8AC3E}">
        <p14:creationId xmlns:p14="http://schemas.microsoft.com/office/powerpoint/2010/main" val="316905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47C0F-50FE-744E-96B2-99D0F727F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Meniscus tear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B5840-1123-0946-8A36-F35FF2DDA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Criteria: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Intrasubstance signal alteration extending to the articular surface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/>
              <a:t>on two consecutive images- 90% accuracy. On a single image only- 55% accuracy for medial meniscus and 30% accuracy for the lateral meniscus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Abnormal Morphology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 Important to differentiate from </a:t>
            </a:r>
            <a:r>
              <a:rPr lang="en-US" sz="2400" i="1" dirty="0"/>
              <a:t>myxoid degeneration</a:t>
            </a:r>
            <a:r>
              <a:rPr lang="en-US" sz="2400" dirty="0">
                <a:sym typeface="Wingdings" pitchFamily="2" charset="2"/>
              </a:rPr>
              <a:t> (signal alteration NOT extending to the articular surface)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 T1/PD weighted: Highly sensitive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T2 weighted: Highly specific </a:t>
            </a:r>
          </a:p>
        </p:txBody>
      </p:sp>
    </p:spTree>
    <p:extLst>
      <p:ext uri="{BB962C8B-B14F-4D97-AF65-F5344CB8AC3E}">
        <p14:creationId xmlns:p14="http://schemas.microsoft.com/office/powerpoint/2010/main" val="4209428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E83CBD-7F40-D147-939D-8547752412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94" y="878321"/>
            <a:ext cx="3307846" cy="533523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7323404E-AA82-7245-AB85-90CECF7E2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315" y="878321"/>
            <a:ext cx="3534592" cy="533523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A16CFAB-C4E0-F944-B843-323CC6D3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916" y="-2123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Vertical  Tear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BE6FB8-DD07-1F41-9AD3-6D437AD39889}"/>
              </a:ext>
            </a:extLst>
          </p:cNvPr>
          <p:cNvSpPr txBox="1"/>
          <p:nvPr/>
        </p:nvSpPr>
        <p:spPr>
          <a:xfrm>
            <a:off x="613611" y="878337"/>
            <a:ext cx="15405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Peripheral </a:t>
            </a:r>
            <a:r>
              <a:rPr lang="en-US" u="sng" dirty="0"/>
              <a:t>vertical tear</a:t>
            </a:r>
            <a:r>
              <a:rPr lang="en-US" dirty="0"/>
              <a:t> of the posterior horn of the lateral meniscus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DA1803-B5FC-E24F-AC55-F2B048486176}"/>
              </a:ext>
            </a:extLst>
          </p:cNvPr>
          <p:cNvCxnSpPr/>
          <p:nvPr/>
        </p:nvCxnSpPr>
        <p:spPr>
          <a:xfrm>
            <a:off x="4584032" y="3200400"/>
            <a:ext cx="336884" cy="481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C3185A6-AE89-5845-A463-8970E89FCAE5}"/>
              </a:ext>
            </a:extLst>
          </p:cNvPr>
          <p:cNvCxnSpPr/>
          <p:nvPr/>
        </p:nvCxnSpPr>
        <p:spPr>
          <a:xfrm>
            <a:off x="9428748" y="2839453"/>
            <a:ext cx="336884" cy="481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D96CC9-75BF-514D-B4AE-D3A36110D97D}"/>
              </a:ext>
            </a:extLst>
          </p:cNvPr>
          <p:cNvCxnSpPr>
            <a:cxnSpLocks/>
          </p:cNvCxnSpPr>
          <p:nvPr/>
        </p:nvCxnSpPr>
        <p:spPr>
          <a:xfrm>
            <a:off x="132247" y="1107391"/>
            <a:ext cx="333977" cy="57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ent Arrow 26">
            <a:extLst>
              <a:ext uri="{FF2B5EF4-FFF2-40B4-BE49-F238E27FC236}">
                <a16:creationId xmlns:a16="http://schemas.microsoft.com/office/drawing/2014/main" id="{3CDEB0A9-B0FC-D14E-91DD-99C6DA7DD9CE}"/>
              </a:ext>
            </a:extLst>
          </p:cNvPr>
          <p:cNvSpPr/>
          <p:nvPr/>
        </p:nvSpPr>
        <p:spPr>
          <a:xfrm>
            <a:off x="7883185" y="3080084"/>
            <a:ext cx="295381" cy="348916"/>
          </a:xfrm>
          <a:prstGeom prst="bentArrow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ent Arrow 31">
            <a:extLst>
              <a:ext uri="{FF2B5EF4-FFF2-40B4-BE49-F238E27FC236}">
                <a16:creationId xmlns:a16="http://schemas.microsoft.com/office/drawing/2014/main" id="{125293C4-6A72-C046-B813-80109393084B}"/>
              </a:ext>
            </a:extLst>
          </p:cNvPr>
          <p:cNvSpPr/>
          <p:nvPr/>
        </p:nvSpPr>
        <p:spPr>
          <a:xfrm>
            <a:off x="8836611" y="4098758"/>
            <a:ext cx="295381" cy="348916"/>
          </a:xfrm>
          <a:prstGeom prst="bentArrow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Bent Arrow 32">
            <a:extLst>
              <a:ext uri="{FF2B5EF4-FFF2-40B4-BE49-F238E27FC236}">
                <a16:creationId xmlns:a16="http://schemas.microsoft.com/office/drawing/2014/main" id="{CDDBDE4D-12DE-6344-81B4-3D10FB6B773A}"/>
              </a:ext>
            </a:extLst>
          </p:cNvPr>
          <p:cNvSpPr/>
          <p:nvPr/>
        </p:nvSpPr>
        <p:spPr>
          <a:xfrm>
            <a:off x="170843" y="2971800"/>
            <a:ext cx="295381" cy="348916"/>
          </a:xfrm>
          <a:prstGeom prst="bentArrow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608979-2274-D04F-8556-FAA9435B90EF}"/>
              </a:ext>
            </a:extLst>
          </p:cNvPr>
          <p:cNvSpPr txBox="1"/>
          <p:nvPr/>
        </p:nvSpPr>
        <p:spPr>
          <a:xfrm>
            <a:off x="567975" y="2851485"/>
            <a:ext cx="14242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 also the </a:t>
            </a:r>
          </a:p>
          <a:p>
            <a:r>
              <a:rPr lang="en-US" sz="1600" dirty="0"/>
              <a:t>Pivot shift </a:t>
            </a:r>
          </a:p>
          <a:p>
            <a:r>
              <a:rPr lang="en-US" sz="1600" dirty="0"/>
              <a:t>osseous contusion</a:t>
            </a:r>
          </a:p>
          <a:p>
            <a:r>
              <a:rPr lang="en-US" sz="1600" dirty="0"/>
              <a:t>pattern involving </a:t>
            </a:r>
          </a:p>
          <a:p>
            <a:r>
              <a:rPr lang="en-US" sz="1600" dirty="0"/>
              <a:t>the posterior lateral </a:t>
            </a:r>
          </a:p>
          <a:p>
            <a:r>
              <a:rPr lang="en-US" sz="1600" dirty="0"/>
              <a:t>tibial plateau and lateral femoral condyle (patient also had an ACL tear)</a:t>
            </a:r>
          </a:p>
        </p:txBody>
      </p:sp>
    </p:spTree>
    <p:extLst>
      <p:ext uri="{BB962C8B-B14F-4D97-AF65-F5344CB8AC3E}">
        <p14:creationId xmlns:p14="http://schemas.microsoft.com/office/powerpoint/2010/main" val="398517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DA29F-9341-7E4E-86BD-D7D182A9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182" y="365125"/>
            <a:ext cx="10418618" cy="104803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Routine Knee MRI Protocol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F5E667C-B034-DD48-A46B-0BF8551BE2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533766"/>
              </p:ext>
            </p:extLst>
          </p:nvPr>
        </p:nvGraphicFramePr>
        <p:xfrm>
          <a:off x="2080491" y="1413164"/>
          <a:ext cx="8128000" cy="521207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1527">
                  <a:extLst>
                    <a:ext uri="{9D8B030D-6E8A-4147-A177-3AD203B41FA5}">
                      <a16:colId xmlns:a16="http://schemas.microsoft.com/office/drawing/2014/main" val="1579312417"/>
                    </a:ext>
                  </a:extLst>
                </a:gridCol>
                <a:gridCol w="780473">
                  <a:extLst>
                    <a:ext uri="{9D8B030D-6E8A-4147-A177-3AD203B41FA5}">
                      <a16:colId xmlns:a16="http://schemas.microsoft.com/office/drawing/2014/main" val="884630379"/>
                    </a:ext>
                  </a:extLst>
                </a:gridCol>
                <a:gridCol w="1141845">
                  <a:extLst>
                    <a:ext uri="{9D8B030D-6E8A-4147-A177-3AD203B41FA5}">
                      <a16:colId xmlns:a16="http://schemas.microsoft.com/office/drawing/2014/main" val="1041433732"/>
                    </a:ext>
                  </a:extLst>
                </a:gridCol>
                <a:gridCol w="890155">
                  <a:extLst>
                    <a:ext uri="{9D8B030D-6E8A-4147-A177-3AD203B41FA5}">
                      <a16:colId xmlns:a16="http://schemas.microsoft.com/office/drawing/2014/main" val="309162115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2691703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02255069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1464028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505448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Seq.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Matrix/</a:t>
                      </a:r>
                      <a:r>
                        <a:rPr lang="en-US" dirty="0" err="1"/>
                        <a:t>Nex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561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Sag</a:t>
                      </a:r>
                    </a:p>
                    <a:p>
                      <a:r>
                        <a:rPr lang="en-US" dirty="0"/>
                        <a:t>PD FSE</a:t>
                      </a:r>
                    </a:p>
                    <a:p>
                      <a:r>
                        <a:rPr lang="en-US" dirty="0" err="1"/>
                        <a:t>NonFatSat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14-16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 x 256</a:t>
                      </a:r>
                    </a:p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4/0.5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751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Sag</a:t>
                      </a:r>
                    </a:p>
                    <a:p>
                      <a:r>
                        <a:rPr lang="en-US" dirty="0"/>
                        <a:t>T2 FSE</a:t>
                      </a:r>
                    </a:p>
                    <a:p>
                      <a:r>
                        <a:rPr lang="en-US" dirty="0" err="1"/>
                        <a:t>FatSat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 x 256</a:t>
                      </a:r>
                    </a:p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4/0.5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70-80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254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</a:t>
                      </a:r>
                    </a:p>
                    <a:p>
                      <a:r>
                        <a:rPr lang="en-US" dirty="0"/>
                        <a:t>T1 SE</a:t>
                      </a:r>
                    </a:p>
                    <a:p>
                      <a:r>
                        <a:rPr lang="en-US" dirty="0" err="1"/>
                        <a:t>NonFatSat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 x 192 </a:t>
                      </a:r>
                    </a:p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400-800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549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</a:t>
                      </a:r>
                    </a:p>
                    <a:p>
                      <a:r>
                        <a:rPr lang="en-US" dirty="0"/>
                        <a:t>T2 FSE </a:t>
                      </a:r>
                    </a:p>
                    <a:p>
                      <a:r>
                        <a:rPr lang="en-US" dirty="0" err="1"/>
                        <a:t>FatSat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 x 256 </a:t>
                      </a:r>
                    </a:p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3/0.5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70-80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45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Axial</a:t>
                      </a:r>
                    </a:p>
                    <a:p>
                      <a:r>
                        <a:rPr lang="en-US" dirty="0"/>
                        <a:t>T2 FSE</a:t>
                      </a:r>
                    </a:p>
                    <a:p>
                      <a:r>
                        <a:rPr lang="en-US" dirty="0" err="1"/>
                        <a:t>FatSat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 x 256 </a:t>
                      </a:r>
                    </a:p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3/0.5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70-80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801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528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horse&#10;&#10;Description automatically generated">
            <a:extLst>
              <a:ext uri="{FF2B5EF4-FFF2-40B4-BE49-F238E27FC236}">
                <a16:creationId xmlns:a16="http://schemas.microsoft.com/office/drawing/2014/main" id="{DC53278B-C8ED-5441-AF27-466982B1A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8" b="5005"/>
          <a:stretch/>
        </p:blipFill>
        <p:spPr>
          <a:xfrm>
            <a:off x="800100" y="797482"/>
            <a:ext cx="2605659" cy="259141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 descr="A picture containing indoor, furniture&#10;&#10;Description automatically generated">
            <a:extLst>
              <a:ext uri="{FF2B5EF4-FFF2-40B4-BE49-F238E27FC236}">
                <a16:creationId xmlns:a16="http://schemas.microsoft.com/office/drawing/2014/main" id="{427F53C8-38AB-6446-BE9A-12798BD0F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" b="8432"/>
          <a:stretch/>
        </p:blipFill>
        <p:spPr>
          <a:xfrm>
            <a:off x="802271" y="3947410"/>
            <a:ext cx="2603488" cy="259141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B26E05-BBFA-2C44-AFEE-7F5189EFE7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7" r="14128" b="-2"/>
          <a:stretch/>
        </p:blipFill>
        <p:spPr>
          <a:xfrm>
            <a:off x="4225971" y="1620404"/>
            <a:ext cx="3283849" cy="491586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30A26A5A-2D78-EE41-AB68-6914920BB9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74" r="22180" b="-2"/>
          <a:stretch/>
        </p:blipFill>
        <p:spPr>
          <a:xfrm>
            <a:off x="8386017" y="1620404"/>
            <a:ext cx="3283850" cy="491586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8EE0B3-DD05-684B-AA77-89569C7835B4}"/>
              </a:ext>
            </a:extLst>
          </p:cNvPr>
          <p:cNvSpPr txBox="1"/>
          <p:nvPr/>
        </p:nvSpPr>
        <p:spPr>
          <a:xfrm>
            <a:off x="4935955" y="135199"/>
            <a:ext cx="5460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Bucket-Handle tear Medial Meniscus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2DBBF2-340C-9D49-A9BB-1BA9AC75612B}"/>
              </a:ext>
            </a:extLst>
          </p:cNvPr>
          <p:cNvSpPr txBox="1"/>
          <p:nvPr/>
        </p:nvSpPr>
        <p:spPr>
          <a:xfrm>
            <a:off x="3900487" y="831635"/>
            <a:ext cx="8003858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700" dirty="0"/>
              <a:t>Extensive vertical, circumferential tear with a flipped fragment into the intercondylar </a:t>
            </a:r>
          </a:p>
          <a:p>
            <a:r>
              <a:rPr lang="en-US" sz="1700" dirty="0"/>
              <a:t>      notch       ,  (most common location for displaced fragment)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7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80E436A-F782-B547-8BDF-9B23E05D9440}"/>
              </a:ext>
            </a:extLst>
          </p:cNvPr>
          <p:cNvCxnSpPr>
            <a:cxnSpLocks/>
          </p:cNvCxnSpPr>
          <p:nvPr/>
        </p:nvCxnSpPr>
        <p:spPr>
          <a:xfrm>
            <a:off x="1416374" y="1620404"/>
            <a:ext cx="336884" cy="4010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75BD54-BA0F-8A42-9578-63A4BB52E3E9}"/>
              </a:ext>
            </a:extLst>
          </p:cNvPr>
          <p:cNvCxnSpPr/>
          <p:nvPr/>
        </p:nvCxnSpPr>
        <p:spPr>
          <a:xfrm>
            <a:off x="1416374" y="4684598"/>
            <a:ext cx="336884" cy="481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91DAB55-C2F4-D34E-B857-AC8221B055A8}"/>
              </a:ext>
            </a:extLst>
          </p:cNvPr>
          <p:cNvCxnSpPr>
            <a:cxnSpLocks/>
          </p:cNvCxnSpPr>
          <p:nvPr/>
        </p:nvCxnSpPr>
        <p:spPr>
          <a:xfrm>
            <a:off x="4826147" y="1260267"/>
            <a:ext cx="33688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Bent Arrow 27">
            <a:extLst>
              <a:ext uri="{FF2B5EF4-FFF2-40B4-BE49-F238E27FC236}">
                <a16:creationId xmlns:a16="http://schemas.microsoft.com/office/drawing/2014/main" id="{8CA190C2-EB3E-084D-9E1F-6B3BA21D0A2F}"/>
              </a:ext>
            </a:extLst>
          </p:cNvPr>
          <p:cNvSpPr/>
          <p:nvPr/>
        </p:nvSpPr>
        <p:spPr>
          <a:xfrm>
            <a:off x="5748197" y="4172170"/>
            <a:ext cx="295381" cy="348916"/>
          </a:xfrm>
          <a:prstGeom prst="bentArrow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ent Arrow 28">
            <a:extLst>
              <a:ext uri="{FF2B5EF4-FFF2-40B4-BE49-F238E27FC236}">
                <a16:creationId xmlns:a16="http://schemas.microsoft.com/office/drawing/2014/main" id="{E8501E17-422C-D048-9338-79ED0381DFDA}"/>
              </a:ext>
            </a:extLst>
          </p:cNvPr>
          <p:cNvSpPr/>
          <p:nvPr/>
        </p:nvSpPr>
        <p:spPr>
          <a:xfrm>
            <a:off x="9880251" y="4252792"/>
            <a:ext cx="295381" cy="348916"/>
          </a:xfrm>
          <a:prstGeom prst="bentArrow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A61F508E-CADA-8A4A-AA44-C9BDF84413F9}"/>
              </a:ext>
            </a:extLst>
          </p:cNvPr>
          <p:cNvSpPr/>
          <p:nvPr/>
        </p:nvSpPr>
        <p:spPr>
          <a:xfrm rot="7167357">
            <a:off x="6795399" y="3416769"/>
            <a:ext cx="288758" cy="385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22FEBD7-37A1-F946-8E22-E5475DD1E854}"/>
              </a:ext>
            </a:extLst>
          </p:cNvPr>
          <p:cNvSpPr/>
          <p:nvPr/>
        </p:nvSpPr>
        <p:spPr>
          <a:xfrm rot="7167357">
            <a:off x="11167235" y="3456877"/>
            <a:ext cx="288758" cy="385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037901-0928-C442-9FC2-06D789799AF8}"/>
              </a:ext>
            </a:extLst>
          </p:cNvPr>
          <p:cNvSpPr txBox="1"/>
          <p:nvPr/>
        </p:nvSpPr>
        <p:spPr>
          <a:xfrm>
            <a:off x="6819606" y="3067507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DEFED5-F50C-2240-B5DB-F3ADF90E1E7C}"/>
              </a:ext>
            </a:extLst>
          </p:cNvPr>
          <p:cNvSpPr txBox="1"/>
          <p:nvPr/>
        </p:nvSpPr>
        <p:spPr>
          <a:xfrm>
            <a:off x="11145364" y="3067507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BE2AB3-8175-E14A-9C70-084CC25F519A}"/>
              </a:ext>
            </a:extLst>
          </p:cNvPr>
          <p:cNvSpPr txBox="1"/>
          <p:nvPr/>
        </p:nvSpPr>
        <p:spPr>
          <a:xfrm>
            <a:off x="4237421" y="4701154"/>
            <a:ext cx="3028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‘Double PCL sign’</a:t>
            </a:r>
          </a:p>
          <a:p>
            <a:r>
              <a:rPr lang="en-US" sz="1500" dirty="0"/>
              <a:t>Displaced fragment roughly parallels</a:t>
            </a:r>
          </a:p>
          <a:p>
            <a:r>
              <a:rPr lang="en-US" sz="1500" dirty="0"/>
              <a:t> PCL (medial meniscus only)</a:t>
            </a:r>
          </a:p>
        </p:txBody>
      </p:sp>
    </p:spTree>
    <p:extLst>
      <p:ext uri="{BB962C8B-B14F-4D97-AF65-F5344CB8AC3E}">
        <p14:creationId xmlns:p14="http://schemas.microsoft.com/office/powerpoint/2010/main" val="644884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2F03B-CDCE-9B47-8F66-CB1F1D2B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-1863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Horizontal (cleavage) tear Medial Meniscus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F913B9A2-0C9F-7E4D-A94D-3F523EB2A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2995" y="1042988"/>
            <a:ext cx="5019894" cy="558957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A picture containing indoor, wall, white&#10;&#10;Description automatically generated">
            <a:extLst>
              <a:ext uri="{FF2B5EF4-FFF2-40B4-BE49-F238E27FC236}">
                <a16:creationId xmlns:a16="http://schemas.microsoft.com/office/drawing/2014/main" id="{29486CC3-BE87-F44D-BC79-FF2E1C709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" y="1042988"/>
            <a:ext cx="5019894" cy="5589575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B874E7-862D-7F4F-99A4-2AC769D2514D}"/>
              </a:ext>
            </a:extLst>
          </p:cNvPr>
          <p:cNvCxnSpPr>
            <a:cxnSpLocks/>
          </p:cNvCxnSpPr>
          <p:nvPr/>
        </p:nvCxnSpPr>
        <p:spPr>
          <a:xfrm>
            <a:off x="4451684" y="3272589"/>
            <a:ext cx="0" cy="5651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DC4D1F-7138-D44E-BC98-426937C2E519}"/>
              </a:ext>
            </a:extLst>
          </p:cNvPr>
          <p:cNvCxnSpPr>
            <a:cxnSpLocks/>
          </p:cNvCxnSpPr>
          <p:nvPr/>
        </p:nvCxnSpPr>
        <p:spPr>
          <a:xfrm>
            <a:off x="10451432" y="3506757"/>
            <a:ext cx="0" cy="5651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975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at, looking, sitting&#10;&#10;Description automatically generated">
            <a:extLst>
              <a:ext uri="{FF2B5EF4-FFF2-40B4-BE49-F238E27FC236}">
                <a16:creationId xmlns:a16="http://schemas.microsoft.com/office/drawing/2014/main" id="{CCA70250-C989-4B47-90FD-D80EF716D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118" y="484630"/>
            <a:ext cx="3974897" cy="588873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 descr="A close up of a person wearing a mask&#10;&#10;Description automatically generated">
            <a:extLst>
              <a:ext uri="{FF2B5EF4-FFF2-40B4-BE49-F238E27FC236}">
                <a16:creationId xmlns:a16="http://schemas.microsoft.com/office/drawing/2014/main" id="{B199F190-C80B-AA4F-A8CC-B4E830869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992" y="484630"/>
            <a:ext cx="3930731" cy="5888737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DA6371-6C2F-A94C-A432-DF6B12B44572}"/>
              </a:ext>
            </a:extLst>
          </p:cNvPr>
          <p:cNvCxnSpPr>
            <a:cxnSpLocks/>
          </p:cNvCxnSpPr>
          <p:nvPr/>
        </p:nvCxnSpPr>
        <p:spPr>
          <a:xfrm>
            <a:off x="5282199" y="2947733"/>
            <a:ext cx="385011" cy="4932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CC34D8-5CEA-9642-9D06-8F3E2E716ACC}"/>
              </a:ext>
            </a:extLst>
          </p:cNvPr>
          <p:cNvCxnSpPr>
            <a:cxnSpLocks/>
          </p:cNvCxnSpPr>
          <p:nvPr/>
        </p:nvCxnSpPr>
        <p:spPr>
          <a:xfrm>
            <a:off x="9434281" y="3182350"/>
            <a:ext cx="385011" cy="4932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B96850-D3E1-4A48-A7BE-DE61C61783C4}"/>
              </a:ext>
            </a:extLst>
          </p:cNvPr>
          <p:cNvSpPr txBox="1"/>
          <p:nvPr/>
        </p:nvSpPr>
        <p:spPr>
          <a:xfrm>
            <a:off x="661985" y="1440054"/>
            <a:ext cx="2467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Horizontal cleavage tear</a:t>
            </a:r>
          </a:p>
          <a:p>
            <a:r>
              <a:rPr lang="en-US" dirty="0"/>
              <a:t>of the body and posterior horn</a:t>
            </a:r>
          </a:p>
          <a:p>
            <a:r>
              <a:rPr lang="en-US" dirty="0"/>
              <a:t>extending into the posterior root </a:t>
            </a:r>
          </a:p>
          <a:p>
            <a:r>
              <a:rPr lang="en-US" dirty="0"/>
              <a:t>of the medial meniscus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8D14BF-E69C-1A4F-8850-B259B681F90F}"/>
              </a:ext>
            </a:extLst>
          </p:cNvPr>
          <p:cNvCxnSpPr>
            <a:cxnSpLocks/>
          </p:cNvCxnSpPr>
          <p:nvPr/>
        </p:nvCxnSpPr>
        <p:spPr>
          <a:xfrm>
            <a:off x="120316" y="1600200"/>
            <a:ext cx="46923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298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559FEE63-BE29-064F-B5AD-9B343496D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398769"/>
            <a:ext cx="3517119" cy="4054315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A99559D0-6052-FD48-94CA-5715A426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1398769"/>
            <a:ext cx="3537345" cy="4036942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9B586EC7-9FAE-FD44-B240-13F87920A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1416145"/>
            <a:ext cx="3517120" cy="401956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DD38F8-3E1A-B641-A2C8-B842D2566EC7}"/>
              </a:ext>
            </a:extLst>
          </p:cNvPr>
          <p:cNvSpPr txBox="1"/>
          <p:nvPr/>
        </p:nvSpPr>
        <p:spPr>
          <a:xfrm>
            <a:off x="3479379" y="348916"/>
            <a:ext cx="523324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>
                <a:latin typeface="+mj-lt"/>
              </a:rPr>
              <a:t>Radial tear Lateral Meniscus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6015788-8586-0C4A-8C9B-539F19B8686E}"/>
              </a:ext>
            </a:extLst>
          </p:cNvPr>
          <p:cNvCxnSpPr/>
          <p:nvPr/>
        </p:nvCxnSpPr>
        <p:spPr>
          <a:xfrm>
            <a:off x="6689558" y="3185294"/>
            <a:ext cx="336884" cy="481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DA3064E-5990-4D40-A89A-D6B244BA6FDA}"/>
              </a:ext>
            </a:extLst>
          </p:cNvPr>
          <p:cNvSpPr txBox="1"/>
          <p:nvPr/>
        </p:nvSpPr>
        <p:spPr>
          <a:xfrm>
            <a:off x="58865" y="5871995"/>
            <a:ext cx="109620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Consecutive images of a coronal T2 fat saturated sequence demonstrates truncation involving the body of the lateral meniscus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911D00-F1E7-5548-8FE6-D88AC19E7C67}"/>
              </a:ext>
            </a:extLst>
          </p:cNvPr>
          <p:cNvSpPr txBox="1"/>
          <p:nvPr/>
        </p:nvSpPr>
        <p:spPr>
          <a:xfrm>
            <a:off x="9866853" y="5871995"/>
            <a:ext cx="20122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, indicating a </a:t>
            </a:r>
            <a:r>
              <a:rPr lang="en-US" sz="1500" u="sng" dirty="0"/>
              <a:t>radial tear</a:t>
            </a:r>
          </a:p>
        </p:txBody>
      </p:sp>
    </p:spTree>
    <p:extLst>
      <p:ext uri="{BB962C8B-B14F-4D97-AF65-F5344CB8AC3E}">
        <p14:creationId xmlns:p14="http://schemas.microsoft.com/office/powerpoint/2010/main" val="1827716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ack, indoor, sitting&#10;&#10;Description automatically generated">
            <a:extLst>
              <a:ext uri="{FF2B5EF4-FFF2-40B4-BE49-F238E27FC236}">
                <a16:creationId xmlns:a16="http://schemas.microsoft.com/office/drawing/2014/main" id="{E4CA6C90-115E-854D-A56E-07E938D02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11" y="643467"/>
            <a:ext cx="5047434" cy="542735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 descr="A close up of an animal&#10;&#10;Description automatically generated">
            <a:extLst>
              <a:ext uri="{FF2B5EF4-FFF2-40B4-BE49-F238E27FC236}">
                <a16:creationId xmlns:a16="http://schemas.microsoft.com/office/drawing/2014/main" id="{4D0DFEF3-65A4-8749-98AD-80EB7516F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158" y="715325"/>
            <a:ext cx="5047432" cy="5176852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FAF885-14C2-484A-85B2-7B0188533EBA}"/>
              </a:ext>
            </a:extLst>
          </p:cNvPr>
          <p:cNvCxnSpPr>
            <a:cxnSpLocks/>
          </p:cNvCxnSpPr>
          <p:nvPr/>
        </p:nvCxnSpPr>
        <p:spPr>
          <a:xfrm>
            <a:off x="8448631" y="3288813"/>
            <a:ext cx="381578" cy="5853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962052-DA80-5A43-A9CB-96738EA0077B}"/>
              </a:ext>
            </a:extLst>
          </p:cNvPr>
          <p:cNvCxnSpPr>
            <a:cxnSpLocks/>
          </p:cNvCxnSpPr>
          <p:nvPr/>
        </p:nvCxnSpPr>
        <p:spPr>
          <a:xfrm flipV="1">
            <a:off x="4439652" y="3092389"/>
            <a:ext cx="336885" cy="4891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4790A68-E215-EF49-BA2B-A6EF88969290}"/>
              </a:ext>
            </a:extLst>
          </p:cNvPr>
          <p:cNvSpPr txBox="1"/>
          <p:nvPr/>
        </p:nvSpPr>
        <p:spPr>
          <a:xfrm>
            <a:off x="62534" y="6160945"/>
            <a:ext cx="621272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Note that the axial plane can be very helpful in assessing radial tears</a:t>
            </a:r>
          </a:p>
        </p:txBody>
      </p:sp>
    </p:spTree>
    <p:extLst>
      <p:ext uri="{BB962C8B-B14F-4D97-AF65-F5344CB8AC3E}">
        <p14:creationId xmlns:p14="http://schemas.microsoft.com/office/powerpoint/2010/main" val="1729981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person&#10;&#10;Description automatically generated">
            <a:extLst>
              <a:ext uri="{FF2B5EF4-FFF2-40B4-BE49-F238E27FC236}">
                <a16:creationId xmlns:a16="http://schemas.microsoft.com/office/drawing/2014/main" id="{2CA34B17-E1C8-8F46-B4B7-786725C4F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515" y="1002911"/>
            <a:ext cx="3440133" cy="557106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8" name="Picture 17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8AB81AFE-6FBC-214A-818E-D8A7AA7CD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825" y="1002911"/>
            <a:ext cx="3649047" cy="557106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C22885B-4CC8-4143-A630-930AE2CF59DF}"/>
              </a:ext>
            </a:extLst>
          </p:cNvPr>
          <p:cNvSpPr/>
          <p:nvPr/>
        </p:nvSpPr>
        <p:spPr>
          <a:xfrm>
            <a:off x="4806095" y="156410"/>
            <a:ext cx="257981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dirty="0">
                <a:latin typeface="+mj-lt"/>
              </a:rPr>
              <a:t>Complex tear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CDB7E2E-6086-BA40-A530-502E302A980F}"/>
              </a:ext>
            </a:extLst>
          </p:cNvPr>
          <p:cNvCxnSpPr/>
          <p:nvPr/>
        </p:nvCxnSpPr>
        <p:spPr>
          <a:xfrm>
            <a:off x="5927558" y="3546308"/>
            <a:ext cx="336884" cy="481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9786755-74E2-DC4C-88E8-3C6FE06B7F3C}"/>
              </a:ext>
            </a:extLst>
          </p:cNvPr>
          <p:cNvCxnSpPr/>
          <p:nvPr/>
        </p:nvCxnSpPr>
        <p:spPr>
          <a:xfrm>
            <a:off x="10114548" y="3547812"/>
            <a:ext cx="336884" cy="481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1135928-DB27-D94D-930B-766E951D4732}"/>
              </a:ext>
            </a:extLst>
          </p:cNvPr>
          <p:cNvSpPr txBox="1"/>
          <p:nvPr/>
        </p:nvSpPr>
        <p:spPr>
          <a:xfrm>
            <a:off x="552613" y="1424017"/>
            <a:ext cx="2911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Meniscal tear extending into </a:t>
            </a:r>
          </a:p>
          <a:p>
            <a:r>
              <a:rPr lang="en-US" dirty="0"/>
              <a:t>more than one plane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980B31-AD02-0741-9ECE-F30BA9804E5E}"/>
              </a:ext>
            </a:extLst>
          </p:cNvPr>
          <p:cNvCxnSpPr>
            <a:cxnSpLocks/>
          </p:cNvCxnSpPr>
          <p:nvPr/>
        </p:nvCxnSpPr>
        <p:spPr>
          <a:xfrm>
            <a:off x="116191" y="2896604"/>
            <a:ext cx="42195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2EBFCF-97CC-9E4B-BA87-4943FED0E853}"/>
              </a:ext>
            </a:extLst>
          </p:cNvPr>
          <p:cNvSpPr txBox="1"/>
          <p:nvPr/>
        </p:nvSpPr>
        <p:spPr>
          <a:xfrm>
            <a:off x="552613" y="2692161"/>
            <a:ext cx="2460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Complex tear</a:t>
            </a:r>
            <a:r>
              <a:rPr lang="en-US" dirty="0"/>
              <a:t> of the </a:t>
            </a:r>
          </a:p>
          <a:p>
            <a:r>
              <a:rPr lang="en-US" dirty="0"/>
              <a:t>posterior horn and body</a:t>
            </a:r>
          </a:p>
          <a:p>
            <a:r>
              <a:rPr lang="en-US" dirty="0"/>
              <a:t>of the medial meniscus </a:t>
            </a:r>
          </a:p>
        </p:txBody>
      </p:sp>
    </p:spTree>
    <p:extLst>
      <p:ext uri="{BB962C8B-B14F-4D97-AF65-F5344CB8AC3E}">
        <p14:creationId xmlns:p14="http://schemas.microsoft.com/office/powerpoint/2010/main" val="2316173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tattoo&#10;&#10;Description automatically generated">
            <a:extLst>
              <a:ext uri="{FF2B5EF4-FFF2-40B4-BE49-F238E27FC236}">
                <a16:creationId xmlns:a16="http://schemas.microsoft.com/office/drawing/2014/main" id="{B04B4003-0790-DF46-8370-CA0BA7888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41" y="890602"/>
            <a:ext cx="4415070" cy="557106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D02274-5EE5-394A-8AFC-B4F3FC1B1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490" y="890602"/>
            <a:ext cx="4540418" cy="557106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EC82F20-29E3-124D-A0B5-1316958B7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44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ACL tear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525C5-BF64-074F-9930-212D38027244}"/>
              </a:ext>
            </a:extLst>
          </p:cNvPr>
          <p:cNvSpPr txBox="1"/>
          <p:nvPr/>
        </p:nvSpPr>
        <p:spPr>
          <a:xfrm>
            <a:off x="360947" y="4535905"/>
            <a:ext cx="1624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 </a:t>
            </a:r>
            <a:r>
              <a:rPr lang="en-US" u="sng" dirty="0"/>
              <a:t>ACL rupture</a:t>
            </a:r>
            <a:r>
              <a:rPr lang="en-US" dirty="0"/>
              <a:t> (discontinuity of fibers)</a:t>
            </a:r>
            <a:r>
              <a:rPr lang="en-US" u="sng" dirty="0"/>
              <a:t> </a:t>
            </a:r>
            <a:r>
              <a:rPr lang="en-US" dirty="0"/>
              <a:t>centered at its </a:t>
            </a:r>
            <a:r>
              <a:rPr lang="en-US" dirty="0" err="1"/>
              <a:t>midsubstance</a:t>
            </a:r>
            <a:r>
              <a:rPr lang="en-US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869245-04E9-014D-98C3-4EA5B69D7A4C}"/>
              </a:ext>
            </a:extLst>
          </p:cNvPr>
          <p:cNvCxnSpPr>
            <a:cxnSpLocks/>
          </p:cNvCxnSpPr>
          <p:nvPr/>
        </p:nvCxnSpPr>
        <p:spPr>
          <a:xfrm>
            <a:off x="2899610" y="3126279"/>
            <a:ext cx="536588" cy="2926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452FF9-34F5-DC49-B46F-D0506E54F62F}"/>
              </a:ext>
            </a:extLst>
          </p:cNvPr>
          <p:cNvCxnSpPr>
            <a:cxnSpLocks/>
          </p:cNvCxnSpPr>
          <p:nvPr/>
        </p:nvCxnSpPr>
        <p:spPr>
          <a:xfrm>
            <a:off x="1804737" y="6099711"/>
            <a:ext cx="36094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869245-04E9-014D-98C3-4EA5B69D7A4C}"/>
              </a:ext>
            </a:extLst>
          </p:cNvPr>
          <p:cNvCxnSpPr>
            <a:cxnSpLocks/>
          </p:cNvCxnSpPr>
          <p:nvPr/>
        </p:nvCxnSpPr>
        <p:spPr>
          <a:xfrm>
            <a:off x="8389199" y="3098225"/>
            <a:ext cx="536588" cy="2926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859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ttle, indoor, sitting&#10;&#10;Description automatically generated">
            <a:extLst>
              <a:ext uri="{FF2B5EF4-FFF2-40B4-BE49-F238E27FC236}">
                <a16:creationId xmlns:a16="http://schemas.microsoft.com/office/drawing/2014/main" id="{653C5E8C-78BC-D24A-80BE-167775111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552" y="1318960"/>
            <a:ext cx="4216767" cy="4960902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A close up of a horse&#10;&#10;Description automatically generated">
            <a:extLst>
              <a:ext uri="{FF2B5EF4-FFF2-40B4-BE49-F238E27FC236}">
                <a16:creationId xmlns:a16="http://schemas.microsoft.com/office/drawing/2014/main" id="{7D545055-E6BE-DD47-8F19-C32B025AC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464" y="1300275"/>
            <a:ext cx="4278778" cy="4960902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7BC105-9944-EA49-9B96-1BB0EE4BFA9B}"/>
              </a:ext>
            </a:extLst>
          </p:cNvPr>
          <p:cNvCxnSpPr>
            <a:cxnSpLocks/>
          </p:cNvCxnSpPr>
          <p:nvPr/>
        </p:nvCxnSpPr>
        <p:spPr>
          <a:xfrm>
            <a:off x="2556041" y="2863515"/>
            <a:ext cx="481263" cy="4689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890D20A-4342-C146-BFD3-AB051772A970}"/>
              </a:ext>
            </a:extLst>
          </p:cNvPr>
          <p:cNvSpPr txBox="1"/>
          <p:nvPr/>
        </p:nvSpPr>
        <p:spPr>
          <a:xfrm>
            <a:off x="1887959" y="99946"/>
            <a:ext cx="26359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</a:t>
            </a:r>
            <a:r>
              <a:rPr lang="en-US" u="sng" dirty="0"/>
              <a:t>Empty sulcus sign</a:t>
            </a:r>
            <a:r>
              <a:rPr lang="en-US" dirty="0"/>
              <a:t>’ </a:t>
            </a:r>
          </a:p>
          <a:p>
            <a:r>
              <a:rPr lang="en-US" dirty="0"/>
              <a:t>in a different patient with </a:t>
            </a:r>
          </a:p>
          <a:p>
            <a:r>
              <a:rPr lang="en-US" dirty="0"/>
              <a:t>a complete tear of the </a:t>
            </a:r>
          </a:p>
          <a:p>
            <a:r>
              <a:rPr lang="en-US" dirty="0"/>
              <a:t>ACL</a:t>
            </a:r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9631A62E-C177-2843-8215-DDE11E5529EA}"/>
              </a:ext>
            </a:extLst>
          </p:cNvPr>
          <p:cNvSpPr/>
          <p:nvPr/>
        </p:nvSpPr>
        <p:spPr>
          <a:xfrm>
            <a:off x="8653881" y="3431810"/>
            <a:ext cx="213309" cy="348916"/>
          </a:xfrm>
          <a:prstGeom prst="bentArrow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2734F-7613-9C42-8710-76B61AD47FFB}"/>
              </a:ext>
            </a:extLst>
          </p:cNvPr>
          <p:cNvSpPr txBox="1"/>
          <p:nvPr/>
        </p:nvSpPr>
        <p:spPr>
          <a:xfrm>
            <a:off x="7967889" y="33103"/>
            <a:ext cx="2650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appearance of the</a:t>
            </a:r>
          </a:p>
          <a:p>
            <a:r>
              <a:rPr lang="en-US" dirty="0"/>
              <a:t>ACL in the coronal plane </a:t>
            </a:r>
          </a:p>
          <a:p>
            <a:r>
              <a:rPr lang="en-US" dirty="0"/>
              <a:t>in a patient with an </a:t>
            </a:r>
          </a:p>
          <a:p>
            <a:r>
              <a:rPr lang="en-US" dirty="0"/>
              <a:t>intact ACL </a:t>
            </a:r>
          </a:p>
        </p:txBody>
      </p:sp>
    </p:spTree>
    <p:extLst>
      <p:ext uri="{BB962C8B-B14F-4D97-AF65-F5344CB8AC3E}">
        <p14:creationId xmlns:p14="http://schemas.microsoft.com/office/powerpoint/2010/main" val="454663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7B2A9AFD-13B0-724C-8A94-30EDEE640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695" y="643466"/>
            <a:ext cx="4442925" cy="557106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C567F-895B-F84F-8F6F-15FFF01D7130}"/>
              </a:ext>
            </a:extLst>
          </p:cNvPr>
          <p:cNvSpPr txBox="1"/>
          <p:nvPr/>
        </p:nvSpPr>
        <p:spPr>
          <a:xfrm>
            <a:off x="216115" y="908161"/>
            <a:ext cx="428758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u="sng" dirty="0"/>
              <a:t>Secondary signs of ACL rupture</a:t>
            </a:r>
            <a:endParaRPr lang="en-US" sz="2200" dirty="0"/>
          </a:p>
          <a:p>
            <a:endParaRPr lang="en-US" sz="20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Best: Characteristic osseous contusion</a:t>
            </a:r>
          </a:p>
          <a:p>
            <a:r>
              <a:rPr lang="en-US" sz="1700" dirty="0"/>
              <a:t>     pattern (‘</a:t>
            </a:r>
            <a:r>
              <a:rPr lang="en-US" sz="1700" u="sng" dirty="0"/>
              <a:t>Pivot-shift</a:t>
            </a:r>
            <a:r>
              <a:rPr lang="en-US" sz="1700" dirty="0"/>
              <a:t>’ mechanism)</a:t>
            </a:r>
          </a:p>
          <a:p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Bone marrow edema in the lateral femoral </a:t>
            </a:r>
          </a:p>
          <a:p>
            <a:r>
              <a:rPr lang="en-US" sz="1700" dirty="0"/>
              <a:t>     condyle and posterolateral tibial plateau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C0726E-CA83-D245-8BA3-13EA9FDB4BE1}"/>
              </a:ext>
            </a:extLst>
          </p:cNvPr>
          <p:cNvSpPr/>
          <p:nvPr/>
        </p:nvSpPr>
        <p:spPr>
          <a:xfrm>
            <a:off x="5967664" y="2887579"/>
            <a:ext cx="1287379" cy="116706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66E5B6-7DB4-344B-94F0-F2C3A3CFBE0A}"/>
              </a:ext>
            </a:extLst>
          </p:cNvPr>
          <p:cNvSpPr/>
          <p:nvPr/>
        </p:nvSpPr>
        <p:spPr>
          <a:xfrm>
            <a:off x="6460300" y="3967524"/>
            <a:ext cx="1287379" cy="116706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74D0EDB0-1DF2-CA43-86B3-1EECBABBB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74" y="1395662"/>
            <a:ext cx="2983220" cy="3738925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393628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E938B5C0-F095-7A42-8D6D-977717915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68" y="998621"/>
            <a:ext cx="4915996" cy="5215912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1ABE97-F087-8445-A2DC-4E7F42A0E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990" y="998619"/>
            <a:ext cx="4929037" cy="521591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E80A40-99B0-9F4E-8695-8A3FB05E57A1}"/>
              </a:ext>
            </a:extLst>
          </p:cNvPr>
          <p:cNvSpPr txBox="1"/>
          <p:nvPr/>
        </p:nvSpPr>
        <p:spPr>
          <a:xfrm>
            <a:off x="4224301" y="156410"/>
            <a:ext cx="374339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>
                <a:latin typeface="+mj-lt"/>
              </a:rPr>
              <a:t>MCL Sprain: Grade I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5E24D0-32C0-0349-8CBA-2ABC3F5B4323}"/>
              </a:ext>
            </a:extLst>
          </p:cNvPr>
          <p:cNvCxnSpPr>
            <a:cxnSpLocks/>
          </p:cNvCxnSpPr>
          <p:nvPr/>
        </p:nvCxnSpPr>
        <p:spPr>
          <a:xfrm flipV="1">
            <a:off x="7074568" y="3429001"/>
            <a:ext cx="144379" cy="7459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734F86-6B7C-4446-9DEE-8B090F0E1233}"/>
              </a:ext>
            </a:extLst>
          </p:cNvPr>
          <p:cNvSpPr txBox="1"/>
          <p:nvPr/>
        </p:nvSpPr>
        <p:spPr>
          <a:xfrm>
            <a:off x="6858000" y="4463716"/>
            <a:ext cx="3428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Grade I = peri-ligamentous edema </a:t>
            </a:r>
          </a:p>
          <a:p>
            <a:r>
              <a:rPr lang="en-US" dirty="0"/>
              <a:t>(ligament itself is intact)</a:t>
            </a:r>
          </a:p>
        </p:txBody>
      </p:sp>
    </p:spTree>
    <p:extLst>
      <p:ext uri="{BB962C8B-B14F-4D97-AF65-F5344CB8AC3E}">
        <p14:creationId xmlns:p14="http://schemas.microsoft.com/office/powerpoint/2010/main" val="1084639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5B3F5-0FCF-B748-87FD-826AC1D2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cs typeface="Calibri" panose="020F0502020204030204" pitchFamily="34" charset="0"/>
              </a:rPr>
              <a:t>Step by step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0BBDA-F4A1-EC41-A25A-7690BC554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6016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/>
              <a:t>Evaluate for Fluid:</a:t>
            </a:r>
          </a:p>
          <a:p>
            <a:pPr lvl="1"/>
            <a:r>
              <a:rPr lang="en-US" sz="2600" i="1" dirty="0"/>
              <a:t>Axial T2 fat saturated </a:t>
            </a:r>
            <a:r>
              <a:rPr lang="en-US" sz="2600" dirty="0"/>
              <a:t>sequences</a:t>
            </a:r>
            <a:r>
              <a:rPr lang="en-US" sz="2600" i="1" dirty="0"/>
              <a:t> </a:t>
            </a:r>
          </a:p>
          <a:p>
            <a:pPr lvl="1"/>
            <a:r>
              <a:rPr lang="en-US" sz="2600" u="sng" dirty="0"/>
              <a:t>Joint effusion</a:t>
            </a:r>
            <a:r>
              <a:rPr lang="en-US" sz="2600" dirty="0"/>
              <a:t>: present or absent</a:t>
            </a:r>
          </a:p>
          <a:p>
            <a:pPr lvl="1"/>
            <a:r>
              <a:rPr lang="en-US" sz="2600" u="sng" dirty="0"/>
              <a:t>Baker’s cyst</a:t>
            </a:r>
            <a:r>
              <a:rPr lang="en-US" sz="2600" dirty="0"/>
              <a:t>: present or absent </a:t>
            </a:r>
          </a:p>
          <a:p>
            <a:pPr lvl="1"/>
            <a:endParaRPr lang="en-US" sz="2800" dirty="0"/>
          </a:p>
        </p:txBody>
      </p:sp>
      <p:pic>
        <p:nvPicPr>
          <p:cNvPr id="4" name="Picture 3" descr="nojtef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t="4789" r="11481" b="8502"/>
          <a:stretch/>
        </p:blipFill>
        <p:spPr>
          <a:xfrm>
            <a:off x="1251420" y="3155170"/>
            <a:ext cx="3044497" cy="355294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nobaker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4" t="7640" r="13203" b="3907"/>
          <a:stretch/>
        </p:blipFill>
        <p:spPr>
          <a:xfrm>
            <a:off x="7786322" y="3154138"/>
            <a:ext cx="3009506" cy="363899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Left Arrow 5"/>
          <p:cNvSpPr/>
          <p:nvPr/>
        </p:nvSpPr>
        <p:spPr>
          <a:xfrm>
            <a:off x="3371866" y="3737410"/>
            <a:ext cx="2189525" cy="1313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0539585">
            <a:off x="6399842" y="5846111"/>
            <a:ext cx="2189525" cy="1313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05318" y="3091079"/>
            <a:ext cx="1892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joint fluid. </a:t>
            </a:r>
          </a:p>
          <a:p>
            <a:r>
              <a:rPr lang="en-US" dirty="0"/>
              <a:t>No joint effusion.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5318" y="4697703"/>
            <a:ext cx="3171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Baker’s cyst. </a:t>
            </a:r>
          </a:p>
          <a:p>
            <a:r>
              <a:rPr lang="en-US" dirty="0"/>
              <a:t>No fluid located between the </a:t>
            </a:r>
          </a:p>
          <a:p>
            <a:r>
              <a:rPr lang="en-US" dirty="0"/>
              <a:t>medial head gastrocnemius and </a:t>
            </a:r>
          </a:p>
          <a:p>
            <a:r>
              <a:rPr lang="en-US" dirty="0"/>
              <a:t>semimembranosus. </a:t>
            </a:r>
          </a:p>
        </p:txBody>
      </p:sp>
    </p:spTree>
    <p:extLst>
      <p:ext uri="{BB962C8B-B14F-4D97-AF65-F5344CB8AC3E}">
        <p14:creationId xmlns:p14="http://schemas.microsoft.com/office/powerpoint/2010/main" val="2981863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clothing&#10;&#10;Description automatically generated">
            <a:extLst>
              <a:ext uri="{FF2B5EF4-FFF2-40B4-BE49-F238E27FC236}">
                <a16:creationId xmlns:a16="http://schemas.microsoft.com/office/drawing/2014/main" id="{9175ABFB-763C-E64D-A27C-6D5E63DF1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722"/>
          <a:stretch/>
        </p:blipFill>
        <p:spPr>
          <a:xfrm>
            <a:off x="1058779" y="1025258"/>
            <a:ext cx="4820050" cy="5228962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ED484C46-A593-5C46-8E81-CEB794094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63" r="-1" b="-1"/>
          <a:stretch/>
        </p:blipFill>
        <p:spPr>
          <a:xfrm>
            <a:off x="6679497" y="1025258"/>
            <a:ext cx="4820050" cy="522896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3A63CE-C2F8-5449-9E18-B9E69AFFEE86}"/>
              </a:ext>
            </a:extLst>
          </p:cNvPr>
          <p:cNvSpPr/>
          <p:nvPr/>
        </p:nvSpPr>
        <p:spPr>
          <a:xfrm>
            <a:off x="4148608" y="108285"/>
            <a:ext cx="389478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dirty="0"/>
              <a:t>MCL Sprain: Grade II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BA8E86-503B-B348-A6C6-BC13AAD7CCAF}"/>
              </a:ext>
            </a:extLst>
          </p:cNvPr>
          <p:cNvCxnSpPr>
            <a:cxnSpLocks/>
          </p:cNvCxnSpPr>
          <p:nvPr/>
        </p:nvCxnSpPr>
        <p:spPr>
          <a:xfrm flipV="1">
            <a:off x="7074568" y="3429001"/>
            <a:ext cx="144379" cy="7459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14B6C85-6A85-0544-996D-6C95C2656211}"/>
              </a:ext>
            </a:extLst>
          </p:cNvPr>
          <p:cNvSpPr txBox="1"/>
          <p:nvPr/>
        </p:nvSpPr>
        <p:spPr>
          <a:xfrm>
            <a:off x="6679498" y="4460989"/>
            <a:ext cx="4453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Grade II = Partial disruption of the fibers with </a:t>
            </a:r>
          </a:p>
          <a:p>
            <a:r>
              <a:rPr lang="en-US" dirty="0"/>
              <a:t>increased intrasubstance signal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89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4753EEE3-86B0-1C4A-9DC8-675A7678D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4" r="-2" b="-2"/>
          <a:stretch/>
        </p:blipFill>
        <p:spPr>
          <a:xfrm>
            <a:off x="1000125" y="1057678"/>
            <a:ext cx="5050154" cy="547858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1912A05B-6041-594B-BA8F-11D2926DE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74" b="2"/>
          <a:stretch/>
        </p:blipFill>
        <p:spPr>
          <a:xfrm>
            <a:off x="6820114" y="1057677"/>
            <a:ext cx="5050154" cy="5478588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CF5119-1840-B84D-84CC-2863A7CD6AF1}"/>
              </a:ext>
            </a:extLst>
          </p:cNvPr>
          <p:cNvCxnSpPr>
            <a:cxnSpLocks/>
          </p:cNvCxnSpPr>
          <p:nvPr/>
        </p:nvCxnSpPr>
        <p:spPr>
          <a:xfrm flipV="1">
            <a:off x="7569481" y="3423992"/>
            <a:ext cx="144379" cy="7459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262A90-3A74-BA4B-B784-DFF330949EE3}"/>
              </a:ext>
            </a:extLst>
          </p:cNvPr>
          <p:cNvCxnSpPr>
            <a:cxnSpLocks/>
          </p:cNvCxnSpPr>
          <p:nvPr/>
        </p:nvCxnSpPr>
        <p:spPr>
          <a:xfrm flipV="1">
            <a:off x="1369092" y="3609474"/>
            <a:ext cx="144379" cy="7459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C962198-E117-554C-B534-58CA42AFE020}"/>
              </a:ext>
            </a:extLst>
          </p:cNvPr>
          <p:cNvSpPr/>
          <p:nvPr/>
        </p:nvSpPr>
        <p:spPr>
          <a:xfrm>
            <a:off x="4091701" y="188109"/>
            <a:ext cx="400859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dirty="0">
                <a:latin typeface="+mj-lt"/>
              </a:rPr>
              <a:t>MCL Sprain: Grade III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6037B-3642-C14E-A803-B081FF9465C2}"/>
              </a:ext>
            </a:extLst>
          </p:cNvPr>
          <p:cNvSpPr txBox="1"/>
          <p:nvPr/>
        </p:nvSpPr>
        <p:spPr>
          <a:xfrm>
            <a:off x="6966284" y="4692316"/>
            <a:ext cx="460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Grade III = Complete proximal disruption of the</a:t>
            </a:r>
          </a:p>
          <a:p>
            <a:r>
              <a:rPr lang="en-US" dirty="0"/>
              <a:t>ligament (        superficial fibers)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8297CD-0453-5A4B-91C4-5DABCEF6890D}"/>
              </a:ext>
            </a:extLst>
          </p:cNvPr>
          <p:cNvCxnSpPr>
            <a:cxnSpLocks/>
          </p:cNvCxnSpPr>
          <p:nvPr/>
        </p:nvCxnSpPr>
        <p:spPr>
          <a:xfrm flipV="1">
            <a:off x="7996989" y="5169569"/>
            <a:ext cx="380036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ent Arrow 11">
            <a:extLst>
              <a:ext uri="{FF2B5EF4-FFF2-40B4-BE49-F238E27FC236}">
                <a16:creationId xmlns:a16="http://schemas.microsoft.com/office/drawing/2014/main" id="{FE4C97DB-E023-CA40-8DB9-917864EB5B7D}"/>
              </a:ext>
            </a:extLst>
          </p:cNvPr>
          <p:cNvSpPr/>
          <p:nvPr/>
        </p:nvSpPr>
        <p:spPr>
          <a:xfrm rot="10800000">
            <a:off x="8103345" y="3448055"/>
            <a:ext cx="295381" cy="348916"/>
          </a:xfrm>
          <a:prstGeom prst="bentArrow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D01162-9A1D-BE43-983D-EDD6BC3226D6}"/>
              </a:ext>
            </a:extLst>
          </p:cNvPr>
          <p:cNvSpPr txBox="1"/>
          <p:nvPr/>
        </p:nvSpPr>
        <p:spPr>
          <a:xfrm>
            <a:off x="6966284" y="5462157"/>
            <a:ext cx="470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also injury of the meniscofemoral ligament</a:t>
            </a:r>
          </a:p>
        </p:txBody>
      </p:sp>
      <p:sp>
        <p:nvSpPr>
          <p:cNvPr id="14" name="Bent Arrow 13">
            <a:extLst>
              <a:ext uri="{FF2B5EF4-FFF2-40B4-BE49-F238E27FC236}">
                <a16:creationId xmlns:a16="http://schemas.microsoft.com/office/drawing/2014/main" id="{EDE3DCAA-8D48-4640-86A9-89BBBB2DD78E}"/>
              </a:ext>
            </a:extLst>
          </p:cNvPr>
          <p:cNvSpPr/>
          <p:nvPr/>
        </p:nvSpPr>
        <p:spPr>
          <a:xfrm rot="10800000">
            <a:off x="11574887" y="5462156"/>
            <a:ext cx="243342" cy="277545"/>
          </a:xfrm>
          <a:prstGeom prst="bentArrow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42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X-ray film, wearing, indoor, person&#10;&#10;Description automatically generated">
            <a:extLst>
              <a:ext uri="{FF2B5EF4-FFF2-40B4-BE49-F238E27FC236}">
                <a16:creationId xmlns:a16="http://schemas.microsoft.com/office/drawing/2014/main" id="{6CDC9006-4DEB-6A4A-996C-8C65222F5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458" y="484632"/>
            <a:ext cx="4210445" cy="588873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93EC1FED-5AD4-414C-A1C2-4C3AE7CFF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5" y="490471"/>
            <a:ext cx="4172712" cy="5877059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10790-9787-4A4F-A98B-77D9DC65190D}"/>
              </a:ext>
            </a:extLst>
          </p:cNvPr>
          <p:cNvCxnSpPr>
            <a:cxnSpLocks/>
          </p:cNvCxnSpPr>
          <p:nvPr/>
        </p:nvCxnSpPr>
        <p:spPr>
          <a:xfrm flipV="1">
            <a:off x="5847348" y="2189750"/>
            <a:ext cx="733926" cy="3128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364B86-435B-5243-84D1-C4552C7D3B9C}"/>
              </a:ext>
            </a:extLst>
          </p:cNvPr>
          <p:cNvCxnSpPr>
            <a:cxnSpLocks/>
          </p:cNvCxnSpPr>
          <p:nvPr/>
        </p:nvCxnSpPr>
        <p:spPr>
          <a:xfrm flipV="1">
            <a:off x="10467474" y="2695076"/>
            <a:ext cx="685799" cy="2165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8F10DB7-A566-424E-9D7A-0673B51D972E}"/>
              </a:ext>
            </a:extLst>
          </p:cNvPr>
          <p:cNvSpPr txBox="1"/>
          <p:nvPr/>
        </p:nvSpPr>
        <p:spPr>
          <a:xfrm>
            <a:off x="91331" y="763630"/>
            <a:ext cx="2806153" cy="2231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Pellegrini-</a:t>
            </a:r>
            <a:r>
              <a:rPr lang="en-US" sz="2100" u="sng" dirty="0" err="1"/>
              <a:t>Stieda</a:t>
            </a:r>
            <a:r>
              <a:rPr lang="en-US" sz="2100" u="sng" dirty="0"/>
              <a:t> lesion</a:t>
            </a:r>
            <a:endParaRPr lang="en-US" sz="2100" dirty="0"/>
          </a:p>
          <a:p>
            <a:endParaRPr lang="en-US" sz="22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Ossification/calcification </a:t>
            </a:r>
          </a:p>
          <a:p>
            <a:r>
              <a:rPr lang="en-US" sz="1600" dirty="0"/>
              <a:t>     of MCL in a typical location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Result of remote MCL injury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Best seen on radiographs 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0A0A07-18A3-B14D-9980-67E8695BBF25}"/>
              </a:ext>
            </a:extLst>
          </p:cNvPr>
          <p:cNvCxnSpPr>
            <a:cxnSpLocks/>
          </p:cNvCxnSpPr>
          <p:nvPr/>
        </p:nvCxnSpPr>
        <p:spPr>
          <a:xfrm>
            <a:off x="2688714" y="1846128"/>
            <a:ext cx="30174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169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972D-2B18-F54A-8683-EF49404A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Subchondral insufficiency fracture</a:t>
            </a:r>
            <a:br>
              <a:rPr lang="en-US" sz="3500" dirty="0"/>
            </a:br>
            <a:r>
              <a:rPr lang="en-US" sz="3000" dirty="0"/>
              <a:t>(formerly ‘SONK’) 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B381A46A-DF5F-1840-90E9-617B666A3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799" y="1307213"/>
            <a:ext cx="4313000" cy="555078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A picture containing branchiopod crustacean, animal&#10;&#10;Description automatically generated">
            <a:extLst>
              <a:ext uri="{FF2B5EF4-FFF2-40B4-BE49-F238E27FC236}">
                <a16:creationId xmlns:a16="http://schemas.microsoft.com/office/drawing/2014/main" id="{C561AD57-0A8E-9548-8E22-31B50C5D1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463" y="1307212"/>
            <a:ext cx="4313001" cy="536617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E2AB56-5D7E-C741-A79B-E1ACDE1CCA5C}"/>
              </a:ext>
            </a:extLst>
          </p:cNvPr>
          <p:cNvSpPr txBox="1"/>
          <p:nvPr/>
        </p:nvSpPr>
        <p:spPr>
          <a:xfrm>
            <a:off x="0" y="1333364"/>
            <a:ext cx="263905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/>
              <a:t>Subchondral insufficiency </a:t>
            </a:r>
          </a:p>
          <a:p>
            <a:r>
              <a:rPr lang="en-US" sz="1600" dirty="0"/>
              <a:t>      </a:t>
            </a:r>
            <a:r>
              <a:rPr lang="en-US" sz="1600" u="sng" dirty="0"/>
              <a:t>fracture</a:t>
            </a:r>
            <a:r>
              <a:rPr lang="en-US" sz="1600" dirty="0"/>
              <a:t> of the medial</a:t>
            </a:r>
          </a:p>
          <a:p>
            <a:r>
              <a:rPr lang="en-US" sz="1600" dirty="0"/>
              <a:t>      femoral condyle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osteoporotic bone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Weight-bearing surfaces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Often associated with </a:t>
            </a:r>
          </a:p>
          <a:p>
            <a:r>
              <a:rPr lang="en-US" sz="1600" dirty="0"/>
              <a:t>      meniscal tear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22A813-4C34-3F49-B8B3-1663DF4ADD34}"/>
              </a:ext>
            </a:extLst>
          </p:cNvPr>
          <p:cNvCxnSpPr>
            <a:cxnSpLocks/>
          </p:cNvCxnSpPr>
          <p:nvPr/>
        </p:nvCxnSpPr>
        <p:spPr>
          <a:xfrm flipV="1">
            <a:off x="4761498" y="4975812"/>
            <a:ext cx="733926" cy="3128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AF561A-BF17-8646-B8F1-A8B1047E527B}"/>
              </a:ext>
            </a:extLst>
          </p:cNvPr>
          <p:cNvCxnSpPr>
            <a:cxnSpLocks/>
          </p:cNvCxnSpPr>
          <p:nvPr/>
        </p:nvCxnSpPr>
        <p:spPr>
          <a:xfrm flipV="1">
            <a:off x="9769913" y="4975812"/>
            <a:ext cx="733926" cy="3128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0DE90D-2404-E24E-BDCC-4D6EAE033386}"/>
              </a:ext>
            </a:extLst>
          </p:cNvPr>
          <p:cNvCxnSpPr>
            <a:cxnSpLocks/>
          </p:cNvCxnSpPr>
          <p:nvPr/>
        </p:nvCxnSpPr>
        <p:spPr>
          <a:xfrm>
            <a:off x="1803103" y="2013554"/>
            <a:ext cx="44117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D7F9ECB-74CD-F543-8079-78E3EFB9EFEA}"/>
              </a:ext>
            </a:extLst>
          </p:cNvPr>
          <p:cNvSpPr txBox="1"/>
          <p:nvPr/>
        </p:nvSpPr>
        <p:spPr>
          <a:xfrm>
            <a:off x="7632463" y="5366122"/>
            <a:ext cx="341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Intense associated osseous edema</a:t>
            </a:r>
          </a:p>
        </p:txBody>
      </p:sp>
    </p:spTree>
    <p:extLst>
      <p:ext uri="{BB962C8B-B14F-4D97-AF65-F5344CB8AC3E}">
        <p14:creationId xmlns:p14="http://schemas.microsoft.com/office/powerpoint/2010/main" val="3158518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horse&#10;&#10;Description automatically generated">
            <a:extLst>
              <a:ext uri="{FF2B5EF4-FFF2-40B4-BE49-F238E27FC236}">
                <a16:creationId xmlns:a16="http://schemas.microsoft.com/office/drawing/2014/main" id="{B44B8330-A3B4-4A44-88A3-681BBB02C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266355"/>
            <a:ext cx="4206345" cy="432529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4C9A9277-57F9-0949-A431-7DC38EC1B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462" y="1266355"/>
            <a:ext cx="4206345" cy="431419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C4871B2-7C6A-0B43-BE3C-568C4666C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Subchondral insufficiency fracture of the </a:t>
            </a:r>
            <a:r>
              <a:rPr lang="en-US" sz="3000" u="sng" dirty="0"/>
              <a:t>medial </a:t>
            </a:r>
            <a:r>
              <a:rPr lang="en-US" sz="3000" u="sng" dirty="0" err="1"/>
              <a:t>tibial</a:t>
            </a:r>
            <a:r>
              <a:rPr lang="en-US" sz="3000" u="sng" dirty="0"/>
              <a:t> plateau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F2D98E-211C-3649-8016-C32B269CD980}"/>
              </a:ext>
            </a:extLst>
          </p:cNvPr>
          <p:cNvCxnSpPr>
            <a:cxnSpLocks/>
          </p:cNvCxnSpPr>
          <p:nvPr/>
        </p:nvCxnSpPr>
        <p:spPr>
          <a:xfrm flipV="1">
            <a:off x="3666624" y="4819401"/>
            <a:ext cx="733926" cy="3128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CF1AF7-F2B7-684E-981A-1C00EB79FB0E}"/>
              </a:ext>
            </a:extLst>
          </p:cNvPr>
          <p:cNvCxnSpPr>
            <a:cxnSpLocks/>
          </p:cNvCxnSpPr>
          <p:nvPr/>
        </p:nvCxnSpPr>
        <p:spPr>
          <a:xfrm flipV="1">
            <a:off x="9263381" y="4819401"/>
            <a:ext cx="733926" cy="3128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216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C9237-D72D-054B-8936-4170A2F9A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/>
              <a:t>Lateral patellofemoral </a:t>
            </a:r>
            <a:r>
              <a:rPr lang="en-US" sz="3500" dirty="0" err="1"/>
              <a:t>maltracking</a:t>
            </a:r>
            <a:endParaRPr lang="en-US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C1DE-00FE-A34F-9CF4-847953089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17" y="1551254"/>
            <a:ext cx="10515600" cy="1230396"/>
          </a:xfrm>
        </p:spPr>
        <p:txBody>
          <a:bodyPr>
            <a:normAutofit/>
          </a:bodyPr>
          <a:lstStyle/>
          <a:p>
            <a:r>
              <a:rPr lang="en-US" sz="1900" dirty="0"/>
              <a:t>Lateral patellofemoral </a:t>
            </a:r>
            <a:r>
              <a:rPr lang="en-US" sz="1900" dirty="0" err="1"/>
              <a:t>maltracking</a:t>
            </a:r>
            <a:r>
              <a:rPr lang="en-US" sz="1900" dirty="0"/>
              <a:t> = </a:t>
            </a:r>
            <a:r>
              <a:rPr lang="en-US" sz="1900" u="sng" dirty="0"/>
              <a:t>patellar instability</a:t>
            </a:r>
            <a:r>
              <a:rPr lang="en-US" sz="1900" dirty="0"/>
              <a:t>, which increases risk for recurrent patellar dislocations </a:t>
            </a:r>
          </a:p>
          <a:p>
            <a:pPr>
              <a:buFont typeface="Wingdings" pitchFamily="2" charset="2"/>
              <a:buChar char="Ø"/>
            </a:pPr>
            <a:r>
              <a:rPr lang="en-US" sz="1700" dirty="0"/>
              <a:t>Most common </a:t>
            </a:r>
            <a:r>
              <a:rPr lang="en-US" sz="1700" u="sng" dirty="0"/>
              <a:t>risk factors</a:t>
            </a:r>
            <a:r>
              <a:rPr lang="en-US" sz="1700" dirty="0"/>
              <a:t>: trochlear dysplasia, patella </a:t>
            </a:r>
            <a:r>
              <a:rPr lang="en-US" sz="1700" dirty="0" err="1"/>
              <a:t>alta</a:t>
            </a:r>
            <a:r>
              <a:rPr lang="en-US" sz="1700" dirty="0"/>
              <a:t> (high position of the patella), and lateralization of the tibial tuberosity  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 descr="A picture containing animal, invertebrate, branchiopod crustacean, indoor&#10;&#10;Description automatically generated">
            <a:extLst>
              <a:ext uri="{FF2B5EF4-FFF2-40B4-BE49-F238E27FC236}">
                <a16:creationId xmlns:a16="http://schemas.microsoft.com/office/drawing/2014/main" id="{C685F27F-6B89-2245-9A3C-8191A7899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739" y="3258800"/>
            <a:ext cx="3140435" cy="345791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A close up of a horse&#10;&#10;Description automatically generated">
            <a:extLst>
              <a:ext uri="{FF2B5EF4-FFF2-40B4-BE49-F238E27FC236}">
                <a16:creationId xmlns:a16="http://schemas.microsoft.com/office/drawing/2014/main" id="{CC5C3107-F260-3E47-8060-6A7D0543D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649" y="2950508"/>
            <a:ext cx="2440346" cy="3767423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570076-99FB-414D-A64D-1F062D7F4331}"/>
              </a:ext>
            </a:extLst>
          </p:cNvPr>
          <p:cNvCxnSpPr>
            <a:cxnSpLocks/>
          </p:cNvCxnSpPr>
          <p:nvPr/>
        </p:nvCxnSpPr>
        <p:spPr>
          <a:xfrm flipV="1">
            <a:off x="4602993" y="4231954"/>
            <a:ext cx="188705" cy="3400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3C16C9-6982-1B49-A924-EA4B11CFE332}"/>
              </a:ext>
            </a:extLst>
          </p:cNvPr>
          <p:cNvSpPr txBox="1"/>
          <p:nvPr/>
        </p:nvSpPr>
        <p:spPr>
          <a:xfrm>
            <a:off x="0" y="3741004"/>
            <a:ext cx="3495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Patellar and trochlear </a:t>
            </a:r>
            <a:r>
              <a:rPr lang="en-US" sz="1600" u="sng" dirty="0"/>
              <a:t>dysplasia</a:t>
            </a:r>
            <a:r>
              <a:rPr lang="en-US" sz="1600" dirty="0"/>
              <a:t> with an </a:t>
            </a:r>
          </a:p>
          <a:p>
            <a:r>
              <a:rPr lang="en-US" sz="1600" dirty="0"/>
              <a:t>elongated lateral patellar facet and a </a:t>
            </a:r>
          </a:p>
          <a:p>
            <a:r>
              <a:rPr lang="en-US" sz="1600" dirty="0"/>
              <a:t>shallow trochlear groove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3CCFA3-B8F3-CF40-BFED-0F70A1A1C2D4}"/>
              </a:ext>
            </a:extLst>
          </p:cNvPr>
          <p:cNvCxnSpPr>
            <a:cxnSpLocks/>
          </p:cNvCxnSpPr>
          <p:nvPr/>
        </p:nvCxnSpPr>
        <p:spPr>
          <a:xfrm>
            <a:off x="7832558" y="4238635"/>
            <a:ext cx="601579" cy="126323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EB93775-44E2-7948-847B-A07837EA340C}"/>
              </a:ext>
            </a:extLst>
          </p:cNvPr>
          <p:cNvSpPr txBox="1"/>
          <p:nvPr/>
        </p:nvSpPr>
        <p:spPr>
          <a:xfrm>
            <a:off x="7670494" y="468558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23BB97-11D2-2246-95C1-EA8EF42D355B}"/>
              </a:ext>
            </a:extLst>
          </p:cNvPr>
          <p:cNvCxnSpPr>
            <a:cxnSpLocks/>
          </p:cNvCxnSpPr>
          <p:nvPr/>
        </p:nvCxnSpPr>
        <p:spPr>
          <a:xfrm flipH="1">
            <a:off x="7832558" y="3318017"/>
            <a:ext cx="385010" cy="92061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14F1404-E011-D54F-893F-146118A43282}"/>
              </a:ext>
            </a:extLst>
          </p:cNvPr>
          <p:cNvSpPr txBox="1"/>
          <p:nvPr/>
        </p:nvSpPr>
        <p:spPr>
          <a:xfrm>
            <a:off x="7724274" y="346116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70E888-CFC8-7E47-9FE2-A6B45CD28DB5}"/>
              </a:ext>
            </a:extLst>
          </p:cNvPr>
          <p:cNvSpPr txBox="1"/>
          <p:nvPr/>
        </p:nvSpPr>
        <p:spPr>
          <a:xfrm>
            <a:off x="10136832" y="3045879"/>
            <a:ext cx="201991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Patella </a:t>
            </a:r>
            <a:r>
              <a:rPr lang="en-US" u="sng" dirty="0" err="1"/>
              <a:t>alta</a:t>
            </a:r>
            <a:endParaRPr lang="en-US" dirty="0"/>
          </a:p>
          <a:p>
            <a:pPr algn="ctr"/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A/B = </a:t>
            </a:r>
          </a:p>
          <a:p>
            <a:r>
              <a:rPr lang="en-US" sz="1600" dirty="0"/>
              <a:t>     </a:t>
            </a:r>
            <a:r>
              <a:rPr lang="en-US" sz="1600" dirty="0" err="1"/>
              <a:t>Insall-Salvati</a:t>
            </a:r>
            <a:r>
              <a:rPr lang="en-US" sz="1600" dirty="0"/>
              <a:t> Index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&gt; 1.3 = patella </a:t>
            </a:r>
            <a:r>
              <a:rPr lang="en-US" sz="1600" dirty="0" err="1"/>
              <a:t>alta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1.5 in this case</a:t>
            </a:r>
          </a:p>
        </p:txBody>
      </p:sp>
    </p:spTree>
    <p:extLst>
      <p:ext uri="{BB962C8B-B14F-4D97-AF65-F5344CB8AC3E}">
        <p14:creationId xmlns:p14="http://schemas.microsoft.com/office/powerpoint/2010/main" val="201622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9AF2F-549B-384B-8A98-044DADBEF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295" y="1218722"/>
            <a:ext cx="3784980" cy="442687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A picture containing indoor, plate, sitting&#10;&#10;Description automatically generated">
            <a:extLst>
              <a:ext uri="{FF2B5EF4-FFF2-40B4-BE49-F238E27FC236}">
                <a16:creationId xmlns:a16="http://schemas.microsoft.com/office/drawing/2014/main" id="{2DF202C2-1073-FB45-893F-569547276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409" y="1218722"/>
            <a:ext cx="4254784" cy="442055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68562-36F2-0742-B030-2FD1399E53B0}"/>
              </a:ext>
            </a:extLst>
          </p:cNvPr>
          <p:cNvSpPr txBox="1"/>
          <p:nvPr/>
        </p:nvSpPr>
        <p:spPr>
          <a:xfrm>
            <a:off x="241352" y="774282"/>
            <a:ext cx="249146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2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Distance from the middle of the tibial tuberosity (TT) and deepest point of the trochlear groove (TG)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line along the posterior femoral condyles is used as a reference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&lt; 15 mm = normal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15-20 mm = borderline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 20 mm = marked lateralization of the 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TT-TG in this case 25mm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13B3ABA-A187-1E41-B6A3-D965A565B454}"/>
              </a:ext>
            </a:extLst>
          </p:cNvPr>
          <p:cNvCxnSpPr>
            <a:cxnSpLocks/>
          </p:cNvCxnSpPr>
          <p:nvPr/>
        </p:nvCxnSpPr>
        <p:spPr>
          <a:xfrm flipV="1">
            <a:off x="9877925" y="1982049"/>
            <a:ext cx="236833" cy="5205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398997-BE63-7547-AC47-38C09FA08171}"/>
              </a:ext>
            </a:extLst>
          </p:cNvPr>
          <p:cNvCxnSpPr>
            <a:cxnSpLocks/>
          </p:cNvCxnSpPr>
          <p:nvPr/>
        </p:nvCxnSpPr>
        <p:spPr>
          <a:xfrm flipV="1">
            <a:off x="4803190" y="2415189"/>
            <a:ext cx="296313" cy="4090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B7159F3-8AB0-D544-BF36-1951863ADA94}"/>
              </a:ext>
            </a:extLst>
          </p:cNvPr>
          <p:cNvCxnSpPr>
            <a:cxnSpLocks/>
          </p:cNvCxnSpPr>
          <p:nvPr/>
        </p:nvCxnSpPr>
        <p:spPr>
          <a:xfrm flipV="1">
            <a:off x="1882934" y="2415188"/>
            <a:ext cx="385497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1B7855-531A-3D47-B4E8-F721A72C7AA1}"/>
              </a:ext>
            </a:extLst>
          </p:cNvPr>
          <p:cNvCxnSpPr/>
          <p:nvPr/>
        </p:nvCxnSpPr>
        <p:spPr>
          <a:xfrm>
            <a:off x="3923942" y="4038600"/>
            <a:ext cx="2242312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3CF25A-3ED8-D04E-BF4C-E7E20A73E6A5}"/>
              </a:ext>
            </a:extLst>
          </p:cNvPr>
          <p:cNvCxnSpPr>
            <a:cxnSpLocks/>
          </p:cNvCxnSpPr>
          <p:nvPr/>
        </p:nvCxnSpPr>
        <p:spPr>
          <a:xfrm>
            <a:off x="1572722" y="3521242"/>
            <a:ext cx="341323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0BC5CC-01D2-7D45-8FB0-6A66F2BF8007}"/>
              </a:ext>
            </a:extLst>
          </p:cNvPr>
          <p:cNvCxnSpPr>
            <a:cxnSpLocks/>
          </p:cNvCxnSpPr>
          <p:nvPr/>
        </p:nvCxnSpPr>
        <p:spPr>
          <a:xfrm>
            <a:off x="8217568" y="4142873"/>
            <a:ext cx="2466474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D28E5B-7EDA-8C48-B2CB-888D3D9F54A6}"/>
              </a:ext>
            </a:extLst>
          </p:cNvPr>
          <p:cNvCxnSpPr>
            <a:cxnSpLocks/>
          </p:cNvCxnSpPr>
          <p:nvPr/>
        </p:nvCxnSpPr>
        <p:spPr>
          <a:xfrm>
            <a:off x="5197642" y="1612232"/>
            <a:ext cx="0" cy="2402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FF2113-4891-B245-98A0-B6A4CF3A1B56}"/>
              </a:ext>
            </a:extLst>
          </p:cNvPr>
          <p:cNvCxnSpPr>
            <a:cxnSpLocks/>
          </p:cNvCxnSpPr>
          <p:nvPr/>
        </p:nvCxnSpPr>
        <p:spPr>
          <a:xfrm>
            <a:off x="10222831" y="1508807"/>
            <a:ext cx="0" cy="2630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indoor&#10;&#10;Description automatically generated">
            <a:extLst>
              <a:ext uri="{FF2B5EF4-FFF2-40B4-BE49-F238E27FC236}">
                <a16:creationId xmlns:a16="http://schemas.microsoft.com/office/drawing/2014/main" id="{8C2C53E7-554E-F74D-969A-43817103A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105" y="4377168"/>
            <a:ext cx="2466475" cy="2480832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1B4A2D3-C741-8640-95A3-F53C94462D0C}"/>
              </a:ext>
            </a:extLst>
          </p:cNvPr>
          <p:cNvCxnSpPr>
            <a:cxnSpLocks/>
          </p:cNvCxnSpPr>
          <p:nvPr/>
        </p:nvCxnSpPr>
        <p:spPr>
          <a:xfrm flipH="1">
            <a:off x="7122409" y="5077328"/>
            <a:ext cx="54170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E506760-00BD-984E-9102-0AFCA761DC4A}"/>
              </a:ext>
            </a:extLst>
          </p:cNvPr>
          <p:cNvCxnSpPr>
            <a:cxnSpLocks/>
          </p:cNvCxnSpPr>
          <p:nvPr/>
        </p:nvCxnSpPr>
        <p:spPr>
          <a:xfrm flipH="1">
            <a:off x="1332274" y="5671361"/>
            <a:ext cx="38482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49337CF-ABA6-C24B-8EDC-474982CEC0AB}"/>
              </a:ext>
            </a:extLst>
          </p:cNvPr>
          <p:cNvSpPr txBox="1"/>
          <p:nvPr/>
        </p:nvSpPr>
        <p:spPr>
          <a:xfrm>
            <a:off x="4850306" y="281968"/>
            <a:ext cx="24913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u="sng" dirty="0">
                <a:latin typeface="+mj-lt"/>
              </a:rPr>
              <a:t>TT-TG Distance</a:t>
            </a:r>
          </a:p>
        </p:txBody>
      </p:sp>
    </p:spTree>
    <p:extLst>
      <p:ext uri="{BB962C8B-B14F-4D97-AF65-F5344CB8AC3E}">
        <p14:creationId xmlns:p14="http://schemas.microsoft.com/office/powerpoint/2010/main" val="561765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indoor, bottle&#10;&#10;Description automatically generated">
            <a:extLst>
              <a:ext uri="{FF2B5EF4-FFF2-40B4-BE49-F238E27FC236}">
                <a16:creationId xmlns:a16="http://schemas.microsoft.com/office/drawing/2014/main" id="{247253DC-3069-8C46-9340-41E0F6382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49" b="-2"/>
          <a:stretch/>
        </p:blipFill>
        <p:spPr>
          <a:xfrm>
            <a:off x="2642722" y="1425994"/>
            <a:ext cx="4526493" cy="491050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4919F4AF-F809-524A-85F5-303F9CD96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44" b="99"/>
          <a:stretch/>
        </p:blipFill>
        <p:spPr>
          <a:xfrm>
            <a:off x="7427995" y="1425993"/>
            <a:ext cx="4526493" cy="491050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D0F12AF-51CF-364D-BD11-532F0A12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1004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Transient patellar dislocation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5B82B-00BD-3346-A8F3-4A343583110C}"/>
              </a:ext>
            </a:extLst>
          </p:cNvPr>
          <p:cNvSpPr txBox="1"/>
          <p:nvPr/>
        </p:nvSpPr>
        <p:spPr>
          <a:xfrm>
            <a:off x="0" y="1425993"/>
            <a:ext cx="273972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Lateral transient patellar </a:t>
            </a:r>
          </a:p>
          <a:p>
            <a:r>
              <a:rPr lang="en-US" sz="1600" dirty="0"/>
              <a:t>      dislocation out of the</a:t>
            </a:r>
          </a:p>
          <a:p>
            <a:r>
              <a:rPr lang="en-US" sz="1600" dirty="0"/>
              <a:t>      trochlear groove (usually </a:t>
            </a:r>
          </a:p>
          <a:p>
            <a:r>
              <a:rPr lang="en-US" sz="1600" dirty="0"/>
              <a:t>      a twisting injury)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Findings include typical </a:t>
            </a:r>
          </a:p>
          <a:p>
            <a:r>
              <a:rPr lang="en-US" sz="1600" dirty="0"/>
              <a:t>      osseous contusion pattern </a:t>
            </a:r>
          </a:p>
          <a:p>
            <a:r>
              <a:rPr lang="en-US" sz="1600" dirty="0"/>
              <a:t>      in the lateral femoral </a:t>
            </a:r>
          </a:p>
          <a:p>
            <a:r>
              <a:rPr lang="en-US" sz="1600" dirty="0"/>
              <a:t>      condyle            , and medial </a:t>
            </a:r>
          </a:p>
          <a:p>
            <a:r>
              <a:rPr lang="en-US" sz="1600" dirty="0"/>
              <a:t>      patellar facet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Chondral shear fracture  </a:t>
            </a:r>
          </a:p>
          <a:p>
            <a:r>
              <a:rPr lang="en-US" sz="1600" dirty="0"/>
              <a:t>      of the medial patellar facet</a:t>
            </a:r>
          </a:p>
          <a:p>
            <a:r>
              <a:rPr lang="en-US" sz="1600" dirty="0"/>
              <a:t>      is a common finding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AE2CAF-5E9B-4E46-9017-81914DD6DFE1}"/>
              </a:ext>
            </a:extLst>
          </p:cNvPr>
          <p:cNvCxnSpPr>
            <a:cxnSpLocks/>
          </p:cNvCxnSpPr>
          <p:nvPr/>
        </p:nvCxnSpPr>
        <p:spPr>
          <a:xfrm flipH="1" flipV="1">
            <a:off x="3894432" y="3269428"/>
            <a:ext cx="664182" cy="2186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F2583A-74B0-F44C-937C-730C0D0E8A6B}"/>
              </a:ext>
            </a:extLst>
          </p:cNvPr>
          <p:cNvCxnSpPr>
            <a:cxnSpLocks/>
          </p:cNvCxnSpPr>
          <p:nvPr/>
        </p:nvCxnSpPr>
        <p:spPr>
          <a:xfrm flipH="1">
            <a:off x="9182499" y="3219199"/>
            <a:ext cx="629438" cy="2688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EDEA19-F7B3-0E42-8FD3-B77940A05451}"/>
              </a:ext>
            </a:extLst>
          </p:cNvPr>
          <p:cNvCxnSpPr>
            <a:cxnSpLocks/>
          </p:cNvCxnSpPr>
          <p:nvPr/>
        </p:nvCxnSpPr>
        <p:spPr>
          <a:xfrm>
            <a:off x="1082575" y="3579083"/>
            <a:ext cx="46237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Bent Arrow 22">
            <a:extLst>
              <a:ext uri="{FF2B5EF4-FFF2-40B4-BE49-F238E27FC236}">
                <a16:creationId xmlns:a16="http://schemas.microsoft.com/office/drawing/2014/main" id="{2B24B419-71FF-884C-AAB7-EB4D474576E3}"/>
              </a:ext>
            </a:extLst>
          </p:cNvPr>
          <p:cNvSpPr/>
          <p:nvPr/>
        </p:nvSpPr>
        <p:spPr>
          <a:xfrm>
            <a:off x="3859819" y="2027290"/>
            <a:ext cx="295381" cy="348916"/>
          </a:xfrm>
          <a:prstGeom prst="bentArrow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ent Arrow 23">
            <a:extLst>
              <a:ext uri="{FF2B5EF4-FFF2-40B4-BE49-F238E27FC236}">
                <a16:creationId xmlns:a16="http://schemas.microsoft.com/office/drawing/2014/main" id="{0A826017-B1B8-B54D-8F1D-AC5F04EF8AE4}"/>
              </a:ext>
            </a:extLst>
          </p:cNvPr>
          <p:cNvSpPr/>
          <p:nvPr/>
        </p:nvSpPr>
        <p:spPr>
          <a:xfrm>
            <a:off x="1585687" y="3709192"/>
            <a:ext cx="228996" cy="246221"/>
          </a:xfrm>
          <a:prstGeom prst="bentArrow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06701D5-FCC3-EB4D-915F-176B8E9F34AD}"/>
              </a:ext>
            </a:extLst>
          </p:cNvPr>
          <p:cNvCxnSpPr>
            <a:cxnSpLocks/>
          </p:cNvCxnSpPr>
          <p:nvPr/>
        </p:nvCxnSpPr>
        <p:spPr>
          <a:xfrm flipH="1" flipV="1">
            <a:off x="5027368" y="2438237"/>
            <a:ext cx="912234" cy="25871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253F761-C376-C745-A283-C134F1D6A0AD}"/>
              </a:ext>
            </a:extLst>
          </p:cNvPr>
          <p:cNvCxnSpPr>
            <a:cxnSpLocks/>
          </p:cNvCxnSpPr>
          <p:nvPr/>
        </p:nvCxnSpPr>
        <p:spPr>
          <a:xfrm>
            <a:off x="2105526" y="4775911"/>
            <a:ext cx="392817" cy="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450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t&#10;&#10;Description automatically generated">
            <a:extLst>
              <a:ext uri="{FF2B5EF4-FFF2-40B4-BE49-F238E27FC236}">
                <a16:creationId xmlns:a16="http://schemas.microsoft.com/office/drawing/2014/main" id="{13289F92-80AF-D747-8A53-298E2089B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104" y="643466"/>
            <a:ext cx="4526491" cy="557106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3E961-88EE-9346-A167-83DE242A716D}"/>
              </a:ext>
            </a:extLst>
          </p:cNvPr>
          <p:cNvSpPr txBox="1"/>
          <p:nvPr/>
        </p:nvSpPr>
        <p:spPr>
          <a:xfrm>
            <a:off x="223838" y="1117598"/>
            <a:ext cx="50757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different patient with typical findings of </a:t>
            </a:r>
            <a:r>
              <a:rPr lang="en-US" u="sng" dirty="0"/>
              <a:t>transient</a:t>
            </a:r>
          </a:p>
          <a:p>
            <a:r>
              <a:rPr lang="en-US" u="sng" dirty="0"/>
              <a:t>patellar dislocation</a:t>
            </a:r>
            <a:r>
              <a:rPr lang="en-US" dirty="0"/>
              <a:t> </a:t>
            </a:r>
          </a:p>
          <a:p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Tear of the anterior aspect of the medial</a:t>
            </a:r>
          </a:p>
          <a:p>
            <a:r>
              <a:rPr lang="en-US" dirty="0"/>
              <a:t>      patellar retinaculum/MPFL           ,  another</a:t>
            </a:r>
          </a:p>
          <a:p>
            <a:r>
              <a:rPr lang="en-US" dirty="0"/>
              <a:t>      common finding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Note also the shallow appearing</a:t>
            </a:r>
          </a:p>
          <a:p>
            <a:r>
              <a:rPr lang="en-US" dirty="0"/>
              <a:t>      trochlear grove, which can be seen with lateral </a:t>
            </a:r>
          </a:p>
          <a:p>
            <a:r>
              <a:rPr lang="en-US" dirty="0"/>
              <a:t>      patellofemoral </a:t>
            </a:r>
            <a:r>
              <a:rPr lang="en-US" dirty="0" err="1"/>
              <a:t>maltracking</a:t>
            </a:r>
            <a:r>
              <a:rPr lang="en-US" dirty="0"/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2527AA9-6721-B346-8F87-95EE163E35A2}"/>
              </a:ext>
            </a:extLst>
          </p:cNvPr>
          <p:cNvCxnSpPr>
            <a:cxnSpLocks/>
          </p:cNvCxnSpPr>
          <p:nvPr/>
        </p:nvCxnSpPr>
        <p:spPr>
          <a:xfrm>
            <a:off x="6096000" y="1982048"/>
            <a:ext cx="63788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5AD32C0-45C7-9644-A1E7-28E48AEC61B7}"/>
              </a:ext>
            </a:extLst>
          </p:cNvPr>
          <p:cNvCxnSpPr>
            <a:cxnSpLocks/>
          </p:cNvCxnSpPr>
          <p:nvPr/>
        </p:nvCxnSpPr>
        <p:spPr>
          <a:xfrm>
            <a:off x="3200502" y="2694012"/>
            <a:ext cx="4344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ent Arrow 8">
            <a:extLst>
              <a:ext uri="{FF2B5EF4-FFF2-40B4-BE49-F238E27FC236}">
                <a16:creationId xmlns:a16="http://schemas.microsoft.com/office/drawing/2014/main" id="{BC0BA924-D872-C040-ABCF-2822159AF138}"/>
              </a:ext>
            </a:extLst>
          </p:cNvPr>
          <p:cNvSpPr/>
          <p:nvPr/>
        </p:nvSpPr>
        <p:spPr>
          <a:xfrm>
            <a:off x="6905866" y="2930209"/>
            <a:ext cx="295381" cy="34891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 w="31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>
            <a:extLst>
              <a:ext uri="{FF2B5EF4-FFF2-40B4-BE49-F238E27FC236}">
                <a16:creationId xmlns:a16="http://schemas.microsoft.com/office/drawing/2014/main" id="{0B2913F6-B969-8E4C-99EF-D9FDF2F1C495}"/>
              </a:ext>
            </a:extLst>
          </p:cNvPr>
          <p:cNvSpPr/>
          <p:nvPr/>
        </p:nvSpPr>
        <p:spPr>
          <a:xfrm>
            <a:off x="3339612" y="4284369"/>
            <a:ext cx="295381" cy="348916"/>
          </a:xfrm>
          <a:prstGeom prst="bentArrow">
            <a:avLst/>
          </a:prstGeom>
          <a:ln w="31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44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5FBC7F-A0D1-CA4F-A83D-A4397CF5B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440" y="1686043"/>
            <a:ext cx="3517119" cy="3654149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bottle, indoor&#10;&#10;Description automatically generated">
            <a:extLst>
              <a:ext uri="{FF2B5EF4-FFF2-40B4-BE49-F238E27FC236}">
                <a16:creationId xmlns:a16="http://schemas.microsoft.com/office/drawing/2014/main" id="{BEC46A81-F8F6-9F4B-9897-33D26867E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63" y="1727239"/>
            <a:ext cx="3434123" cy="3571755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259E9E07-8D3A-B24E-AB3F-3F9A039DD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92" y="1629965"/>
            <a:ext cx="3747703" cy="371022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B1A747-5CAB-AC46-8CBC-6B0DFBA2B001}"/>
              </a:ext>
            </a:extLst>
          </p:cNvPr>
          <p:cNvSpPr txBox="1"/>
          <p:nvPr/>
        </p:nvSpPr>
        <p:spPr>
          <a:xfrm>
            <a:off x="3755858" y="359295"/>
            <a:ext cx="468028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u="sng" dirty="0">
                <a:latin typeface="+mj-lt"/>
              </a:rPr>
              <a:t>Quadriceps tendinosis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D6B960-6782-6547-A1B2-30FA12DF03FD}"/>
              </a:ext>
            </a:extLst>
          </p:cNvPr>
          <p:cNvSpPr txBox="1"/>
          <p:nvPr/>
        </p:nvSpPr>
        <p:spPr>
          <a:xfrm>
            <a:off x="1859712" y="5678905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B422F5-C4E1-C844-AC57-A4EB5999AD74}"/>
              </a:ext>
            </a:extLst>
          </p:cNvPr>
          <p:cNvSpPr txBox="1"/>
          <p:nvPr/>
        </p:nvSpPr>
        <p:spPr>
          <a:xfrm>
            <a:off x="5538667" y="5678905"/>
            <a:ext cx="111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37D04-6F82-034A-B1B3-5F50FB0695E6}"/>
              </a:ext>
            </a:extLst>
          </p:cNvPr>
          <p:cNvSpPr txBox="1"/>
          <p:nvPr/>
        </p:nvSpPr>
        <p:spPr>
          <a:xfrm>
            <a:off x="9481600" y="5678905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Severe</a:t>
            </a:r>
          </a:p>
        </p:txBody>
      </p:sp>
    </p:spTree>
    <p:extLst>
      <p:ext uri="{BB962C8B-B14F-4D97-AF65-F5344CB8AC3E}">
        <p14:creationId xmlns:p14="http://schemas.microsoft.com/office/powerpoint/2010/main" val="3588034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cs typeface="Calibri" panose="020F0502020204030204" pitchFamily="34" charset="0"/>
              </a:rPr>
              <a:t>Step by step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2. </a:t>
            </a:r>
            <a:r>
              <a:rPr lang="en-US" sz="3200" dirty="0"/>
              <a:t>Evaluate for Osseous Contusions or Fractures: </a:t>
            </a:r>
          </a:p>
          <a:p>
            <a:pPr lvl="1"/>
            <a:r>
              <a:rPr lang="en-US" sz="2800" dirty="0"/>
              <a:t>Check</a:t>
            </a:r>
            <a:r>
              <a:rPr lang="en-US" sz="2800" i="1" dirty="0"/>
              <a:t> </a:t>
            </a:r>
            <a:r>
              <a:rPr lang="en-US" sz="3000" i="1" dirty="0"/>
              <a:t>T2 fat saturated </a:t>
            </a:r>
            <a:r>
              <a:rPr lang="en-US" sz="2800" dirty="0"/>
              <a:t>sequences</a:t>
            </a:r>
            <a:r>
              <a:rPr lang="en-US" sz="2800" i="1" dirty="0"/>
              <a:t> </a:t>
            </a:r>
            <a:r>
              <a:rPr lang="en-US" sz="2800" dirty="0"/>
              <a:t>and confirm fractures on </a:t>
            </a:r>
            <a:r>
              <a:rPr lang="en-US" sz="3000" i="1" dirty="0"/>
              <a:t>Coronal T1 non-fat saturated </a:t>
            </a:r>
            <a:r>
              <a:rPr lang="en-US" sz="2800" dirty="0"/>
              <a:t>sequences</a:t>
            </a:r>
            <a:r>
              <a:rPr lang="en-US" sz="2800" i="1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normallm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t="8726" r="13970" b="7752"/>
          <a:stretch/>
        </p:blipFill>
        <p:spPr>
          <a:xfrm>
            <a:off x="2101944" y="3481636"/>
            <a:ext cx="2642025" cy="321942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035905" y="4686361"/>
            <a:ext cx="3791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marrow signal on coronal fluid</a:t>
            </a:r>
          </a:p>
          <a:p>
            <a:r>
              <a:rPr lang="en-US" dirty="0"/>
              <a:t>sensitive imaging of the knee.</a:t>
            </a:r>
          </a:p>
        </p:txBody>
      </p:sp>
      <p:sp>
        <p:nvSpPr>
          <p:cNvPr id="6" name="Left Arrow 5"/>
          <p:cNvSpPr/>
          <p:nvPr/>
        </p:nvSpPr>
        <p:spPr>
          <a:xfrm>
            <a:off x="3941142" y="4554968"/>
            <a:ext cx="2189525" cy="1313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3941142" y="6045570"/>
            <a:ext cx="2189525" cy="1313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84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p, table, indoor&#10;&#10;Description automatically generated">
            <a:extLst>
              <a:ext uri="{FF2B5EF4-FFF2-40B4-BE49-F238E27FC236}">
                <a16:creationId xmlns:a16="http://schemas.microsoft.com/office/drawing/2014/main" id="{FA1F5E83-F6D0-EE42-A567-1C9A934AF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9" r="-3" b="-3"/>
          <a:stretch/>
        </p:blipFill>
        <p:spPr>
          <a:xfrm>
            <a:off x="4006596" y="1601870"/>
            <a:ext cx="3948125" cy="409435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23105A-4BD9-444C-A285-98C202EE8B48}"/>
              </a:ext>
            </a:extLst>
          </p:cNvPr>
          <p:cNvSpPr txBox="1"/>
          <p:nvPr/>
        </p:nvSpPr>
        <p:spPr>
          <a:xfrm>
            <a:off x="5090862" y="0"/>
            <a:ext cx="298222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algn="ctr"/>
            <a:r>
              <a:rPr lang="en-US" sz="3500" dirty="0">
                <a:latin typeface="+mj-lt"/>
              </a:rPr>
              <a:t>‘Jumper’s Knee’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668C72-C9F8-D74B-9565-8299CB4AA030}"/>
              </a:ext>
            </a:extLst>
          </p:cNvPr>
          <p:cNvCxnSpPr>
            <a:cxnSpLocks/>
          </p:cNvCxnSpPr>
          <p:nvPr/>
        </p:nvCxnSpPr>
        <p:spPr>
          <a:xfrm flipV="1">
            <a:off x="4251079" y="3953127"/>
            <a:ext cx="333876" cy="6222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376BD1-9431-5A4A-898B-C3F75228AFBF}"/>
              </a:ext>
            </a:extLst>
          </p:cNvPr>
          <p:cNvSpPr txBox="1"/>
          <p:nvPr/>
        </p:nvSpPr>
        <p:spPr>
          <a:xfrm>
            <a:off x="260115" y="1601870"/>
            <a:ext cx="316892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'Jumper’s knee’ = </a:t>
            </a:r>
            <a:r>
              <a:rPr lang="en-US" u="sng" dirty="0"/>
              <a:t>Proximal patellar tendinosis</a:t>
            </a:r>
            <a:endParaRPr lang="en-US" dirty="0"/>
          </a:p>
          <a:p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Partial tear/edema with expansion of the tendon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Often seen in basketball and volleyball players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5C4BAF-977B-FA41-AE12-B180787B3D0A}"/>
              </a:ext>
            </a:extLst>
          </p:cNvPr>
          <p:cNvCxnSpPr>
            <a:cxnSpLocks/>
          </p:cNvCxnSpPr>
          <p:nvPr/>
        </p:nvCxnSpPr>
        <p:spPr>
          <a:xfrm>
            <a:off x="2763081" y="2844407"/>
            <a:ext cx="37716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DBE295D-A07C-D14E-86A7-E6B4831ED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540" y="1601869"/>
            <a:ext cx="3764674" cy="4304089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66A3C3-00FF-B945-B5C5-E91DA4670CEF}"/>
              </a:ext>
            </a:extLst>
          </p:cNvPr>
          <p:cNvCxnSpPr>
            <a:cxnSpLocks/>
          </p:cNvCxnSpPr>
          <p:nvPr/>
        </p:nvCxnSpPr>
        <p:spPr>
          <a:xfrm flipV="1">
            <a:off x="10298861" y="2332246"/>
            <a:ext cx="345908" cy="6188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012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7C5C-B66A-024F-BF05-32C2654A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cs typeface="Calibri" panose="020F0502020204030204" pitchFamily="34" charset="0"/>
              </a:rPr>
              <a:t>Step by step approach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16BB4-A849-F741-8539-D984DE5F7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200" dirty="0"/>
              <a:t>Evaluate the Medial Compartment: </a:t>
            </a:r>
          </a:p>
          <a:p>
            <a:pPr lvl="1"/>
            <a:r>
              <a:rPr lang="en-US" sz="2800" dirty="0"/>
              <a:t> On the </a:t>
            </a:r>
            <a:r>
              <a:rPr lang="en-US" sz="3000" i="1" dirty="0"/>
              <a:t>Sagittal Proton Density (PD)</a:t>
            </a:r>
            <a:r>
              <a:rPr lang="en-US" sz="2800" i="1" dirty="0"/>
              <a:t> </a:t>
            </a:r>
            <a:r>
              <a:rPr lang="en-US" sz="2800" dirty="0"/>
              <a:t>sequence</a:t>
            </a:r>
            <a:r>
              <a:rPr lang="en-US" sz="2800" i="1" dirty="0"/>
              <a:t>: </a:t>
            </a:r>
            <a:r>
              <a:rPr lang="en-US" sz="2800" dirty="0"/>
              <a:t>Check for the </a:t>
            </a:r>
            <a:r>
              <a:rPr lang="en-US" sz="2800" u="sng" dirty="0"/>
              <a:t>medial meniscus (MM)</a:t>
            </a:r>
            <a:r>
              <a:rPr lang="en-US" sz="2800" dirty="0"/>
              <a:t>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/>
              <a:t>tear present or absent 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Make sure to follow the posterior horn all the way to the posterior root attachment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Check for abnormal meniscal morphology or displaced fragments </a:t>
            </a:r>
          </a:p>
        </p:txBody>
      </p:sp>
    </p:spTree>
    <p:extLst>
      <p:ext uri="{BB962C8B-B14F-4D97-AF65-F5344CB8AC3E}">
        <p14:creationId xmlns:p14="http://schemas.microsoft.com/office/powerpoint/2010/main" val="4208947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987" y="0"/>
            <a:ext cx="10515600" cy="131528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Medial </a:t>
            </a:r>
            <a:br>
              <a:rPr lang="en-US" dirty="0"/>
            </a:br>
            <a:r>
              <a:rPr lang="en-US" dirty="0"/>
              <a:t>Compartment</a:t>
            </a:r>
          </a:p>
        </p:txBody>
      </p:sp>
      <p:pic>
        <p:nvPicPr>
          <p:cNvPr id="4" name="Picture 3" descr="normalmm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2" r="18102"/>
          <a:stretch/>
        </p:blipFill>
        <p:spPr>
          <a:xfrm>
            <a:off x="120956" y="494063"/>
            <a:ext cx="2330346" cy="351239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normalmm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6" r="22318"/>
          <a:stretch/>
        </p:blipFill>
        <p:spPr>
          <a:xfrm>
            <a:off x="2602729" y="505419"/>
            <a:ext cx="2184204" cy="3501042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normalmm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r="28666"/>
          <a:stretch/>
        </p:blipFill>
        <p:spPr>
          <a:xfrm>
            <a:off x="4965867" y="505419"/>
            <a:ext cx="2344520" cy="3501042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normalmm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9" t="4491" r="17671" b="6232"/>
          <a:stretch/>
        </p:blipFill>
        <p:spPr>
          <a:xfrm>
            <a:off x="9713722" y="3434603"/>
            <a:ext cx="2250867" cy="321734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Picture 7" descr="normalmm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12696" r="14862"/>
          <a:stretch/>
        </p:blipFill>
        <p:spPr>
          <a:xfrm>
            <a:off x="6986818" y="3434603"/>
            <a:ext cx="2524969" cy="321734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9" name="Left Arrow 8"/>
          <p:cNvSpPr/>
          <p:nvPr/>
        </p:nvSpPr>
        <p:spPr>
          <a:xfrm rot="6757020">
            <a:off x="1949607" y="3510482"/>
            <a:ext cx="1806885" cy="21041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20314692">
            <a:off x="6845905" y="2299572"/>
            <a:ext cx="1441602" cy="15444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0800000">
            <a:off x="5790774" y="5257385"/>
            <a:ext cx="1519612" cy="12567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7716479">
            <a:off x="9490106" y="4395590"/>
            <a:ext cx="2174077" cy="10920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6415291">
            <a:off x="-67548" y="3432745"/>
            <a:ext cx="1307794" cy="20190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9461" y="4524160"/>
            <a:ext cx="4263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appearance of the medial meniscus</a:t>
            </a:r>
          </a:p>
          <a:p>
            <a:r>
              <a:rPr lang="en-US" dirty="0"/>
              <a:t>on sagittal proton density imaging</a:t>
            </a:r>
          </a:p>
        </p:txBody>
      </p:sp>
      <p:sp>
        <p:nvSpPr>
          <p:cNvPr id="15" name="Left Arrow 14"/>
          <p:cNvSpPr/>
          <p:nvPr/>
        </p:nvSpPr>
        <p:spPr>
          <a:xfrm rot="4019808">
            <a:off x="3524871" y="3506231"/>
            <a:ext cx="1817366" cy="21752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310387" y="1501542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insertion of the posterior root of </a:t>
            </a:r>
          </a:p>
          <a:p>
            <a:r>
              <a:rPr lang="en-US" dirty="0"/>
              <a:t>the medial meniscus.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05102" y="5381872"/>
            <a:ext cx="3562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appearance of the </a:t>
            </a:r>
          </a:p>
          <a:p>
            <a:r>
              <a:rPr lang="en-US" dirty="0"/>
              <a:t>medial meniscus posterior horn and </a:t>
            </a:r>
          </a:p>
          <a:p>
            <a:r>
              <a:rPr lang="en-US" dirty="0"/>
              <a:t>root on coronal imaging.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11787" y="2141099"/>
            <a:ext cx="262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appearance of the </a:t>
            </a:r>
          </a:p>
          <a:p>
            <a:r>
              <a:rPr lang="en-US" dirty="0"/>
              <a:t>medial meniscus body and hyaline cartilage on coronal imaging.</a:t>
            </a:r>
          </a:p>
        </p:txBody>
      </p:sp>
    </p:spTree>
    <p:extLst>
      <p:ext uri="{BB962C8B-B14F-4D97-AF65-F5344CB8AC3E}">
        <p14:creationId xmlns:p14="http://schemas.microsoft.com/office/powerpoint/2010/main" val="432506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A2A7B-608C-9749-AA54-38661F7F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cs typeface="Calibri" panose="020F0502020204030204" pitchFamily="34" charset="0"/>
              </a:rPr>
              <a:t>Step by step approach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A3613-EDDA-E64C-9A21-F4EC24566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200" dirty="0"/>
              <a:t>Medial Compartment (continued): </a:t>
            </a:r>
          </a:p>
          <a:p>
            <a:pPr lvl="1"/>
            <a:r>
              <a:rPr lang="en-US" sz="2800" dirty="0"/>
              <a:t>On the </a:t>
            </a:r>
            <a:r>
              <a:rPr lang="en-US" sz="3000" i="1" dirty="0"/>
              <a:t>Coronal T2 fat saturated </a:t>
            </a:r>
            <a:r>
              <a:rPr lang="en-US" sz="2800" dirty="0"/>
              <a:t>sequence:  MM </a:t>
            </a:r>
            <a:r>
              <a:rPr lang="en-US" sz="2800" dirty="0">
                <a:sym typeface="Wingdings" pitchFamily="2" charset="2"/>
              </a:rPr>
              <a:t> evaluate the meniscal body (not well seen on sagittal sequences)</a:t>
            </a:r>
          </a:p>
          <a:p>
            <a:pPr lvl="1"/>
            <a:r>
              <a:rPr lang="en-US" sz="2800" dirty="0">
                <a:sym typeface="Wingdings" pitchFamily="2" charset="2"/>
              </a:rPr>
              <a:t>Look for secondary signs of meniscal tears: linear subchondral marrow edema, parameniscal cysts, parameniscal soft tissue edema, adjacent </a:t>
            </a:r>
            <a:r>
              <a:rPr lang="en-US" sz="2800" dirty="0" err="1">
                <a:sym typeface="Wingdings" pitchFamily="2" charset="2"/>
              </a:rPr>
              <a:t>periligamentous</a:t>
            </a:r>
            <a:r>
              <a:rPr lang="en-US" sz="2800" dirty="0">
                <a:sym typeface="Wingdings" pitchFamily="2" charset="2"/>
              </a:rPr>
              <a:t> edema, adjacent </a:t>
            </a:r>
            <a:r>
              <a:rPr lang="en-US" sz="2800" dirty="0" err="1">
                <a:sym typeface="Wingdings" pitchFamily="2" charset="2"/>
              </a:rPr>
              <a:t>chondrosis</a:t>
            </a:r>
            <a:endParaRPr lang="en-US" sz="2800" dirty="0">
              <a:sym typeface="Wingdings" pitchFamily="2" charset="2"/>
            </a:endParaRPr>
          </a:p>
          <a:p>
            <a:pPr lvl="1"/>
            <a:endParaRPr lang="en-US" sz="2800" dirty="0">
              <a:sym typeface="Wingdings" pitchFamily="2" charset="2"/>
            </a:endParaRPr>
          </a:p>
          <a:p>
            <a:pPr lvl="1"/>
            <a:r>
              <a:rPr lang="en-US" sz="2800" dirty="0">
                <a:sym typeface="Wingdings" pitchFamily="2" charset="2"/>
              </a:rPr>
              <a:t>Check the medial compartment </a:t>
            </a:r>
            <a:r>
              <a:rPr lang="en-US" sz="2800" u="sng" dirty="0">
                <a:sym typeface="Wingdings" pitchFamily="2" charset="2"/>
              </a:rPr>
              <a:t>hyaline cartilage </a:t>
            </a:r>
            <a:r>
              <a:rPr lang="en-US" sz="2800" dirty="0">
                <a:sym typeface="Wingdings" pitchFamily="2" charset="2"/>
              </a:rPr>
              <a:t>for partial thickness and full thickness defects on the </a:t>
            </a:r>
            <a:r>
              <a:rPr lang="en-US" sz="3000" i="1" dirty="0">
                <a:sym typeface="Wingdings" pitchFamily="2" charset="2"/>
              </a:rPr>
              <a:t>Coronal and Sagittal T2 fat saturated sequences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62960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6CACC-933E-AB44-8914-92F79BDB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cs typeface="Calibri" panose="020F0502020204030204" pitchFamily="34" charset="0"/>
              </a:rPr>
              <a:t>Step by step approach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69898-BB7C-2C4A-8289-6B5C08B20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3200" dirty="0"/>
              <a:t>Evaluate the Lateral Compartment:  </a:t>
            </a:r>
          </a:p>
          <a:p>
            <a:pPr lvl="1"/>
            <a:r>
              <a:rPr lang="en-US" sz="2800" dirty="0"/>
              <a:t>On the </a:t>
            </a:r>
            <a:r>
              <a:rPr lang="en-US" sz="3000" i="1" dirty="0"/>
              <a:t>Sagittal PD</a:t>
            </a:r>
            <a:r>
              <a:rPr lang="en-US" sz="2800" i="1" dirty="0"/>
              <a:t> </a:t>
            </a:r>
            <a:r>
              <a:rPr lang="en-US" sz="2800" dirty="0"/>
              <a:t>sequence</a:t>
            </a:r>
            <a:r>
              <a:rPr lang="en-US" sz="2800" i="1" dirty="0"/>
              <a:t>: </a:t>
            </a:r>
            <a:r>
              <a:rPr lang="en-US" sz="2800" dirty="0"/>
              <a:t>Check for the </a:t>
            </a:r>
            <a:r>
              <a:rPr lang="en-US" sz="2800" u="sng" dirty="0"/>
              <a:t>lateral meniscus (LM)</a:t>
            </a:r>
            <a:r>
              <a:rPr lang="en-US" sz="2800" dirty="0"/>
              <a:t>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/>
              <a:t>tear present or absent; remember the anterior root of the lateral meniscus blends with the fibers of the ACL (speckled appearance at the anterior root is normal) </a:t>
            </a:r>
          </a:p>
          <a:p>
            <a:pPr lvl="1"/>
            <a:r>
              <a:rPr lang="en-US" sz="2800" dirty="0"/>
              <a:t>On the </a:t>
            </a:r>
            <a:r>
              <a:rPr lang="en-US" sz="2800" i="1" dirty="0"/>
              <a:t>Coronal T2 fat saturated sequence: </a:t>
            </a:r>
            <a:r>
              <a:rPr lang="en-US" sz="2800" dirty="0"/>
              <a:t>LM </a:t>
            </a:r>
            <a:r>
              <a:rPr lang="en-US" sz="2800" dirty="0">
                <a:sym typeface="Wingdings" pitchFamily="2" charset="2"/>
              </a:rPr>
              <a:t> evaluate the meniscal body</a:t>
            </a:r>
          </a:p>
          <a:p>
            <a:pPr lvl="1"/>
            <a:r>
              <a:rPr lang="en-US" sz="2800" dirty="0">
                <a:sym typeface="Wingdings" pitchFamily="2" charset="2"/>
              </a:rPr>
              <a:t>Look for secondary signs of meniscal tear: linear subchondral marrow edema, parameniscal cysts, parameniscal soft tissue edema, adjacent </a:t>
            </a:r>
            <a:r>
              <a:rPr lang="en-US" sz="2800" dirty="0" err="1">
                <a:sym typeface="Wingdings" pitchFamily="2" charset="2"/>
              </a:rPr>
              <a:t>periligamentous</a:t>
            </a:r>
            <a:r>
              <a:rPr lang="en-US" sz="2800" dirty="0">
                <a:sym typeface="Wingdings" pitchFamily="2" charset="2"/>
              </a:rPr>
              <a:t> edema, adjacent </a:t>
            </a:r>
            <a:r>
              <a:rPr lang="en-US" sz="2800" dirty="0" err="1">
                <a:sym typeface="Wingdings" pitchFamily="2" charset="2"/>
              </a:rPr>
              <a:t>chondrosis</a:t>
            </a:r>
            <a:endParaRPr lang="en-US" sz="2800" dirty="0">
              <a:sym typeface="Wingdings" pitchFamily="2" charset="2"/>
            </a:endParaRP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6638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5677" y="365125"/>
            <a:ext cx="306280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Lateral Compartment</a:t>
            </a:r>
          </a:p>
        </p:txBody>
      </p:sp>
      <p:pic>
        <p:nvPicPr>
          <p:cNvPr id="4" name="Picture 3" descr="normallm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9325" r="13985"/>
          <a:stretch/>
        </p:blipFill>
        <p:spPr>
          <a:xfrm>
            <a:off x="5561392" y="3211836"/>
            <a:ext cx="2817188" cy="354132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normallm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6" t="3637" r="15280" b="3861"/>
          <a:stretch/>
        </p:blipFill>
        <p:spPr>
          <a:xfrm>
            <a:off x="8845677" y="3211836"/>
            <a:ext cx="2584299" cy="351842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normallm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2" t="9325" r="14869" b="5058"/>
          <a:stretch/>
        </p:blipFill>
        <p:spPr>
          <a:xfrm>
            <a:off x="116775" y="262787"/>
            <a:ext cx="3138317" cy="363444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normallm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14355" r="12174" b="5390"/>
          <a:stretch/>
        </p:blipFill>
        <p:spPr>
          <a:xfrm>
            <a:off x="3601466" y="382581"/>
            <a:ext cx="3172077" cy="351465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Left Arrow 7"/>
          <p:cNvSpPr/>
          <p:nvPr/>
        </p:nvSpPr>
        <p:spPr>
          <a:xfrm rot="4109814">
            <a:off x="852367" y="3119180"/>
            <a:ext cx="1289609" cy="1588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9277" y="3955630"/>
            <a:ext cx="422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appearance of the lateral meniscus</a:t>
            </a:r>
          </a:p>
          <a:p>
            <a:r>
              <a:rPr lang="en-US" dirty="0"/>
              <a:t>on sagittal proton density imaging.</a:t>
            </a:r>
          </a:p>
        </p:txBody>
      </p:sp>
      <p:sp>
        <p:nvSpPr>
          <p:cNvPr id="11" name="Left Arrow 10"/>
          <p:cNvSpPr/>
          <p:nvPr/>
        </p:nvSpPr>
        <p:spPr>
          <a:xfrm rot="6259001">
            <a:off x="1232982" y="3103797"/>
            <a:ext cx="1289609" cy="1588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6737340">
            <a:off x="4425091" y="3086125"/>
            <a:ext cx="1289609" cy="1588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6650221">
            <a:off x="3803480" y="3081991"/>
            <a:ext cx="1289609" cy="1588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4109814">
            <a:off x="7164627" y="5753452"/>
            <a:ext cx="1289609" cy="1588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4109814">
            <a:off x="10785171" y="6021818"/>
            <a:ext cx="1289609" cy="1588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99197" y="2288506"/>
            <a:ext cx="4226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appearance of the lateral meniscus </a:t>
            </a:r>
          </a:p>
          <a:p>
            <a:r>
              <a:rPr lang="en-US" dirty="0"/>
              <a:t>body, posterior horn, and hyaline </a:t>
            </a:r>
          </a:p>
          <a:p>
            <a:r>
              <a:rPr lang="en-US" dirty="0"/>
              <a:t>cartilage on coronal imaging.</a:t>
            </a:r>
          </a:p>
        </p:txBody>
      </p:sp>
    </p:spTree>
    <p:extLst>
      <p:ext uri="{BB962C8B-B14F-4D97-AF65-F5344CB8AC3E}">
        <p14:creationId xmlns:p14="http://schemas.microsoft.com/office/powerpoint/2010/main" val="2886998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1757</Words>
  <Application>Microsoft Office PowerPoint</Application>
  <PresentationFormat>Widescreen</PresentationFormat>
  <Paragraphs>316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How to approach a  Knee MRI</vt:lpstr>
      <vt:lpstr>Routine Knee MRI Protocol</vt:lpstr>
      <vt:lpstr>Step by step approach</vt:lpstr>
      <vt:lpstr>Step by step approach</vt:lpstr>
      <vt:lpstr>Step by step approach</vt:lpstr>
      <vt:lpstr>Medial  Compartment</vt:lpstr>
      <vt:lpstr>Step by step approach</vt:lpstr>
      <vt:lpstr>Step by step approach</vt:lpstr>
      <vt:lpstr>Lateral Compartment</vt:lpstr>
      <vt:lpstr>Step by step approach</vt:lpstr>
      <vt:lpstr>Anterior and Posterior Cruciate Ligaments</vt:lpstr>
      <vt:lpstr>Step by step approach</vt:lpstr>
      <vt:lpstr>LCL Complex and MCL</vt:lpstr>
      <vt:lpstr>Step by step approach</vt:lpstr>
      <vt:lpstr>Extensor Mechanism and Patellofemoral Compartment</vt:lpstr>
      <vt:lpstr>Step by step approach</vt:lpstr>
      <vt:lpstr>Common Cases</vt:lpstr>
      <vt:lpstr>Meniscus tear</vt:lpstr>
      <vt:lpstr>Vertical  Tear</vt:lpstr>
      <vt:lpstr>PowerPoint Presentation</vt:lpstr>
      <vt:lpstr>Horizontal (cleavage) tear Medial Meniscus</vt:lpstr>
      <vt:lpstr>PowerPoint Presentation</vt:lpstr>
      <vt:lpstr>PowerPoint Presentation</vt:lpstr>
      <vt:lpstr>PowerPoint Presentation</vt:lpstr>
      <vt:lpstr>PowerPoint Presentation</vt:lpstr>
      <vt:lpstr>ACL tear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Subchondral insufficiency fracture (formerly ‘SONK’) </vt:lpstr>
      <vt:lpstr>Subchondral insufficiency fracture of the medial tibial plateau </vt:lpstr>
      <vt:lpstr>Lateral patellofemoral maltracking</vt:lpstr>
      <vt:lpstr>PowerPoint Presentation</vt:lpstr>
      <vt:lpstr>Transient patellar dislocation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approach a  Knee MRI</dc:title>
  <dc:creator>Lukas Trunz</dc:creator>
  <cp:lastModifiedBy>Kristen McClure</cp:lastModifiedBy>
  <cp:revision>19</cp:revision>
  <dcterms:created xsi:type="dcterms:W3CDTF">2019-03-07T07:15:00Z</dcterms:created>
  <dcterms:modified xsi:type="dcterms:W3CDTF">2020-02-06T02:11:36Z</dcterms:modified>
</cp:coreProperties>
</file>