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y="5143500" cx="9144000"/>
  <p:notesSz cx="6858000" cy="9144000"/>
  <p:embeddedFontLst>
    <p:embeddedFont>
      <p:font typeface="Roboto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Roboto-regular.fntdata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Roboto-italic.fntdata"/><Relationship Id="rId47" Type="http://schemas.openxmlformats.org/officeDocument/2006/relationships/font" Target="fonts/Roboto-bold.fntdata"/><Relationship Id="rId49" Type="http://schemas.openxmlformats.org/officeDocument/2006/relationships/font" Target="fonts/Robo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ebfaa990b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ebfaa990b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ef97d2c3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ef97d2c3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59e0071b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59e0071b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ef97d2c3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ef97d2c3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058a23b15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058a23b15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058a23b15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058a23b15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8a17efb3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8a17efb3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68820e7c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68820e7c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Anterior mediastinal mass retrosternal space Thyroid goiter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f9f670565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f9f67056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f9f67056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f9f67056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Unchanged for 6 years -probable thyroid goiter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8a17efb3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8a17efb3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f9f67056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4f9f67056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Rt </a:t>
            </a:r>
            <a:r>
              <a:rPr lang="en"/>
              <a:t>paratracheal</a:t>
            </a:r>
            <a:r>
              <a:rPr lang="en"/>
              <a:t> adenopathy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559e0071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559e0071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4f9f670565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4f9f67056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Hiatal hernia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8a17efb3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8a17efb3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5250043b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5250043b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5250043bd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5250043bd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250043bd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250043bd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5250043bd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5250043bd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4f9f67056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4f9f67056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LLL pneumonia, Retrocardiac blind spot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4f9f67056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4f9f67056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68820e7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68820e7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4f9f67056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4f9f67056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Lingular pneumonia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8a17efb3b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8a17efb3b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4f9f67056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4f9f67056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Sternum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4f9f67056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4f9f67056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Sternal fracture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4f9f67056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4f9f67056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Skin neurofibromatosis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559e0071b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559e0071b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4f9f67056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4f9f67056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Posterior mediastinal mass  </a:t>
            </a:r>
            <a:r>
              <a:rPr lang="en"/>
              <a:t>Paraspinal mass over vertebra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4f9f67056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4f9f67056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Paraspinal mass over vertebra </a:t>
            </a:r>
            <a:r>
              <a:rPr lang="en"/>
              <a:t>ganglioneuroma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8a17efb3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8a17efb3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4f9f67056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4f9f67056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 in the biliary ducts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058a23b1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058a23b1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4f9f670565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4f9f670565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 in biliary tree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559e0071b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559e0071b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Free Air and dilated bowel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8820e7c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8820e7c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a17efb3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8a17efb3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59e0071b4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59e0071b4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28c72bd43c46705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28c72bd43c46705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ebfaa990b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4ebfaa990b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rgbClr val="43434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2.jp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Relationship Id="rId4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Relationship Id="rId4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jpg"/><Relationship Id="rId4" Type="http://schemas.openxmlformats.org/officeDocument/2006/relationships/image" Target="../media/image3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Relationship Id="rId4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2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1228725" y="1819275"/>
            <a:ext cx="73896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approach a CXR</a:t>
            </a:r>
            <a:endParaRPr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Nina Terry</a:t>
            </a:r>
            <a:endParaRPr sz="28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rPr>
              <a:t>University of Alabama Birmingham</a:t>
            </a: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-1"/>
            <a:ext cx="141875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5375" y="-27025"/>
            <a:ext cx="1438626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75" y="4267205"/>
            <a:ext cx="3495675" cy="87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 txBox="1"/>
          <p:nvPr/>
        </p:nvSpPr>
        <p:spPr>
          <a:xfrm>
            <a:off x="133350" y="923925"/>
            <a:ext cx="4515000" cy="13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Felson’s approach: ATM</a:t>
            </a:r>
            <a:r>
              <a:rPr lang="en" sz="4000">
                <a:solidFill>
                  <a:srgbClr val="92D050"/>
                </a:solidFill>
              </a:rPr>
              <a:t>LL</a:t>
            </a:r>
            <a:endParaRPr sz="4000">
              <a:solidFill>
                <a:srgbClr val="92D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22"/>
          <p:cNvSpPr txBox="1"/>
          <p:nvPr/>
        </p:nvSpPr>
        <p:spPr>
          <a:xfrm>
            <a:off x="28575" y="-109575"/>
            <a:ext cx="85248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Approach to Interpretation-PA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500" y="1129887"/>
            <a:ext cx="4515004" cy="370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 txBox="1"/>
          <p:nvPr/>
        </p:nvSpPr>
        <p:spPr>
          <a:xfrm>
            <a:off x="133350" y="3294650"/>
            <a:ext cx="4403400" cy="1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600">
                <a:solidFill>
                  <a:srgbClr val="92D050"/>
                </a:solidFill>
              </a:rPr>
              <a:t>L</a:t>
            </a:r>
            <a:r>
              <a:rPr b="1" lang="en" sz="3600">
                <a:solidFill>
                  <a:srgbClr val="FFFFFF"/>
                </a:solidFill>
              </a:rPr>
              <a:t>ung-unilateral 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600">
                <a:solidFill>
                  <a:srgbClr val="92D050"/>
                </a:solidFill>
              </a:rPr>
              <a:t>L</a:t>
            </a:r>
            <a:r>
              <a:rPr b="1" lang="en" sz="3600">
                <a:solidFill>
                  <a:srgbClr val="FFFFFF"/>
                </a:solidFill>
              </a:rPr>
              <a:t>ungs-bilateral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5730475" y="1661450"/>
            <a:ext cx="686400" cy="20892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2"/>
          <p:cNvSpPr/>
          <p:nvPr/>
        </p:nvSpPr>
        <p:spPr>
          <a:xfrm>
            <a:off x="7282475" y="1701225"/>
            <a:ext cx="795900" cy="2158800"/>
          </a:xfrm>
          <a:prstGeom prst="ellipse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2"/>
          <p:cNvSpPr/>
          <p:nvPr/>
        </p:nvSpPr>
        <p:spPr>
          <a:xfrm>
            <a:off x="3681025" y="3472100"/>
            <a:ext cx="159300" cy="278700"/>
          </a:xfrm>
          <a:prstGeom prst="ellipse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2"/>
          <p:cNvSpPr/>
          <p:nvPr/>
        </p:nvSpPr>
        <p:spPr>
          <a:xfrm>
            <a:off x="4088763" y="3472100"/>
            <a:ext cx="159300" cy="278700"/>
          </a:xfrm>
          <a:prstGeom prst="ellipse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2"/>
          <p:cNvSpPr/>
          <p:nvPr/>
        </p:nvSpPr>
        <p:spPr>
          <a:xfrm>
            <a:off x="5299750" y="1432425"/>
            <a:ext cx="3113700" cy="3243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2"/>
          <p:cNvSpPr/>
          <p:nvPr/>
        </p:nvSpPr>
        <p:spPr>
          <a:xfrm>
            <a:off x="3780525" y="4208325"/>
            <a:ext cx="308100" cy="208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2"/>
          <p:cNvSpPr txBox="1"/>
          <p:nvPr/>
        </p:nvSpPr>
        <p:spPr>
          <a:xfrm>
            <a:off x="133350" y="2586675"/>
            <a:ext cx="41943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Look at each lung individually and then at both</a:t>
            </a:r>
            <a:endParaRPr sz="18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900600" y="4675725"/>
            <a:ext cx="2659800" cy="2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to show</a:t>
            </a:r>
            <a:endParaRPr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3"/>
          <p:cNvSpPr txBox="1"/>
          <p:nvPr/>
        </p:nvSpPr>
        <p:spPr>
          <a:xfrm>
            <a:off x="57150" y="923925"/>
            <a:ext cx="4505400" cy="13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Felson’s approach: ATM</a:t>
            </a:r>
            <a:r>
              <a:rPr lang="en" sz="4000">
                <a:solidFill>
                  <a:srgbClr val="92D050"/>
                </a:solidFill>
              </a:rPr>
              <a:t>LL</a:t>
            </a:r>
            <a:endParaRPr sz="4000">
              <a:solidFill>
                <a:srgbClr val="92D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23"/>
          <p:cNvSpPr txBox="1"/>
          <p:nvPr/>
        </p:nvSpPr>
        <p:spPr>
          <a:xfrm>
            <a:off x="114300" y="3352800"/>
            <a:ext cx="4162500" cy="13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2D050"/>
                </a:solidFill>
              </a:rPr>
              <a:t>L</a:t>
            </a:r>
            <a:r>
              <a:rPr b="1" lang="en" sz="3600">
                <a:solidFill>
                  <a:srgbClr val="FFFFFF"/>
                </a:solidFill>
              </a:rPr>
              <a:t>ung-unilateral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2D050"/>
                </a:solidFill>
              </a:rPr>
              <a:t>L</a:t>
            </a:r>
            <a:r>
              <a:rPr b="1" lang="en" sz="3600">
                <a:solidFill>
                  <a:srgbClr val="FFFFFF"/>
                </a:solidFill>
              </a:rPr>
              <a:t>ungs-bilateral</a:t>
            </a:r>
            <a:endParaRPr b="1" sz="36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92D05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23"/>
          <p:cNvSpPr txBox="1"/>
          <p:nvPr/>
        </p:nvSpPr>
        <p:spPr>
          <a:xfrm>
            <a:off x="28575" y="-109575"/>
            <a:ext cx="85248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Approach to Interpretation-Lat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1" name="Google Shape;2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275" y="742600"/>
            <a:ext cx="3915247" cy="437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/>
        </p:nvSpPr>
        <p:spPr>
          <a:xfrm>
            <a:off x="189025" y="2568575"/>
            <a:ext cx="45054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 the lateral the lungs overlap however can define fissures for each lung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" name="Google Shape;213;p23"/>
          <p:cNvSpPr/>
          <p:nvPr/>
        </p:nvSpPr>
        <p:spPr>
          <a:xfrm>
            <a:off x="5601150" y="1318200"/>
            <a:ext cx="2318100" cy="3044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3"/>
          <p:cNvSpPr/>
          <p:nvPr/>
        </p:nvSpPr>
        <p:spPr>
          <a:xfrm>
            <a:off x="3780525" y="4083950"/>
            <a:ext cx="913800" cy="695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3"/>
          <p:cNvSpPr txBox="1"/>
          <p:nvPr/>
        </p:nvSpPr>
        <p:spPr>
          <a:xfrm>
            <a:off x="502850" y="4779350"/>
            <a:ext cx="2318100" cy="1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to show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 txBox="1"/>
          <p:nvPr/>
        </p:nvSpPr>
        <p:spPr>
          <a:xfrm>
            <a:off x="0" y="238175"/>
            <a:ext cx="9144000" cy="11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Approach to Interpretation</a:t>
            </a:r>
            <a:endParaRPr sz="6000"/>
          </a:p>
        </p:txBody>
      </p:sp>
      <p:sp>
        <p:nvSpPr>
          <p:cNvPr id="221" name="Google Shape;221;p24"/>
          <p:cNvSpPr txBox="1"/>
          <p:nvPr/>
        </p:nvSpPr>
        <p:spPr>
          <a:xfrm>
            <a:off x="1045400" y="1754400"/>
            <a:ext cx="67488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Use a systematic approach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24"/>
          <p:cNvSpPr txBox="1"/>
          <p:nvPr/>
        </p:nvSpPr>
        <p:spPr>
          <a:xfrm>
            <a:off x="463150" y="3236500"/>
            <a:ext cx="86808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Play special attention to the blind spots</a:t>
            </a:r>
            <a:endParaRPr sz="36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</a:t>
            </a:r>
            <a:endParaRPr sz="24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/>
          <p:nvPr/>
        </p:nvSpPr>
        <p:spPr>
          <a:xfrm>
            <a:off x="266700" y="0"/>
            <a:ext cx="3190800" cy="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400">
                <a:solidFill>
                  <a:srgbClr val="FFFFFF"/>
                </a:solidFill>
              </a:rPr>
              <a:t>Blind Spots</a:t>
            </a:r>
            <a:endParaRPr sz="4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25"/>
          <p:cNvSpPr txBox="1"/>
          <p:nvPr/>
        </p:nvSpPr>
        <p:spPr>
          <a:xfrm>
            <a:off x="0" y="1242550"/>
            <a:ext cx="2241900" cy="3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1.Sternum;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2.Rib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3.Trachea;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4.Paratracheal region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5.Carina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6.</a:t>
            </a:r>
            <a:r>
              <a:rPr lang="en" sz="1200">
                <a:solidFill>
                  <a:srgbClr val="FFFFFF"/>
                </a:solidFill>
              </a:rPr>
              <a:t>Right lung apex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7.Left lung apex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8.</a:t>
            </a:r>
            <a:r>
              <a:rPr lang="en" sz="1200">
                <a:solidFill>
                  <a:srgbClr val="FFFFFF"/>
                </a:solidFill>
              </a:rPr>
              <a:t>Right hilum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9.Left hilum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10, Infrahilar region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11.Right Lung base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12.Retrocardiac left lower lobe;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</a:rPr>
              <a:t>13. Vertebral body.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29" name="Google Shape;229;p25"/>
          <p:cNvSpPr txBox="1"/>
          <p:nvPr/>
        </p:nvSpPr>
        <p:spPr>
          <a:xfrm>
            <a:off x="219075" y="4610100"/>
            <a:ext cx="88677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Where Are They All Hiding? Common Blind Spots on Chest Radiography Kathryn L. Humphrey, MD, Carol C. Wu, MD, Matthew D. Gilman, MD, Ahmed H. El-Sherief, MD, Jo-Anne O. Shepard, MD, and Gerald F. Abbott, MD </a:t>
            </a:r>
            <a:r>
              <a:rPr lang="en" sz="1000">
                <a:solidFill>
                  <a:srgbClr val="FFFFFF"/>
                </a:solidFill>
              </a:rPr>
              <a:t>CDR Vol 34, No 21, p.5, October 15,2011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0" name="Google Shape;230;p25"/>
          <p:cNvPicPr preferRelativeResize="0"/>
          <p:nvPr/>
        </p:nvPicPr>
        <p:blipFill rotWithShape="1">
          <a:blip r:embed="rId3">
            <a:alphaModFix/>
          </a:blip>
          <a:srcRect b="0" l="15215" r="12120" t="0"/>
          <a:stretch/>
        </p:blipFill>
        <p:spPr>
          <a:xfrm>
            <a:off x="2226014" y="781200"/>
            <a:ext cx="3256932" cy="368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5"/>
          <p:cNvPicPr preferRelativeResize="0"/>
          <p:nvPr/>
        </p:nvPicPr>
        <p:blipFill rotWithShape="1">
          <a:blip r:embed="rId4">
            <a:alphaModFix/>
          </a:blip>
          <a:srcRect b="8377" l="12944" r="12406" t="-1984"/>
          <a:stretch/>
        </p:blipFill>
        <p:spPr>
          <a:xfrm>
            <a:off x="5834875" y="743275"/>
            <a:ext cx="2709378" cy="372037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/>
          <p:nvPr/>
        </p:nvSpPr>
        <p:spPr>
          <a:xfrm>
            <a:off x="8045975" y="1741525"/>
            <a:ext cx="10980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18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ternum</a:t>
            </a:r>
            <a:endParaRPr sz="18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25"/>
          <p:cNvSpPr/>
          <p:nvPr/>
        </p:nvSpPr>
        <p:spPr>
          <a:xfrm>
            <a:off x="7907575" y="2011525"/>
            <a:ext cx="212100" cy="462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34" name="Google Shape;234;p25"/>
          <p:cNvCxnSpPr/>
          <p:nvPr/>
        </p:nvCxnSpPr>
        <p:spPr>
          <a:xfrm rot="10800000">
            <a:off x="7907575" y="2057725"/>
            <a:ext cx="212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5" name="Google Shape;235;p25"/>
          <p:cNvSpPr txBox="1"/>
          <p:nvPr/>
        </p:nvSpPr>
        <p:spPr>
          <a:xfrm>
            <a:off x="1540900" y="2943425"/>
            <a:ext cx="7752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Rib</a:t>
            </a:r>
            <a:endParaRPr sz="18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6" name="Google Shape;236;p25"/>
          <p:cNvCxnSpPr>
            <a:stCxn id="235" idx="2"/>
          </p:cNvCxnSpPr>
          <p:nvPr/>
        </p:nvCxnSpPr>
        <p:spPr>
          <a:xfrm>
            <a:off x="1928500" y="3137225"/>
            <a:ext cx="664200" cy="120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7" name="Google Shape;237;p25"/>
          <p:cNvCxnSpPr>
            <a:stCxn id="235" idx="2"/>
          </p:cNvCxnSpPr>
          <p:nvPr/>
        </p:nvCxnSpPr>
        <p:spPr>
          <a:xfrm flipH="1" rot="10800000">
            <a:off x="1928500" y="2961725"/>
            <a:ext cx="793500" cy="175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8" name="Google Shape;238;p25"/>
          <p:cNvSpPr txBox="1"/>
          <p:nvPr/>
        </p:nvSpPr>
        <p:spPr>
          <a:xfrm>
            <a:off x="5037975" y="342425"/>
            <a:ext cx="1144200" cy="2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Trachea</a:t>
            </a:r>
            <a:endParaRPr sz="18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9" name="Google Shape;239;p25"/>
          <p:cNvCxnSpPr/>
          <p:nvPr/>
        </p:nvCxnSpPr>
        <p:spPr>
          <a:xfrm flipH="1">
            <a:off x="4041400" y="728925"/>
            <a:ext cx="1144200" cy="461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0" name="Google Shape;240;p25"/>
          <p:cNvCxnSpPr/>
          <p:nvPr/>
        </p:nvCxnSpPr>
        <p:spPr>
          <a:xfrm>
            <a:off x="5637725" y="747400"/>
            <a:ext cx="1356300" cy="627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1" name="Google Shape;241;p25"/>
          <p:cNvSpPr txBox="1"/>
          <p:nvPr/>
        </p:nvSpPr>
        <p:spPr>
          <a:xfrm>
            <a:off x="4705800" y="1993125"/>
            <a:ext cx="9042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Carina</a:t>
            </a:r>
            <a:endParaRPr sz="18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2" name="Google Shape;242;p25"/>
          <p:cNvCxnSpPr/>
          <p:nvPr/>
        </p:nvCxnSpPr>
        <p:spPr>
          <a:xfrm rot="10800000">
            <a:off x="3924075" y="2297400"/>
            <a:ext cx="846300" cy="18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3" name="Google Shape;243;p25"/>
          <p:cNvCxnSpPr/>
          <p:nvPr/>
        </p:nvCxnSpPr>
        <p:spPr>
          <a:xfrm>
            <a:off x="5482950" y="2297400"/>
            <a:ext cx="1391100" cy="258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4" name="Google Shape;244;p25"/>
          <p:cNvSpPr txBox="1"/>
          <p:nvPr/>
        </p:nvSpPr>
        <p:spPr>
          <a:xfrm>
            <a:off x="1384050" y="1235025"/>
            <a:ext cx="16887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Paratracheal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en" sz="18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egion</a:t>
            </a:r>
            <a:endParaRPr sz="18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25"/>
          <p:cNvSpPr/>
          <p:nvPr/>
        </p:nvSpPr>
        <p:spPr>
          <a:xfrm>
            <a:off x="3773850" y="1190325"/>
            <a:ext cx="147600" cy="618000"/>
          </a:xfrm>
          <a:prstGeom prst="ellipse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5"/>
          <p:cNvSpPr/>
          <p:nvPr/>
        </p:nvSpPr>
        <p:spPr>
          <a:xfrm>
            <a:off x="2316100" y="1596225"/>
            <a:ext cx="147600" cy="396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5"/>
          <p:cNvSpPr/>
          <p:nvPr/>
        </p:nvSpPr>
        <p:spPr>
          <a:xfrm>
            <a:off x="6846400" y="1374825"/>
            <a:ext cx="147600" cy="839700"/>
          </a:xfrm>
          <a:prstGeom prst="ellipse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"/>
          <p:cNvSpPr txBox="1"/>
          <p:nvPr/>
        </p:nvSpPr>
        <p:spPr>
          <a:xfrm>
            <a:off x="174425" y="39275"/>
            <a:ext cx="3190800" cy="7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400">
                <a:solidFill>
                  <a:srgbClr val="FFFFFF"/>
                </a:solidFill>
              </a:rPr>
              <a:t>Blind Spots</a:t>
            </a:r>
            <a:endParaRPr sz="4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26"/>
          <p:cNvSpPr txBox="1"/>
          <p:nvPr/>
        </p:nvSpPr>
        <p:spPr>
          <a:xfrm>
            <a:off x="0" y="1100150"/>
            <a:ext cx="2241900" cy="3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1.Sternum;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2.Rib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3.Trachea;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4.Paratracheal region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5.Carina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6</a:t>
            </a:r>
            <a:r>
              <a:rPr lang="en">
                <a:solidFill>
                  <a:srgbClr val="FFD966"/>
                </a:solidFill>
              </a:rPr>
              <a:t>.Right lung apex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7.Left lung apex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8.Right hilum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9.Left hilum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10, Infrahilar region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11.Right Lung base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12.Retrocardiac left lower lobe;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FFFF"/>
                </a:solidFill>
              </a:rPr>
              <a:t>13. Vertebral body.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54" name="Google Shape;254;p26"/>
          <p:cNvSpPr txBox="1"/>
          <p:nvPr/>
        </p:nvSpPr>
        <p:spPr>
          <a:xfrm>
            <a:off x="219075" y="4610100"/>
            <a:ext cx="88677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Where Are They All Hiding? Common Blind Spots on Chest Radiography Kathryn L. Humphrey, MD, Carol C. Wu, MD, Matthew D. Gilman, MD, Ahmed H. El-Sherief, MD, Jo-Anne O. Shepard, MD, and Gerald F. Abbott, MD </a:t>
            </a:r>
            <a:r>
              <a:rPr lang="en" sz="1000">
                <a:solidFill>
                  <a:srgbClr val="FFFFFF"/>
                </a:solidFill>
              </a:rPr>
              <a:t>CDR Vol 34, No 21, p.5, October 15,2011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5" name="Google Shape;255;p26"/>
          <p:cNvPicPr preferRelativeResize="0"/>
          <p:nvPr/>
        </p:nvPicPr>
        <p:blipFill rotWithShape="1">
          <a:blip r:embed="rId3">
            <a:alphaModFix/>
          </a:blip>
          <a:srcRect b="0" l="15215" r="12120" t="0"/>
          <a:stretch/>
        </p:blipFill>
        <p:spPr>
          <a:xfrm>
            <a:off x="2315100" y="881925"/>
            <a:ext cx="3167838" cy="35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 rotWithShape="1">
          <a:blip r:embed="rId4">
            <a:alphaModFix/>
          </a:blip>
          <a:srcRect b="8377" l="12944" r="12406" t="-1984"/>
          <a:stretch/>
        </p:blipFill>
        <p:spPr>
          <a:xfrm>
            <a:off x="5834875" y="781200"/>
            <a:ext cx="2681749" cy="368244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6"/>
          <p:cNvSpPr txBox="1"/>
          <p:nvPr/>
        </p:nvSpPr>
        <p:spPr>
          <a:xfrm>
            <a:off x="2241900" y="733100"/>
            <a:ext cx="12825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Right Apex</a:t>
            </a:r>
            <a:endParaRPr sz="18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8" name="Google Shape;258;p26"/>
          <p:cNvCxnSpPr/>
          <p:nvPr/>
        </p:nvCxnSpPr>
        <p:spPr>
          <a:xfrm>
            <a:off x="3247925" y="1098025"/>
            <a:ext cx="110700" cy="120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9" name="Google Shape;259;p26"/>
          <p:cNvSpPr txBox="1"/>
          <p:nvPr/>
        </p:nvSpPr>
        <p:spPr>
          <a:xfrm>
            <a:off x="4947100" y="729525"/>
            <a:ext cx="823200" cy="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Left Apex</a:t>
            </a:r>
            <a:endParaRPr sz="18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0" name="Google Shape;260;p26"/>
          <p:cNvCxnSpPr/>
          <p:nvPr/>
        </p:nvCxnSpPr>
        <p:spPr>
          <a:xfrm flipH="1">
            <a:off x="4659600" y="1098025"/>
            <a:ext cx="387600" cy="110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1" name="Google Shape;261;p26"/>
          <p:cNvSpPr txBox="1"/>
          <p:nvPr/>
        </p:nvSpPr>
        <p:spPr>
          <a:xfrm>
            <a:off x="2546700" y="2131475"/>
            <a:ext cx="11718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Right Hilum</a:t>
            </a:r>
            <a:endParaRPr sz="18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2" name="Google Shape;262;p26"/>
          <p:cNvCxnSpPr/>
          <p:nvPr/>
        </p:nvCxnSpPr>
        <p:spPr>
          <a:xfrm>
            <a:off x="3247925" y="2403575"/>
            <a:ext cx="286500" cy="50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3" name="Google Shape;263;p26"/>
          <p:cNvCxnSpPr/>
          <p:nvPr/>
        </p:nvCxnSpPr>
        <p:spPr>
          <a:xfrm flipH="1">
            <a:off x="4493450" y="2297525"/>
            <a:ext cx="433800" cy="46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4" name="Google Shape;264;p26"/>
          <p:cNvSpPr txBox="1"/>
          <p:nvPr/>
        </p:nvSpPr>
        <p:spPr>
          <a:xfrm>
            <a:off x="4841825" y="2113000"/>
            <a:ext cx="8232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Left Hilum</a:t>
            </a:r>
            <a:endParaRPr sz="18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5" name="Google Shape;265;p26"/>
          <p:cNvCxnSpPr/>
          <p:nvPr/>
        </p:nvCxnSpPr>
        <p:spPr>
          <a:xfrm>
            <a:off x="5536225" y="2472850"/>
            <a:ext cx="12273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6" name="Google Shape;266;p26"/>
          <p:cNvSpPr txBox="1"/>
          <p:nvPr/>
        </p:nvSpPr>
        <p:spPr>
          <a:xfrm>
            <a:off x="7861425" y="2343725"/>
            <a:ext cx="10428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Right Hilum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7" name="Google Shape;267;p26"/>
          <p:cNvCxnSpPr/>
          <p:nvPr/>
        </p:nvCxnSpPr>
        <p:spPr>
          <a:xfrm rot="10800000">
            <a:off x="7188000" y="2629825"/>
            <a:ext cx="627300" cy="13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7"/>
          <p:cNvSpPr txBox="1"/>
          <p:nvPr/>
        </p:nvSpPr>
        <p:spPr>
          <a:xfrm>
            <a:off x="266700" y="0"/>
            <a:ext cx="3190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400">
                <a:solidFill>
                  <a:srgbClr val="FFFFFF"/>
                </a:solidFill>
              </a:rPr>
              <a:t>Blind Spots</a:t>
            </a:r>
            <a:endParaRPr sz="4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27"/>
          <p:cNvSpPr txBox="1"/>
          <p:nvPr/>
        </p:nvSpPr>
        <p:spPr>
          <a:xfrm>
            <a:off x="0" y="1100150"/>
            <a:ext cx="2241900" cy="3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1.Sternum;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2.Rib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3.Trachea;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4.Paratracheal region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5.Carina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6.Right lung apex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7.Left lung apex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8.Right hilum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9.Left hilum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10. Infrahilar region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11.Right Lung base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12.Retrocardiac left lower lobe;</a:t>
            </a:r>
            <a:endParaRPr>
              <a:solidFill>
                <a:srgbClr val="FFD9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D966"/>
                </a:solidFill>
              </a:rPr>
              <a:t>13. Vertebral body.</a:t>
            </a:r>
            <a:endParaRPr>
              <a:solidFill>
                <a:srgbClr val="FFD966"/>
              </a:solidFill>
            </a:endParaRPr>
          </a:p>
        </p:txBody>
      </p:sp>
      <p:sp>
        <p:nvSpPr>
          <p:cNvPr id="274" name="Google Shape;274;p27"/>
          <p:cNvSpPr txBox="1"/>
          <p:nvPr/>
        </p:nvSpPr>
        <p:spPr>
          <a:xfrm>
            <a:off x="219075" y="4610100"/>
            <a:ext cx="8867700" cy="5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Where Are They All Hiding? Common Blind Spots on Chest Radiography Kathryn L. Humphrey, MD, Carol C. Wu, MD, Matthew D. Gilman, MD, Ahmed H. El-Sherief, MD, Jo-Anne O. Shepard, MD, and Gerald F. Abbott, MD </a:t>
            </a:r>
            <a:r>
              <a:rPr lang="en" sz="1000">
                <a:solidFill>
                  <a:srgbClr val="FFFFFF"/>
                </a:solidFill>
              </a:rPr>
              <a:t>CDR Vol 34, No 21, p.5, October 15,2011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5" name="Google Shape;275;p27"/>
          <p:cNvPicPr preferRelativeResize="0"/>
          <p:nvPr/>
        </p:nvPicPr>
        <p:blipFill rotWithShape="1">
          <a:blip r:embed="rId3">
            <a:alphaModFix/>
          </a:blip>
          <a:srcRect b="0" l="15215" r="12120" t="0"/>
          <a:stretch/>
        </p:blipFill>
        <p:spPr>
          <a:xfrm>
            <a:off x="2315100" y="881925"/>
            <a:ext cx="3167838" cy="35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7"/>
          <p:cNvPicPr preferRelativeResize="0"/>
          <p:nvPr/>
        </p:nvPicPr>
        <p:blipFill rotWithShape="1">
          <a:blip r:embed="rId4">
            <a:alphaModFix/>
          </a:blip>
          <a:srcRect b="8377" l="12944" r="12406" t="-1984"/>
          <a:stretch/>
        </p:blipFill>
        <p:spPr>
          <a:xfrm>
            <a:off x="5834875" y="781200"/>
            <a:ext cx="2681749" cy="368244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7"/>
          <p:cNvSpPr txBox="1"/>
          <p:nvPr/>
        </p:nvSpPr>
        <p:spPr>
          <a:xfrm>
            <a:off x="4779600" y="4084550"/>
            <a:ext cx="1780800" cy="2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966"/>
                </a:solidFill>
              </a:rPr>
              <a:t>Vertebral Body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8" name="Google Shape;278;p27"/>
          <p:cNvCxnSpPr>
            <a:stCxn id="277" idx="1"/>
          </p:cNvCxnSpPr>
          <p:nvPr/>
        </p:nvCxnSpPr>
        <p:spPr>
          <a:xfrm rot="10800000">
            <a:off x="4161300" y="3690800"/>
            <a:ext cx="618300" cy="512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9" name="Google Shape;279;p27"/>
          <p:cNvCxnSpPr/>
          <p:nvPr/>
        </p:nvCxnSpPr>
        <p:spPr>
          <a:xfrm flipH="1" rot="10800000">
            <a:off x="5942225" y="3672475"/>
            <a:ext cx="452100" cy="553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0" name="Google Shape;280;p27"/>
          <p:cNvSpPr/>
          <p:nvPr/>
        </p:nvSpPr>
        <p:spPr>
          <a:xfrm>
            <a:off x="747400" y="3718500"/>
            <a:ext cx="1215900" cy="147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7"/>
          <p:cNvSpPr/>
          <p:nvPr/>
        </p:nvSpPr>
        <p:spPr>
          <a:xfrm>
            <a:off x="4281350" y="2924975"/>
            <a:ext cx="369000" cy="793500"/>
          </a:xfrm>
          <a:prstGeom prst="ellipse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7"/>
          <p:cNvSpPr/>
          <p:nvPr/>
        </p:nvSpPr>
        <p:spPr>
          <a:xfrm>
            <a:off x="6283625" y="3054150"/>
            <a:ext cx="775200" cy="664500"/>
          </a:xfrm>
          <a:prstGeom prst="ellipse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7"/>
          <p:cNvSpPr txBox="1"/>
          <p:nvPr/>
        </p:nvSpPr>
        <p:spPr>
          <a:xfrm>
            <a:off x="2241900" y="4117438"/>
            <a:ext cx="2029800" cy="2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966"/>
                </a:solidFill>
              </a:rPr>
              <a:t>Right Lung Base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27"/>
          <p:cNvSpPr/>
          <p:nvPr/>
        </p:nvSpPr>
        <p:spPr>
          <a:xfrm>
            <a:off x="2426700" y="3460375"/>
            <a:ext cx="1276800" cy="553500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5" name="Google Shape;285;p27"/>
          <p:cNvCxnSpPr>
            <a:endCxn id="284" idx="2"/>
          </p:cNvCxnSpPr>
          <p:nvPr/>
        </p:nvCxnSpPr>
        <p:spPr>
          <a:xfrm flipH="1" rot="10800000">
            <a:off x="2934300" y="4013875"/>
            <a:ext cx="130800" cy="249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6" name="Google Shape;286;p27"/>
          <p:cNvSpPr txBox="1"/>
          <p:nvPr/>
        </p:nvSpPr>
        <p:spPr>
          <a:xfrm>
            <a:off x="7796850" y="2703525"/>
            <a:ext cx="1088700" cy="2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D966"/>
                </a:solidFill>
              </a:rPr>
              <a:t>Infrahilar Region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7" name="Google Shape;287;p27"/>
          <p:cNvCxnSpPr/>
          <p:nvPr/>
        </p:nvCxnSpPr>
        <p:spPr>
          <a:xfrm rot="10800000">
            <a:off x="7067775" y="2731125"/>
            <a:ext cx="738300" cy="350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Mediastinum</a:t>
            </a:r>
            <a:endParaRPr sz="4800"/>
          </a:p>
        </p:txBody>
      </p:sp>
      <p:sp>
        <p:nvSpPr>
          <p:cNvPr id="293" name="Google Shape;293;p28"/>
          <p:cNvSpPr txBox="1"/>
          <p:nvPr>
            <p:ph idx="1" type="body"/>
          </p:nvPr>
        </p:nvSpPr>
        <p:spPr>
          <a:xfrm>
            <a:off x="1087725" y="1928300"/>
            <a:ext cx="72696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FF"/>
                </a:solidFill>
              </a:rPr>
              <a:t>Can you identify the</a:t>
            </a:r>
            <a:endParaRPr sz="6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6000">
                <a:solidFill>
                  <a:srgbClr val="0000FF"/>
                </a:solidFill>
              </a:rPr>
              <a:t>       abnormality?</a:t>
            </a:r>
            <a:endParaRPr sz="6000">
              <a:solidFill>
                <a:srgbClr val="0000FF"/>
              </a:solidFill>
            </a:endParaRPr>
          </a:p>
        </p:txBody>
      </p:sp>
      <p:sp>
        <p:nvSpPr>
          <p:cNvPr id="294" name="Google Shape;294;p28"/>
          <p:cNvSpPr txBox="1"/>
          <p:nvPr/>
        </p:nvSpPr>
        <p:spPr>
          <a:xfrm>
            <a:off x="2520900" y="4340425"/>
            <a:ext cx="41022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"/>
                <a:ea typeface="Roboto"/>
                <a:cs typeface="Roboto"/>
                <a:sym typeface="Roboto"/>
              </a:rPr>
              <a:t>! Remember the Blind Spots !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9"/>
          <p:cNvSpPr txBox="1"/>
          <p:nvPr>
            <p:ph type="title"/>
          </p:nvPr>
        </p:nvSpPr>
        <p:spPr>
          <a:xfrm>
            <a:off x="490250" y="488250"/>
            <a:ext cx="3218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072" y="30350"/>
            <a:ext cx="4132528" cy="502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9"/>
          <p:cNvPicPr preferRelativeResize="0"/>
          <p:nvPr/>
        </p:nvPicPr>
        <p:blipFill rotWithShape="1">
          <a:blip r:embed="rId4">
            <a:alphaModFix/>
          </a:blip>
          <a:srcRect b="22642" l="-4899" r="16615" t="0"/>
          <a:stretch/>
        </p:blipFill>
        <p:spPr>
          <a:xfrm>
            <a:off x="131492" y="30350"/>
            <a:ext cx="4391006" cy="4907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29"/>
          <p:cNvCxnSpPr/>
          <p:nvPr/>
        </p:nvCxnSpPr>
        <p:spPr>
          <a:xfrm flipH="1">
            <a:off x="3506825" y="1865850"/>
            <a:ext cx="873300" cy="211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3" name="Google Shape;303;p29"/>
          <p:cNvCxnSpPr/>
          <p:nvPr/>
        </p:nvCxnSpPr>
        <p:spPr>
          <a:xfrm>
            <a:off x="6682675" y="1270375"/>
            <a:ext cx="926400" cy="238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4" name="Google Shape;304;p29"/>
          <p:cNvSpPr txBox="1"/>
          <p:nvPr/>
        </p:nvSpPr>
        <p:spPr>
          <a:xfrm>
            <a:off x="4578625" y="3811100"/>
            <a:ext cx="12837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to see</a:t>
            </a:r>
            <a:endParaRPr sz="24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" name="Google Shape;305;p29"/>
          <p:cNvSpPr txBox="1"/>
          <p:nvPr/>
        </p:nvSpPr>
        <p:spPr>
          <a:xfrm>
            <a:off x="198500" y="132325"/>
            <a:ext cx="21306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1</a:t>
            </a:r>
            <a:endParaRPr sz="3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53350" cy="40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0918" y="152400"/>
            <a:ext cx="4603081" cy="40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0"/>
          <p:cNvSpPr txBox="1"/>
          <p:nvPr/>
        </p:nvSpPr>
        <p:spPr>
          <a:xfrm>
            <a:off x="1396050" y="4356875"/>
            <a:ext cx="69540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D966"/>
                </a:solidFill>
              </a:rPr>
              <a:t>Anterior mediastinal mass retrosternal space [*]</a:t>
            </a:r>
            <a:endParaRPr sz="24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30"/>
          <p:cNvSpPr txBox="1"/>
          <p:nvPr/>
        </p:nvSpPr>
        <p:spPr>
          <a:xfrm>
            <a:off x="7145825" y="1095950"/>
            <a:ext cx="2118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*</a:t>
            </a:r>
            <a:endParaRPr sz="30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4" name="Google Shape;314;p30"/>
          <p:cNvSpPr txBox="1"/>
          <p:nvPr/>
        </p:nvSpPr>
        <p:spPr>
          <a:xfrm>
            <a:off x="2884800" y="1215900"/>
            <a:ext cx="436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30"/>
          <p:cNvSpPr txBox="1"/>
          <p:nvPr/>
        </p:nvSpPr>
        <p:spPr>
          <a:xfrm>
            <a:off x="2937725" y="1608850"/>
            <a:ext cx="73365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6" name="Google Shape;316;p30"/>
          <p:cNvSpPr txBox="1"/>
          <p:nvPr/>
        </p:nvSpPr>
        <p:spPr>
          <a:xfrm>
            <a:off x="2831850" y="1352975"/>
            <a:ext cx="3045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D966"/>
                </a:solidFill>
                <a:latin typeface="Roboto"/>
                <a:ea typeface="Roboto"/>
                <a:cs typeface="Roboto"/>
                <a:sym typeface="Roboto"/>
              </a:rPr>
              <a:t>*</a:t>
            </a:r>
            <a:endParaRPr sz="24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7" name="Google Shape;317;p30"/>
          <p:cNvSpPr txBox="1"/>
          <p:nvPr/>
        </p:nvSpPr>
        <p:spPr>
          <a:xfrm>
            <a:off x="224950" y="135525"/>
            <a:ext cx="1680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1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1"/>
          <p:cNvPicPr preferRelativeResize="0"/>
          <p:nvPr/>
        </p:nvPicPr>
        <p:blipFill rotWithShape="1">
          <a:blip r:embed="rId3">
            <a:alphaModFix/>
          </a:blip>
          <a:srcRect b="-7642" l="12001" r="12895" t="0"/>
          <a:stretch/>
        </p:blipFill>
        <p:spPr>
          <a:xfrm>
            <a:off x="791300" y="0"/>
            <a:ext cx="3932876" cy="523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1"/>
          <p:cNvPicPr preferRelativeResize="0"/>
          <p:nvPr/>
        </p:nvPicPr>
        <p:blipFill rotWithShape="1">
          <a:blip r:embed="rId4">
            <a:alphaModFix/>
          </a:blip>
          <a:srcRect b="43100" l="29310" r="32569" t="0"/>
          <a:stretch/>
        </p:blipFill>
        <p:spPr>
          <a:xfrm>
            <a:off x="5564051" y="455799"/>
            <a:ext cx="2555575" cy="381427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1"/>
          <p:cNvSpPr txBox="1"/>
          <p:nvPr/>
        </p:nvSpPr>
        <p:spPr>
          <a:xfrm>
            <a:off x="-10025" y="-16875"/>
            <a:ext cx="1773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2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31"/>
          <p:cNvSpPr/>
          <p:nvPr/>
        </p:nvSpPr>
        <p:spPr>
          <a:xfrm>
            <a:off x="1932025" y="854550"/>
            <a:ext cx="1058700" cy="1521900"/>
          </a:xfrm>
          <a:prstGeom prst="ellipse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6" name="Google Shape;326;p31"/>
          <p:cNvCxnSpPr/>
          <p:nvPr/>
        </p:nvCxnSpPr>
        <p:spPr>
          <a:xfrm flipH="1">
            <a:off x="7344300" y="1714700"/>
            <a:ext cx="357300" cy="238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7" name="Google Shape;327;p31"/>
          <p:cNvSpPr txBox="1"/>
          <p:nvPr/>
        </p:nvSpPr>
        <p:spPr>
          <a:xfrm>
            <a:off x="5055000" y="4414250"/>
            <a:ext cx="34935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Right upper mediastinal mass with trachea deviated to the left</a:t>
            </a:r>
            <a:endParaRPr sz="18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8" name="Google Shape;328;p31"/>
          <p:cNvSpPr txBox="1"/>
          <p:nvPr/>
        </p:nvSpPr>
        <p:spPr>
          <a:xfrm>
            <a:off x="3850800" y="166450"/>
            <a:ext cx="19320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twice for answer</a:t>
            </a:r>
            <a:endParaRPr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532325" y="177800"/>
            <a:ext cx="6306600" cy="88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77" name="Google Shape;77;p14"/>
          <p:cNvSpPr txBox="1"/>
          <p:nvPr/>
        </p:nvSpPr>
        <p:spPr>
          <a:xfrm>
            <a:off x="889050" y="1422400"/>
            <a:ext cx="7365900" cy="3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Anatomy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Approach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Blind Spots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Common </a:t>
            </a:r>
            <a:r>
              <a:rPr lang="en" sz="3000">
                <a:solidFill>
                  <a:srgbClr val="FFFFFF"/>
                </a:solidFill>
              </a:rPr>
              <a:t>pathology 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2925" y="152400"/>
            <a:ext cx="4838698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2"/>
          <p:cNvSpPr txBox="1"/>
          <p:nvPr/>
        </p:nvSpPr>
        <p:spPr>
          <a:xfrm>
            <a:off x="165525" y="152400"/>
            <a:ext cx="21174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3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p32"/>
          <p:cNvSpPr/>
          <p:nvPr/>
        </p:nvSpPr>
        <p:spPr>
          <a:xfrm>
            <a:off x="3903725" y="979250"/>
            <a:ext cx="661500" cy="1826100"/>
          </a:xfrm>
          <a:prstGeom prst="ellipse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2"/>
          <p:cNvSpPr txBox="1"/>
          <p:nvPr/>
        </p:nvSpPr>
        <p:spPr>
          <a:xfrm>
            <a:off x="79400" y="2973425"/>
            <a:ext cx="1918800" cy="14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D966"/>
                </a:solidFill>
              </a:rPr>
              <a:t>Rt paratracheal adenopathy</a:t>
            </a:r>
            <a:endParaRPr sz="24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7" name="Google Shape;337;p32"/>
          <p:cNvSpPr txBox="1"/>
          <p:nvPr/>
        </p:nvSpPr>
        <p:spPr>
          <a:xfrm>
            <a:off x="7397250" y="1450050"/>
            <a:ext cx="1429200" cy="11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twice for answers</a:t>
            </a:r>
            <a:endParaRPr sz="18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3"/>
          <p:cNvSpPr txBox="1"/>
          <p:nvPr/>
        </p:nvSpPr>
        <p:spPr>
          <a:xfrm>
            <a:off x="286050" y="374425"/>
            <a:ext cx="19560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3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3" name="Google Shape;34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44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3"/>
          <p:cNvSpPr txBox="1"/>
          <p:nvPr/>
        </p:nvSpPr>
        <p:spPr>
          <a:xfrm>
            <a:off x="36900" y="2758900"/>
            <a:ext cx="2454300" cy="14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D966"/>
                </a:solidFill>
              </a:rPr>
              <a:t>Rt paratracheal adenopathy</a:t>
            </a:r>
            <a:endParaRPr sz="2400">
              <a:solidFill>
                <a:srgbClr val="FFD9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5" name="Google Shape;345;p33"/>
          <p:cNvPicPr preferRelativeResize="0"/>
          <p:nvPr/>
        </p:nvPicPr>
        <p:blipFill rotWithShape="1">
          <a:blip r:embed="rId4">
            <a:alphaModFix/>
          </a:blip>
          <a:srcRect b="35073" l="28152" r="33518" t="1878"/>
          <a:stretch/>
        </p:blipFill>
        <p:spPr>
          <a:xfrm>
            <a:off x="6772650" y="1752275"/>
            <a:ext cx="2205275" cy="331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4"/>
          <p:cNvPicPr preferRelativeResize="0"/>
          <p:nvPr/>
        </p:nvPicPr>
        <p:blipFill rotWithShape="1">
          <a:blip r:embed="rId3">
            <a:alphaModFix/>
          </a:blip>
          <a:srcRect b="17442" l="16623" r="9787" t="3380"/>
          <a:stretch/>
        </p:blipFill>
        <p:spPr>
          <a:xfrm>
            <a:off x="108900" y="324000"/>
            <a:ext cx="4218301" cy="453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 rotWithShape="1">
          <a:blip r:embed="rId4">
            <a:alphaModFix/>
          </a:blip>
          <a:srcRect b="19504" l="0" r="34223" t="0"/>
          <a:stretch/>
        </p:blipFill>
        <p:spPr>
          <a:xfrm>
            <a:off x="4479600" y="152400"/>
            <a:ext cx="3849295" cy="47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4"/>
          <p:cNvSpPr txBox="1"/>
          <p:nvPr/>
        </p:nvSpPr>
        <p:spPr>
          <a:xfrm>
            <a:off x="119100" y="158800"/>
            <a:ext cx="17334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4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Google Shape;353;p34"/>
          <p:cNvSpPr/>
          <p:nvPr/>
        </p:nvSpPr>
        <p:spPr>
          <a:xfrm>
            <a:off x="1614425" y="2606900"/>
            <a:ext cx="1601100" cy="1362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4"/>
          <p:cNvSpPr/>
          <p:nvPr/>
        </p:nvSpPr>
        <p:spPr>
          <a:xfrm>
            <a:off x="5438750" y="2606900"/>
            <a:ext cx="807300" cy="1230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4"/>
          <p:cNvSpPr txBox="1"/>
          <p:nvPr/>
        </p:nvSpPr>
        <p:spPr>
          <a:xfrm>
            <a:off x="1971725" y="4406600"/>
            <a:ext cx="60606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Hiatal</a:t>
            </a:r>
            <a:r>
              <a:rPr lang="en" sz="24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Hernia-                   See the fluid level</a:t>
            </a:r>
            <a:endParaRPr sz="24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6" name="Google Shape;356;p34"/>
          <p:cNvSpPr txBox="1"/>
          <p:nvPr/>
        </p:nvSpPr>
        <p:spPr>
          <a:xfrm>
            <a:off x="291125" y="4030475"/>
            <a:ext cx="1164600" cy="7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 for answers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Lungs</a:t>
            </a:r>
            <a:endParaRPr sz="4800"/>
          </a:p>
        </p:txBody>
      </p:sp>
      <p:sp>
        <p:nvSpPr>
          <p:cNvPr id="362" name="Google Shape;362;p35"/>
          <p:cNvSpPr txBox="1"/>
          <p:nvPr>
            <p:ph idx="1" type="body"/>
          </p:nvPr>
        </p:nvSpPr>
        <p:spPr>
          <a:xfrm>
            <a:off x="776700" y="1919075"/>
            <a:ext cx="72165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FF"/>
                </a:solidFill>
              </a:rPr>
              <a:t>Can you identify the</a:t>
            </a:r>
            <a:endParaRPr sz="6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FF"/>
                </a:solidFill>
              </a:rPr>
              <a:t>       abnormality?</a:t>
            </a:r>
            <a:endParaRPr sz="6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5325" y="152400"/>
            <a:ext cx="5883416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6"/>
          <p:cNvSpPr txBox="1"/>
          <p:nvPr/>
        </p:nvSpPr>
        <p:spPr>
          <a:xfrm>
            <a:off x="0" y="1468850"/>
            <a:ext cx="1965300" cy="23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Is the abnormality in the right lung or the left lung?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9" name="Google Shape;369;p36"/>
          <p:cNvSpPr txBox="1"/>
          <p:nvPr/>
        </p:nvSpPr>
        <p:spPr>
          <a:xfrm>
            <a:off x="155550" y="846925"/>
            <a:ext cx="16542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 View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0" name="Google Shape;370;p36"/>
          <p:cNvSpPr txBox="1"/>
          <p:nvPr/>
        </p:nvSpPr>
        <p:spPr>
          <a:xfrm>
            <a:off x="155550" y="92650"/>
            <a:ext cx="18096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5</a:t>
            </a:r>
            <a:endParaRPr sz="3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1" name="Google Shape;371;p36"/>
          <p:cNvSpPr txBox="1"/>
          <p:nvPr/>
        </p:nvSpPr>
        <p:spPr>
          <a:xfrm>
            <a:off x="238200" y="4162800"/>
            <a:ext cx="12702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See next slide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698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7"/>
          <p:cNvSpPr txBox="1"/>
          <p:nvPr/>
        </p:nvSpPr>
        <p:spPr>
          <a:xfrm>
            <a:off x="5716675" y="1839400"/>
            <a:ext cx="3000000" cy="12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Is the abnormality in the right lung or the left lung?</a:t>
            </a:r>
            <a:endParaRPr/>
          </a:p>
        </p:txBody>
      </p:sp>
      <p:sp>
        <p:nvSpPr>
          <p:cNvPr id="378" name="Google Shape;378;p37"/>
          <p:cNvSpPr txBox="1"/>
          <p:nvPr/>
        </p:nvSpPr>
        <p:spPr>
          <a:xfrm>
            <a:off x="5848975" y="1105975"/>
            <a:ext cx="25671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 view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Google Shape;379;p37"/>
          <p:cNvSpPr txBox="1"/>
          <p:nvPr/>
        </p:nvSpPr>
        <p:spPr>
          <a:xfrm>
            <a:off x="5491675" y="152400"/>
            <a:ext cx="32817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5</a:t>
            </a:r>
            <a:endParaRPr sz="3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0" name="Google Shape;380;p37"/>
          <p:cNvSpPr txBox="1"/>
          <p:nvPr/>
        </p:nvSpPr>
        <p:spPr>
          <a:xfrm>
            <a:off x="6206275" y="4036050"/>
            <a:ext cx="1693800" cy="7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Right</a:t>
            </a:r>
            <a:endParaRPr sz="3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37"/>
          <p:cNvSpPr txBox="1"/>
          <p:nvPr/>
        </p:nvSpPr>
        <p:spPr>
          <a:xfrm>
            <a:off x="5690200" y="3342375"/>
            <a:ext cx="28584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 for answer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6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698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8"/>
          <p:cNvSpPr txBox="1"/>
          <p:nvPr/>
        </p:nvSpPr>
        <p:spPr>
          <a:xfrm>
            <a:off x="5584325" y="264650"/>
            <a:ext cx="3000000" cy="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5</a:t>
            </a:r>
            <a:endParaRPr sz="3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p38"/>
          <p:cNvSpPr txBox="1"/>
          <p:nvPr/>
        </p:nvSpPr>
        <p:spPr>
          <a:xfrm>
            <a:off x="5597550" y="1667350"/>
            <a:ext cx="30699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 view with the bones subtracted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38"/>
          <p:cNvSpPr/>
          <p:nvPr/>
        </p:nvSpPr>
        <p:spPr>
          <a:xfrm>
            <a:off x="1561500" y="1138025"/>
            <a:ext cx="569100" cy="7542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38"/>
          <p:cNvSpPr txBox="1"/>
          <p:nvPr/>
        </p:nvSpPr>
        <p:spPr>
          <a:xfrm>
            <a:off x="5809275" y="3255325"/>
            <a:ext cx="21834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for marker</a:t>
            </a:r>
            <a:endParaRPr sz="18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1" name="Google Shape;391;p38"/>
          <p:cNvSpPr txBox="1"/>
          <p:nvPr/>
        </p:nvSpPr>
        <p:spPr>
          <a:xfrm>
            <a:off x="1018950" y="4440700"/>
            <a:ext cx="34671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Non calcified lung nodule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00" y="152400"/>
            <a:ext cx="609369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9"/>
          <p:cNvSpPr txBox="1"/>
          <p:nvPr/>
        </p:nvSpPr>
        <p:spPr>
          <a:xfrm>
            <a:off x="6709125" y="238200"/>
            <a:ext cx="1892400" cy="8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5</a:t>
            </a:r>
            <a:endParaRPr sz="3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8" name="Google Shape;398;p39"/>
          <p:cNvSpPr txBox="1"/>
          <p:nvPr/>
        </p:nvSpPr>
        <p:spPr>
          <a:xfrm>
            <a:off x="6497475" y="1383875"/>
            <a:ext cx="2315700" cy="10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RUL nodule (circle) obscured by bone on the CXR.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9" name="Google Shape;399;p39"/>
          <p:cNvSpPr txBox="1"/>
          <p:nvPr/>
        </p:nvSpPr>
        <p:spPr>
          <a:xfrm>
            <a:off x="6431200" y="2746875"/>
            <a:ext cx="25407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Always compare the apices of the lungs, side to side, for differences in density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0" name="Google Shape;400;p39"/>
          <p:cNvSpPr/>
          <p:nvPr/>
        </p:nvSpPr>
        <p:spPr>
          <a:xfrm>
            <a:off x="2461350" y="1018950"/>
            <a:ext cx="621900" cy="6087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9"/>
          <p:cNvSpPr/>
          <p:nvPr/>
        </p:nvSpPr>
        <p:spPr>
          <a:xfrm>
            <a:off x="6418000" y="2686300"/>
            <a:ext cx="2633400" cy="1693800"/>
          </a:xfrm>
          <a:prstGeom prst="rect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9"/>
          <p:cNvSpPr txBox="1"/>
          <p:nvPr/>
        </p:nvSpPr>
        <p:spPr>
          <a:xfrm>
            <a:off x="2064350" y="4472750"/>
            <a:ext cx="39303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Coronal CT reconstruction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500" y="123050"/>
            <a:ext cx="4838698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0"/>
          <p:cNvSpPr txBox="1"/>
          <p:nvPr/>
        </p:nvSpPr>
        <p:spPr>
          <a:xfrm>
            <a:off x="7317850" y="603125"/>
            <a:ext cx="17469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6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Google Shape;409;p40"/>
          <p:cNvSpPr/>
          <p:nvPr/>
        </p:nvSpPr>
        <p:spPr>
          <a:xfrm>
            <a:off x="4983175" y="2865175"/>
            <a:ext cx="1014900" cy="10563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0"/>
          <p:cNvSpPr txBox="1"/>
          <p:nvPr/>
        </p:nvSpPr>
        <p:spPr>
          <a:xfrm>
            <a:off x="7368875" y="3576200"/>
            <a:ext cx="13509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for marker</a:t>
            </a:r>
            <a:endParaRPr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b="3865" l="22808" r="3281" t="7889"/>
          <a:stretch/>
        </p:blipFill>
        <p:spPr>
          <a:xfrm>
            <a:off x="431325" y="68675"/>
            <a:ext cx="3892673" cy="501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1"/>
          <p:cNvPicPr preferRelativeResize="0"/>
          <p:nvPr/>
        </p:nvPicPr>
        <p:blipFill rotWithShape="1">
          <a:blip r:embed="rId4">
            <a:alphaModFix/>
          </a:blip>
          <a:srcRect b="6359" l="24867" r="22570" t="44186"/>
          <a:stretch/>
        </p:blipFill>
        <p:spPr>
          <a:xfrm>
            <a:off x="4744525" y="711950"/>
            <a:ext cx="4086775" cy="3845074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41"/>
          <p:cNvSpPr txBox="1"/>
          <p:nvPr/>
        </p:nvSpPr>
        <p:spPr>
          <a:xfrm>
            <a:off x="6232750" y="42450"/>
            <a:ext cx="2276100" cy="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6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8" name="Google Shape;418;p41"/>
          <p:cNvSpPr/>
          <p:nvPr/>
        </p:nvSpPr>
        <p:spPr>
          <a:xfrm>
            <a:off x="1001000" y="2424550"/>
            <a:ext cx="1238400" cy="20574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1"/>
          <p:cNvSpPr txBox="1"/>
          <p:nvPr/>
        </p:nvSpPr>
        <p:spPr>
          <a:xfrm>
            <a:off x="4512450" y="4615300"/>
            <a:ext cx="453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Retrocardiac Left Lower Lobe Pneumonia</a:t>
            </a:r>
            <a:endParaRPr sz="18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</a:t>
            </a:r>
            <a:endParaRPr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>
            <p:ph type="title"/>
          </p:nvPr>
        </p:nvSpPr>
        <p:spPr>
          <a:xfrm>
            <a:off x="206250" y="526350"/>
            <a:ext cx="2959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</a:t>
            </a:r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9450" y="228250"/>
            <a:ext cx="5704753" cy="468700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4465610" y="3948929"/>
            <a:ext cx="1714200" cy="8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Right </a:t>
            </a:r>
            <a:r>
              <a:rPr lang="en" sz="1500">
                <a:solidFill>
                  <a:srgbClr val="FFFFFF"/>
                </a:solidFill>
              </a:rPr>
              <a:t>Diaphragm 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6727400" y="4061750"/>
            <a:ext cx="21681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diaphragm 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7015175" y="1345675"/>
            <a:ext cx="12354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Aortic Arch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7446375" y="3033300"/>
            <a:ext cx="1367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Left Ventricle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8" name="Google Shape;88;p15"/>
          <p:cNvCxnSpPr>
            <a:stCxn id="86" idx="1"/>
          </p:cNvCxnSpPr>
          <p:nvPr/>
        </p:nvCxnSpPr>
        <p:spPr>
          <a:xfrm flipH="1">
            <a:off x="6805475" y="1505575"/>
            <a:ext cx="209700" cy="1599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" name="Google Shape;89;p15"/>
          <p:cNvCxnSpPr>
            <a:stCxn id="87" idx="1"/>
            <a:endCxn id="87" idx="1"/>
          </p:cNvCxnSpPr>
          <p:nvPr/>
        </p:nvCxnSpPr>
        <p:spPr>
          <a:xfrm>
            <a:off x="7446375" y="319875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" name="Google Shape;90;p15"/>
          <p:cNvCxnSpPr/>
          <p:nvPr/>
        </p:nvCxnSpPr>
        <p:spPr>
          <a:xfrm flipH="1">
            <a:off x="7268775" y="3198750"/>
            <a:ext cx="194400" cy="110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" name="Google Shape;91;p15"/>
          <p:cNvSpPr txBox="1"/>
          <p:nvPr/>
        </p:nvSpPr>
        <p:spPr>
          <a:xfrm>
            <a:off x="6727400" y="849325"/>
            <a:ext cx="10698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Trachea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2" name="Google Shape;92;p15"/>
          <p:cNvCxnSpPr/>
          <p:nvPr/>
        </p:nvCxnSpPr>
        <p:spPr>
          <a:xfrm rot="10800000">
            <a:off x="6496775" y="959725"/>
            <a:ext cx="308700" cy="52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3" name="Google Shape;93;p15"/>
          <p:cNvSpPr txBox="1"/>
          <p:nvPr/>
        </p:nvSpPr>
        <p:spPr>
          <a:xfrm>
            <a:off x="4643700" y="2967100"/>
            <a:ext cx="1069800" cy="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Right Ventricle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4" name="Google Shape;94;p15"/>
          <p:cNvCxnSpPr/>
          <p:nvPr/>
        </p:nvCxnSpPr>
        <p:spPr>
          <a:xfrm flipH="1" rot="10800000">
            <a:off x="5382725" y="3055225"/>
            <a:ext cx="485400" cy="66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5" name="Google Shape;95;p15"/>
          <p:cNvCxnSpPr/>
          <p:nvPr/>
        </p:nvCxnSpPr>
        <p:spPr>
          <a:xfrm flipH="1" rot="10800000">
            <a:off x="7368150" y="4037025"/>
            <a:ext cx="99300" cy="286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" name="Google Shape;96;p15"/>
          <p:cNvCxnSpPr/>
          <p:nvPr/>
        </p:nvCxnSpPr>
        <p:spPr>
          <a:xfrm rot="10800000">
            <a:off x="5178710" y="3660029"/>
            <a:ext cx="144000" cy="441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7" name="Google Shape;97;p15"/>
          <p:cNvSpPr txBox="1"/>
          <p:nvPr/>
        </p:nvSpPr>
        <p:spPr>
          <a:xfrm>
            <a:off x="4726350" y="1896925"/>
            <a:ext cx="9045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Right Hilum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7478450" y="2095725"/>
            <a:ext cx="9045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Left Hilum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9" name="Google Shape;99;p15"/>
          <p:cNvCxnSpPr/>
          <p:nvPr/>
        </p:nvCxnSpPr>
        <p:spPr>
          <a:xfrm>
            <a:off x="5178750" y="2193475"/>
            <a:ext cx="556800" cy="78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0" name="Google Shape;100;p15"/>
          <p:cNvCxnSpPr>
            <a:stCxn id="98" idx="1"/>
          </p:cNvCxnSpPr>
          <p:nvPr/>
        </p:nvCxnSpPr>
        <p:spPr>
          <a:xfrm rot="10800000">
            <a:off x="7070450" y="2150775"/>
            <a:ext cx="408000" cy="195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675" y="230325"/>
            <a:ext cx="4838698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2"/>
          <p:cNvSpPr txBox="1"/>
          <p:nvPr/>
        </p:nvSpPr>
        <p:spPr>
          <a:xfrm>
            <a:off x="6695900" y="502850"/>
            <a:ext cx="18525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7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6" name="Google Shape;426;p42"/>
          <p:cNvSpPr/>
          <p:nvPr/>
        </p:nvSpPr>
        <p:spPr>
          <a:xfrm flipH="1" rot="10800000">
            <a:off x="5004950" y="2996025"/>
            <a:ext cx="943800" cy="10218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2"/>
          <p:cNvSpPr txBox="1"/>
          <p:nvPr/>
        </p:nvSpPr>
        <p:spPr>
          <a:xfrm>
            <a:off x="6970575" y="1679875"/>
            <a:ext cx="17058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for answer</a:t>
            </a:r>
            <a:endParaRPr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8" name="Google Shape;428;p42"/>
          <p:cNvSpPr txBox="1"/>
          <p:nvPr/>
        </p:nvSpPr>
        <p:spPr>
          <a:xfrm>
            <a:off x="7013875" y="2874825"/>
            <a:ext cx="1766400" cy="12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Lingular Pneumonia</a:t>
            </a:r>
            <a:endParaRPr sz="18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Bone and Soft Tissue</a:t>
            </a:r>
            <a:endParaRPr sz="4800"/>
          </a:p>
        </p:txBody>
      </p:sp>
      <p:sp>
        <p:nvSpPr>
          <p:cNvPr id="434" name="Google Shape;434;p4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FF"/>
                </a:solidFill>
              </a:rPr>
              <a:t>Can you identify the</a:t>
            </a:r>
            <a:endParaRPr sz="6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FF"/>
                </a:solidFill>
              </a:rPr>
              <a:t>       abnormality?</a:t>
            </a:r>
            <a:endParaRPr sz="6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1400" y="224850"/>
            <a:ext cx="4889375" cy="46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4"/>
          <p:cNvSpPr txBox="1"/>
          <p:nvPr/>
        </p:nvSpPr>
        <p:spPr>
          <a:xfrm>
            <a:off x="291125" y="370525"/>
            <a:ext cx="1879200" cy="11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</a:t>
            </a: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9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1" name="Google Shape;441;p44"/>
          <p:cNvSpPr txBox="1"/>
          <p:nvPr/>
        </p:nvSpPr>
        <p:spPr>
          <a:xfrm>
            <a:off x="410225" y="3030350"/>
            <a:ext cx="1508700" cy="8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See next slide</a:t>
            </a:r>
            <a:endParaRPr sz="18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2" name="Google Shape;442;p44"/>
          <p:cNvSpPr txBox="1"/>
          <p:nvPr/>
        </p:nvSpPr>
        <p:spPr>
          <a:xfrm>
            <a:off x="320375" y="1653875"/>
            <a:ext cx="19224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Trauma</a:t>
            </a:r>
            <a:endParaRPr sz="18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750" y="79400"/>
            <a:ext cx="4999350" cy="499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5"/>
          <p:cNvPicPr preferRelativeResize="0"/>
          <p:nvPr/>
        </p:nvPicPr>
        <p:blipFill rotWithShape="1">
          <a:blip r:embed="rId4">
            <a:alphaModFix/>
          </a:blip>
          <a:srcRect b="19400" l="52945" r="4578" t="0"/>
          <a:stretch/>
        </p:blipFill>
        <p:spPr>
          <a:xfrm>
            <a:off x="6470925" y="133675"/>
            <a:ext cx="2408400" cy="45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5"/>
          <p:cNvSpPr txBox="1"/>
          <p:nvPr/>
        </p:nvSpPr>
        <p:spPr>
          <a:xfrm>
            <a:off x="869750" y="0"/>
            <a:ext cx="16806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9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0" name="Google Shape;450;p45"/>
          <p:cNvSpPr txBox="1"/>
          <p:nvPr/>
        </p:nvSpPr>
        <p:spPr>
          <a:xfrm>
            <a:off x="900025" y="714600"/>
            <a:ext cx="16806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Now can you see the abnormality ?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51" name="Google Shape;451;p45"/>
          <p:cNvCxnSpPr/>
          <p:nvPr/>
        </p:nvCxnSpPr>
        <p:spPr>
          <a:xfrm flipH="1">
            <a:off x="4591900" y="1045400"/>
            <a:ext cx="1098300" cy="542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2" name="Google Shape;452;p45"/>
          <p:cNvCxnSpPr/>
          <p:nvPr/>
        </p:nvCxnSpPr>
        <p:spPr>
          <a:xfrm flipH="1">
            <a:off x="7701475" y="1363000"/>
            <a:ext cx="913200" cy="463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3" name="Google Shape;453;p45"/>
          <p:cNvSpPr txBox="1"/>
          <p:nvPr/>
        </p:nvSpPr>
        <p:spPr>
          <a:xfrm>
            <a:off x="0" y="4353675"/>
            <a:ext cx="1442400" cy="2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twice</a:t>
            </a:r>
            <a:endParaRPr sz="18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p45"/>
          <p:cNvSpPr txBox="1"/>
          <p:nvPr/>
        </p:nvSpPr>
        <p:spPr>
          <a:xfrm>
            <a:off x="3725300" y="4704100"/>
            <a:ext cx="46314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Sternal Blind spot</a:t>
            </a:r>
            <a:endParaRPr sz="24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00" y="185488"/>
            <a:ext cx="4561025" cy="45717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0" name="Google Shape;46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5825" y="152400"/>
            <a:ext cx="4042350" cy="46379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6"/>
          <p:cNvSpPr txBox="1"/>
          <p:nvPr/>
        </p:nvSpPr>
        <p:spPr>
          <a:xfrm>
            <a:off x="166200" y="65800"/>
            <a:ext cx="2041500" cy="4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10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2" name="Google Shape;462;p46"/>
          <p:cNvSpPr/>
          <p:nvPr/>
        </p:nvSpPr>
        <p:spPr>
          <a:xfrm>
            <a:off x="502225" y="2478225"/>
            <a:ext cx="279000" cy="3810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6"/>
          <p:cNvSpPr/>
          <p:nvPr/>
        </p:nvSpPr>
        <p:spPr>
          <a:xfrm>
            <a:off x="472775" y="4017775"/>
            <a:ext cx="308400" cy="4626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46"/>
          <p:cNvSpPr/>
          <p:nvPr/>
        </p:nvSpPr>
        <p:spPr>
          <a:xfrm>
            <a:off x="5351325" y="3792675"/>
            <a:ext cx="478200" cy="857400"/>
          </a:xfrm>
          <a:prstGeom prst="ellipse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46"/>
          <p:cNvSpPr txBox="1"/>
          <p:nvPr/>
        </p:nvSpPr>
        <p:spPr>
          <a:xfrm>
            <a:off x="434950" y="4677650"/>
            <a:ext cx="7452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</a:rPr>
              <a:t> </a:t>
            </a:r>
            <a:r>
              <a:rPr lang="en" sz="2400">
                <a:solidFill>
                  <a:schemeClr val="accent6"/>
                </a:solidFill>
              </a:rPr>
              <a:t>Neurofibromatosis with visible skin neurofibromas</a:t>
            </a:r>
            <a:endParaRPr sz="24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6" name="Google Shape;466;p46"/>
          <p:cNvSpPr txBox="1"/>
          <p:nvPr/>
        </p:nvSpPr>
        <p:spPr>
          <a:xfrm>
            <a:off x="3255825" y="142000"/>
            <a:ext cx="1065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for answer</a:t>
            </a:r>
            <a:endParaRPr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7"/>
          <p:cNvSpPr txBox="1"/>
          <p:nvPr/>
        </p:nvSpPr>
        <p:spPr>
          <a:xfrm>
            <a:off x="-79400" y="-52950"/>
            <a:ext cx="3000000" cy="10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10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2" name="Google Shape;472;p47"/>
          <p:cNvPicPr preferRelativeResize="0"/>
          <p:nvPr/>
        </p:nvPicPr>
        <p:blipFill rotWithShape="1">
          <a:blip r:embed="rId3">
            <a:alphaModFix/>
          </a:blip>
          <a:srcRect b="7542" l="2674" r="2150" t="15881"/>
          <a:stretch/>
        </p:blipFill>
        <p:spPr>
          <a:xfrm>
            <a:off x="2421650" y="292550"/>
            <a:ext cx="5756349" cy="4631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3" name="Google Shape;473;p47"/>
          <p:cNvCxnSpPr/>
          <p:nvPr/>
        </p:nvCxnSpPr>
        <p:spPr>
          <a:xfrm>
            <a:off x="4115450" y="298775"/>
            <a:ext cx="529200" cy="1587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4" name="Google Shape;474;p47"/>
          <p:cNvCxnSpPr/>
          <p:nvPr/>
        </p:nvCxnSpPr>
        <p:spPr>
          <a:xfrm rot="10800000">
            <a:off x="6854800" y="4586350"/>
            <a:ext cx="648300" cy="2778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5" name="Google Shape;475;p47"/>
          <p:cNvCxnSpPr/>
          <p:nvPr/>
        </p:nvCxnSpPr>
        <p:spPr>
          <a:xfrm flipH="1" rot="10800000">
            <a:off x="3625850" y="4626025"/>
            <a:ext cx="502800" cy="3837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6" name="Google Shape;476;p47"/>
          <p:cNvSpPr txBox="1"/>
          <p:nvPr/>
        </p:nvSpPr>
        <p:spPr>
          <a:xfrm>
            <a:off x="105875" y="1013250"/>
            <a:ext cx="3000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</a:rPr>
              <a:t>Skin neurofibromas</a:t>
            </a:r>
            <a:endParaRPr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8850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8"/>
          <p:cNvSpPr txBox="1"/>
          <p:nvPr/>
        </p:nvSpPr>
        <p:spPr>
          <a:xfrm>
            <a:off x="421175" y="152400"/>
            <a:ext cx="2003400" cy="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11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3" name="Google Shape;483;p48"/>
          <p:cNvPicPr preferRelativeResize="0"/>
          <p:nvPr/>
        </p:nvPicPr>
        <p:blipFill rotWithShape="1">
          <a:blip r:embed="rId4">
            <a:alphaModFix/>
          </a:blip>
          <a:srcRect b="0" l="16268" r="24098" t="0"/>
          <a:stretch/>
        </p:blipFill>
        <p:spPr>
          <a:xfrm>
            <a:off x="5032750" y="0"/>
            <a:ext cx="3723725" cy="50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8"/>
          <p:cNvSpPr txBox="1"/>
          <p:nvPr/>
        </p:nvSpPr>
        <p:spPr>
          <a:xfrm>
            <a:off x="3837575" y="2183450"/>
            <a:ext cx="1071600" cy="12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for additional image</a:t>
            </a:r>
            <a:endParaRPr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5" name="Google Shape;485;p48"/>
          <p:cNvSpPr txBox="1"/>
          <p:nvPr/>
        </p:nvSpPr>
        <p:spPr>
          <a:xfrm>
            <a:off x="3771400" y="3946200"/>
            <a:ext cx="15879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Now can you see the abnormality</a:t>
            </a:r>
            <a:r>
              <a:rPr lang="en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038600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400" y="152400"/>
            <a:ext cx="40386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9"/>
          <p:cNvSpPr txBox="1"/>
          <p:nvPr/>
        </p:nvSpPr>
        <p:spPr>
          <a:xfrm>
            <a:off x="200225" y="-97675"/>
            <a:ext cx="20859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11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3" name="Google Shape;493;p49"/>
          <p:cNvSpPr txBox="1"/>
          <p:nvPr/>
        </p:nvSpPr>
        <p:spPr>
          <a:xfrm>
            <a:off x="300000" y="4332250"/>
            <a:ext cx="65097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</a:rPr>
              <a:t>Paraspinal mass adjacent to vertebra- Ganglioneuroma</a:t>
            </a:r>
            <a:endParaRPr sz="1800"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</a:rPr>
              <a:t>Blind Spot: over the spine and behind the Trachea</a:t>
            </a:r>
            <a:endParaRPr sz="18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Abdomen</a:t>
            </a:r>
            <a:endParaRPr sz="4800"/>
          </a:p>
        </p:txBody>
      </p:sp>
      <p:sp>
        <p:nvSpPr>
          <p:cNvPr id="499" name="Google Shape;499;p5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FF"/>
                </a:solidFill>
              </a:rPr>
              <a:t>Can you identify the</a:t>
            </a:r>
            <a:endParaRPr sz="6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000FF"/>
                </a:solidFill>
              </a:rPr>
              <a:t>       abnormality?</a:t>
            </a:r>
            <a:endParaRPr sz="6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650" y="178850"/>
            <a:ext cx="4222675" cy="473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222675" cy="473059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1"/>
          <p:cNvSpPr txBox="1"/>
          <p:nvPr/>
        </p:nvSpPr>
        <p:spPr>
          <a:xfrm>
            <a:off x="372825" y="-84125"/>
            <a:ext cx="19305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12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206250" y="526350"/>
            <a:ext cx="2959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</a:t>
            </a:r>
            <a:endParaRPr/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9450" y="228250"/>
            <a:ext cx="5704753" cy="468700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/>
          <p:nvPr/>
        </p:nvSpPr>
        <p:spPr>
          <a:xfrm>
            <a:off x="5037063" y="788425"/>
            <a:ext cx="10116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Clavicle</a:t>
            </a:r>
            <a:r>
              <a:rPr lang="en" sz="1500">
                <a:solidFill>
                  <a:srgbClr val="FFFFFF"/>
                </a:solidFill>
              </a:rPr>
              <a:t> 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7207600" y="3504625"/>
            <a:ext cx="10698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Stomach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</p:txBody>
      </p:sp>
      <p:cxnSp>
        <p:nvCxnSpPr>
          <p:cNvPr id="109" name="Google Shape;109;p16"/>
          <p:cNvCxnSpPr>
            <a:stCxn id="110" idx="1"/>
            <a:endCxn id="110" idx="1"/>
          </p:cNvCxnSpPr>
          <p:nvPr/>
        </p:nvCxnSpPr>
        <p:spPr>
          <a:xfrm>
            <a:off x="7446375" y="319875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" name="Google Shape;111;p16"/>
          <p:cNvSpPr txBox="1"/>
          <p:nvPr/>
        </p:nvSpPr>
        <p:spPr>
          <a:xfrm>
            <a:off x="6945500" y="901525"/>
            <a:ext cx="14679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Thoracic Spine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2" name="Google Shape;112;p16"/>
          <p:cNvCxnSpPr/>
          <p:nvPr/>
        </p:nvCxnSpPr>
        <p:spPr>
          <a:xfrm rot="10800000">
            <a:off x="6706475" y="1125025"/>
            <a:ext cx="308700" cy="52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3" name="Google Shape;113;p16"/>
          <p:cNvSpPr txBox="1"/>
          <p:nvPr/>
        </p:nvSpPr>
        <p:spPr>
          <a:xfrm>
            <a:off x="3309450" y="714025"/>
            <a:ext cx="10698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Scapula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4" name="Google Shape;114;p16"/>
          <p:cNvCxnSpPr/>
          <p:nvPr/>
        </p:nvCxnSpPr>
        <p:spPr>
          <a:xfrm flipH="1" rot="10800000">
            <a:off x="3800875" y="1006225"/>
            <a:ext cx="485400" cy="66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5" name="Google Shape;115;p16"/>
          <p:cNvCxnSpPr/>
          <p:nvPr/>
        </p:nvCxnSpPr>
        <p:spPr>
          <a:xfrm flipH="1">
            <a:off x="6914175" y="3810375"/>
            <a:ext cx="447900" cy="328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6" name="Google Shape;116;p16"/>
          <p:cNvCxnSpPr/>
          <p:nvPr/>
        </p:nvCxnSpPr>
        <p:spPr>
          <a:xfrm rot="10800000">
            <a:off x="5477160" y="366979"/>
            <a:ext cx="144000" cy="441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" name="Google Shape;117;p16"/>
          <p:cNvSpPr txBox="1"/>
          <p:nvPr/>
        </p:nvSpPr>
        <p:spPr>
          <a:xfrm>
            <a:off x="3541750" y="1570375"/>
            <a:ext cx="11637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Posterior </a:t>
            </a: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Rib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8" name="Google Shape;118;p16"/>
          <p:cNvCxnSpPr/>
          <p:nvPr/>
        </p:nvCxnSpPr>
        <p:spPr>
          <a:xfrm>
            <a:off x="4404075" y="1696525"/>
            <a:ext cx="556800" cy="78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9" name="Google Shape;119;p16"/>
          <p:cNvSpPr txBox="1"/>
          <p:nvPr/>
        </p:nvSpPr>
        <p:spPr>
          <a:xfrm>
            <a:off x="7728050" y="4275300"/>
            <a:ext cx="9045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   Colon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0" name="Google Shape;120;p16"/>
          <p:cNvCxnSpPr>
            <a:stCxn id="119" idx="0"/>
            <a:endCxn id="119" idx="1"/>
          </p:cNvCxnSpPr>
          <p:nvPr/>
        </p:nvCxnSpPr>
        <p:spPr>
          <a:xfrm flipH="1">
            <a:off x="7728200" y="4275300"/>
            <a:ext cx="452100" cy="220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1" name="Google Shape;121;p16"/>
          <p:cNvCxnSpPr>
            <a:stCxn id="122" idx="3"/>
          </p:cNvCxnSpPr>
          <p:nvPr/>
        </p:nvCxnSpPr>
        <p:spPr>
          <a:xfrm flipH="1" rot="10800000">
            <a:off x="4238025" y="3044300"/>
            <a:ext cx="557100" cy="429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2" name="Google Shape;122;p16"/>
          <p:cNvSpPr txBox="1"/>
          <p:nvPr/>
        </p:nvSpPr>
        <p:spPr>
          <a:xfrm>
            <a:off x="3412425" y="3253250"/>
            <a:ext cx="8256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Anterior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Rib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25" y="1310338"/>
            <a:ext cx="3791957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9200" y="1408025"/>
            <a:ext cx="3235250" cy="354387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2"/>
          <p:cNvSpPr/>
          <p:nvPr/>
        </p:nvSpPr>
        <p:spPr>
          <a:xfrm>
            <a:off x="1035500" y="2411150"/>
            <a:ext cx="1988400" cy="1712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52"/>
          <p:cNvSpPr/>
          <p:nvPr/>
        </p:nvSpPr>
        <p:spPr>
          <a:xfrm>
            <a:off x="6478025" y="2812250"/>
            <a:ext cx="1325700" cy="1539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2"/>
          <p:cNvSpPr txBox="1"/>
          <p:nvPr/>
        </p:nvSpPr>
        <p:spPr>
          <a:xfrm>
            <a:off x="635175" y="4605500"/>
            <a:ext cx="32352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Air in the Biliary tree</a:t>
            </a:r>
            <a:endParaRPr sz="24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6" name="Google Shape;516;p52"/>
          <p:cNvSpPr txBox="1"/>
          <p:nvPr/>
        </p:nvSpPr>
        <p:spPr>
          <a:xfrm>
            <a:off x="242450" y="-90050"/>
            <a:ext cx="2216700" cy="3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</a:t>
            </a: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12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7" name="Google Shape;517;p52"/>
          <p:cNvPicPr preferRelativeResize="0"/>
          <p:nvPr/>
        </p:nvPicPr>
        <p:blipFill rotWithShape="1">
          <a:blip r:embed="rId5">
            <a:alphaModFix/>
          </a:blip>
          <a:srcRect b="5195" l="17300" r="14046" t="27327"/>
          <a:stretch/>
        </p:blipFill>
        <p:spPr>
          <a:xfrm>
            <a:off x="3056825" y="76825"/>
            <a:ext cx="3347950" cy="32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2"/>
          <p:cNvSpPr txBox="1"/>
          <p:nvPr/>
        </p:nvSpPr>
        <p:spPr>
          <a:xfrm>
            <a:off x="4075775" y="3850800"/>
            <a:ext cx="10188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Click for CT</a:t>
            </a:r>
            <a:endParaRPr sz="1800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3"/>
          <p:cNvSpPr txBox="1"/>
          <p:nvPr/>
        </p:nvSpPr>
        <p:spPr>
          <a:xfrm>
            <a:off x="0" y="0"/>
            <a:ext cx="3000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Case 13</a:t>
            </a:r>
            <a:endParaRPr/>
          </a:p>
        </p:txBody>
      </p:sp>
      <p:pic>
        <p:nvPicPr>
          <p:cNvPr id="524" name="Google Shape;52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7000" y="304800"/>
            <a:ext cx="551731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3"/>
          <p:cNvSpPr txBox="1"/>
          <p:nvPr/>
        </p:nvSpPr>
        <p:spPr>
          <a:xfrm>
            <a:off x="304350" y="2481775"/>
            <a:ext cx="1958400" cy="11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Free air under both hemidiaphragms</a:t>
            </a:r>
            <a:endParaRPr sz="18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6" name="Google Shape;526;p53"/>
          <p:cNvSpPr txBox="1"/>
          <p:nvPr/>
        </p:nvSpPr>
        <p:spPr>
          <a:xfrm>
            <a:off x="0" y="3854825"/>
            <a:ext cx="24480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 the Left Upper Abdomen see air on both sides of the colon wall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27" name="Google Shape;527;p53"/>
          <p:cNvCxnSpPr/>
          <p:nvPr/>
        </p:nvCxnSpPr>
        <p:spPr>
          <a:xfrm>
            <a:off x="3000000" y="2416050"/>
            <a:ext cx="189300" cy="3441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8" name="Google Shape;528;p53"/>
          <p:cNvCxnSpPr/>
          <p:nvPr/>
        </p:nvCxnSpPr>
        <p:spPr>
          <a:xfrm flipH="1">
            <a:off x="6312125" y="2416050"/>
            <a:ext cx="119100" cy="2118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9" name="Google Shape;529;p53"/>
          <p:cNvSpPr txBox="1"/>
          <p:nvPr/>
        </p:nvSpPr>
        <p:spPr>
          <a:xfrm>
            <a:off x="264650" y="1172150"/>
            <a:ext cx="14688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Click for answer</a:t>
            </a:r>
            <a:endParaRPr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30" name="Google Shape;530;p53"/>
          <p:cNvCxnSpPr/>
          <p:nvPr/>
        </p:nvCxnSpPr>
        <p:spPr>
          <a:xfrm flipH="1">
            <a:off x="6722425" y="3196800"/>
            <a:ext cx="383700" cy="363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>
            <p:ph type="title"/>
          </p:nvPr>
        </p:nvSpPr>
        <p:spPr>
          <a:xfrm>
            <a:off x="94675" y="488250"/>
            <a:ext cx="31872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 Lateral</a:t>
            </a:r>
            <a:endParaRPr/>
          </a:p>
        </p:txBody>
      </p:sp>
      <p:pic>
        <p:nvPicPr>
          <p:cNvPr id="128" name="Google Shape;12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4150" y="152400"/>
            <a:ext cx="410059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/>
          <p:nvPr/>
        </p:nvSpPr>
        <p:spPr>
          <a:xfrm>
            <a:off x="5713625" y="1191250"/>
            <a:ext cx="13458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Trachea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6793800" y="1731725"/>
            <a:ext cx="15333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ternum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1" name="Google Shape;131;p17"/>
          <p:cNvCxnSpPr>
            <a:stCxn id="129" idx="1"/>
          </p:cNvCxnSpPr>
          <p:nvPr/>
        </p:nvCxnSpPr>
        <p:spPr>
          <a:xfrm flipH="1">
            <a:off x="5415725" y="1373200"/>
            <a:ext cx="297900" cy="148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2" name="Google Shape;132;p17"/>
          <p:cNvCxnSpPr/>
          <p:nvPr/>
        </p:nvCxnSpPr>
        <p:spPr>
          <a:xfrm rot="10800000">
            <a:off x="6430700" y="1971725"/>
            <a:ext cx="397200" cy="16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3" name="Google Shape;133;p17"/>
          <p:cNvSpPr txBox="1"/>
          <p:nvPr/>
        </p:nvSpPr>
        <p:spPr>
          <a:xfrm>
            <a:off x="3143600" y="2978150"/>
            <a:ext cx="11142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Spine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4" name="Google Shape;134;p17"/>
          <p:cNvCxnSpPr/>
          <p:nvPr/>
        </p:nvCxnSpPr>
        <p:spPr>
          <a:xfrm flipH="1" rot="10800000">
            <a:off x="3871575" y="2989050"/>
            <a:ext cx="606600" cy="209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5" name="Google Shape;135;p17"/>
          <p:cNvSpPr txBox="1"/>
          <p:nvPr/>
        </p:nvSpPr>
        <p:spPr>
          <a:xfrm>
            <a:off x="3824850" y="1125075"/>
            <a:ext cx="13458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Esophagus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6" name="Google Shape;136;p17"/>
          <p:cNvCxnSpPr/>
          <p:nvPr/>
        </p:nvCxnSpPr>
        <p:spPr>
          <a:xfrm flipH="1" rot="10800000">
            <a:off x="4754000" y="1169225"/>
            <a:ext cx="11100" cy="44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" name="Google Shape;137;p17"/>
          <p:cNvCxnSpPr>
            <a:endCxn id="135" idx="3"/>
          </p:cNvCxnSpPr>
          <p:nvPr/>
        </p:nvCxnSpPr>
        <p:spPr>
          <a:xfrm flipH="1">
            <a:off x="5170650" y="1158225"/>
            <a:ext cx="189900" cy="121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8" name="Google Shape;138;p17"/>
          <p:cNvSpPr txBox="1"/>
          <p:nvPr/>
        </p:nvSpPr>
        <p:spPr>
          <a:xfrm>
            <a:off x="5018725" y="4114250"/>
            <a:ext cx="1533300" cy="2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Diaphragm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9" name="Google Shape;139;p17"/>
          <p:cNvCxnSpPr/>
          <p:nvPr/>
        </p:nvCxnSpPr>
        <p:spPr>
          <a:xfrm rot="10800000">
            <a:off x="5261375" y="3706200"/>
            <a:ext cx="286800" cy="463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0" name="Google Shape;140;p17"/>
          <p:cNvCxnSpPr>
            <a:stCxn id="141" idx="1"/>
          </p:cNvCxnSpPr>
          <p:nvPr/>
        </p:nvCxnSpPr>
        <p:spPr>
          <a:xfrm rot="10800000">
            <a:off x="6276200" y="2470675"/>
            <a:ext cx="893400" cy="237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1" name="Google Shape;141;p17"/>
          <p:cNvSpPr txBox="1"/>
          <p:nvPr/>
        </p:nvSpPr>
        <p:spPr>
          <a:xfrm>
            <a:off x="7169600" y="2459725"/>
            <a:ext cx="17649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Right Ventricle</a:t>
            </a:r>
            <a:endParaRPr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2" name="Google Shape;142;p17"/>
          <p:cNvCxnSpPr/>
          <p:nvPr/>
        </p:nvCxnSpPr>
        <p:spPr>
          <a:xfrm flipH="1">
            <a:off x="6298100" y="2707975"/>
            <a:ext cx="871500" cy="181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3" name="Google Shape;143;p17"/>
          <p:cNvSpPr txBox="1"/>
          <p:nvPr/>
        </p:nvSpPr>
        <p:spPr>
          <a:xfrm>
            <a:off x="3925350" y="2407375"/>
            <a:ext cx="12933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Left atrium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4" name="Google Shape;144;p17"/>
          <p:cNvCxnSpPr/>
          <p:nvPr/>
        </p:nvCxnSpPr>
        <p:spPr>
          <a:xfrm>
            <a:off x="4954475" y="2735900"/>
            <a:ext cx="328200" cy="59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5" name="Google Shape;145;p17"/>
          <p:cNvSpPr txBox="1"/>
          <p:nvPr/>
        </p:nvSpPr>
        <p:spPr>
          <a:xfrm>
            <a:off x="4138675" y="3273800"/>
            <a:ext cx="12933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Left ventricle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6" name="Google Shape;146;p17"/>
          <p:cNvCxnSpPr/>
          <p:nvPr/>
        </p:nvCxnSpPr>
        <p:spPr>
          <a:xfrm flipH="1" rot="10800000">
            <a:off x="5113650" y="3233275"/>
            <a:ext cx="258600" cy="109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Dose</a:t>
            </a:r>
            <a:endParaRPr sz="4800"/>
          </a:p>
        </p:txBody>
      </p:sp>
      <p:sp>
        <p:nvSpPr>
          <p:cNvPr id="152" name="Google Shape;152;p18"/>
          <p:cNvSpPr txBox="1"/>
          <p:nvPr>
            <p:ph idx="1" type="body"/>
          </p:nvPr>
        </p:nvSpPr>
        <p:spPr>
          <a:xfrm>
            <a:off x="358150" y="1690475"/>
            <a:ext cx="8386800" cy="25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Radiography- Chest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Approximate effective Dose: 0.1mSv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Comparable to Natural Background Radiation: 10 Days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Estimated Lifetime Risk of Fatal Cancer from Examination: 1 in 1,000,000 to 1 in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                                                                                                      100,000                 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https://www.radiologyinfo.org/en/info.cfm?pg=safety-xray#safety-effective-dose-adults  Accessed 2.26.2019                                                                                                  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/>
          <p:nvPr/>
        </p:nvSpPr>
        <p:spPr>
          <a:xfrm>
            <a:off x="75" y="238175"/>
            <a:ext cx="9144000" cy="11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Approach to Interpretation</a:t>
            </a:r>
            <a:endParaRPr sz="6000"/>
          </a:p>
        </p:txBody>
      </p:sp>
      <p:sp>
        <p:nvSpPr>
          <p:cNvPr id="158" name="Google Shape;158;p19"/>
          <p:cNvSpPr txBox="1"/>
          <p:nvPr/>
        </p:nvSpPr>
        <p:spPr>
          <a:xfrm>
            <a:off x="1045400" y="1754400"/>
            <a:ext cx="67488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Use a systematic approach</a:t>
            </a:r>
            <a:endParaRPr sz="36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1045400" y="3249750"/>
            <a:ext cx="64578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lay special attention to the blind spots</a:t>
            </a:r>
            <a:endParaRPr sz="24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</a:t>
            </a:r>
            <a:endParaRPr sz="24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/>
          <p:nvPr/>
        </p:nvSpPr>
        <p:spPr>
          <a:xfrm>
            <a:off x="133350" y="771525"/>
            <a:ext cx="5486400" cy="13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4000">
                <a:solidFill>
                  <a:srgbClr val="FFFFFF"/>
                </a:solidFill>
              </a:rPr>
              <a:t>Felson’s Systemic approach: </a:t>
            </a:r>
            <a:r>
              <a:rPr lang="en" sz="4000">
                <a:solidFill>
                  <a:srgbClr val="92D050"/>
                </a:solidFill>
              </a:rPr>
              <a:t>ATM</a:t>
            </a:r>
            <a:r>
              <a:rPr lang="en" sz="4000">
                <a:solidFill>
                  <a:srgbClr val="FFFFFF"/>
                </a:solidFill>
              </a:rPr>
              <a:t>LL</a:t>
            </a:r>
            <a:r>
              <a:rPr lang="en" sz="4000">
                <a:solidFill>
                  <a:srgbClr val="92D050"/>
                </a:solidFill>
              </a:rPr>
              <a:t> </a:t>
            </a:r>
            <a:endParaRPr sz="4000">
              <a:solidFill>
                <a:srgbClr val="92D05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FFFF"/>
                </a:solidFill>
              </a:rPr>
              <a:t>(click to see)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" name="Google Shape;165;p20"/>
          <p:cNvSpPr txBox="1"/>
          <p:nvPr/>
        </p:nvSpPr>
        <p:spPr>
          <a:xfrm>
            <a:off x="114300" y="2743200"/>
            <a:ext cx="4162500" cy="22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200">
                <a:solidFill>
                  <a:srgbClr val="92D050"/>
                </a:solidFill>
              </a:rPr>
              <a:t>A</a:t>
            </a:r>
            <a:r>
              <a:rPr lang="en" sz="3200">
                <a:solidFill>
                  <a:srgbClr val="FFFFFF"/>
                </a:solidFill>
              </a:rPr>
              <a:t>bdomen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200">
                <a:solidFill>
                  <a:srgbClr val="92D050"/>
                </a:solidFill>
              </a:rPr>
              <a:t>T</a:t>
            </a:r>
            <a:r>
              <a:rPr lang="en" sz="3200">
                <a:solidFill>
                  <a:srgbClr val="FFFFFF"/>
                </a:solidFill>
              </a:rPr>
              <a:t>horax-soft tissues and bones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200">
                <a:solidFill>
                  <a:srgbClr val="92D050"/>
                </a:solidFill>
              </a:rPr>
              <a:t>M</a:t>
            </a:r>
            <a:r>
              <a:rPr lang="en" sz="3200">
                <a:solidFill>
                  <a:srgbClr val="FFFFFF"/>
                </a:solidFill>
              </a:rPr>
              <a:t>ediastinum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28575" y="-109575"/>
            <a:ext cx="85248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Approach to Interpretation-PA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7" name="Google Shape;16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26" y="1333501"/>
            <a:ext cx="4267174" cy="350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/>
          <p:nvPr/>
        </p:nvSpPr>
        <p:spPr>
          <a:xfrm>
            <a:off x="5823925" y="4180425"/>
            <a:ext cx="2272200" cy="5514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0"/>
          <p:cNvSpPr/>
          <p:nvPr/>
        </p:nvSpPr>
        <p:spPr>
          <a:xfrm>
            <a:off x="2536925" y="3042300"/>
            <a:ext cx="948600" cy="1764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0"/>
          <p:cNvSpPr/>
          <p:nvPr/>
        </p:nvSpPr>
        <p:spPr>
          <a:xfrm>
            <a:off x="5206225" y="1333500"/>
            <a:ext cx="694800" cy="2725500"/>
          </a:xfrm>
          <a:prstGeom prst="ellipse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0"/>
          <p:cNvSpPr/>
          <p:nvPr/>
        </p:nvSpPr>
        <p:spPr>
          <a:xfrm>
            <a:off x="2514875" y="4167375"/>
            <a:ext cx="1191300" cy="176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0"/>
          <p:cNvSpPr/>
          <p:nvPr/>
        </p:nvSpPr>
        <p:spPr>
          <a:xfrm>
            <a:off x="6729400" y="1555250"/>
            <a:ext cx="694800" cy="25038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0"/>
          <p:cNvSpPr/>
          <p:nvPr/>
        </p:nvSpPr>
        <p:spPr>
          <a:xfrm>
            <a:off x="2735475" y="4652700"/>
            <a:ext cx="1191300" cy="2316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/>
          <p:nvPr/>
        </p:nvSpPr>
        <p:spPr>
          <a:xfrm>
            <a:off x="133350" y="923925"/>
            <a:ext cx="5486400" cy="13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</a:rPr>
              <a:t>Felson’s approach: </a:t>
            </a:r>
            <a:r>
              <a:rPr lang="en" sz="4000">
                <a:solidFill>
                  <a:srgbClr val="92D050"/>
                </a:solidFill>
              </a:rPr>
              <a:t>ATM</a:t>
            </a:r>
            <a:r>
              <a:rPr lang="en" sz="4000">
                <a:solidFill>
                  <a:srgbClr val="F3F3F3"/>
                </a:solidFill>
              </a:rPr>
              <a:t>LL</a:t>
            </a:r>
            <a:r>
              <a:rPr lang="en" sz="4000">
                <a:solidFill>
                  <a:srgbClr val="92D050"/>
                </a:solidFill>
              </a:rPr>
              <a:t> </a:t>
            </a:r>
            <a:r>
              <a:rPr lang="en" sz="3000">
                <a:solidFill>
                  <a:srgbClr val="FFFFFF"/>
                </a:solidFill>
              </a:rPr>
              <a:t>(Click to see)</a:t>
            </a:r>
            <a:endParaRPr sz="3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21"/>
          <p:cNvSpPr txBox="1"/>
          <p:nvPr/>
        </p:nvSpPr>
        <p:spPr>
          <a:xfrm>
            <a:off x="114300" y="2590800"/>
            <a:ext cx="4162500" cy="22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92D050"/>
                </a:solidFill>
              </a:rPr>
              <a:t>A</a:t>
            </a:r>
            <a:r>
              <a:rPr lang="en" sz="3200">
                <a:solidFill>
                  <a:srgbClr val="FFFFFF"/>
                </a:solidFill>
              </a:rPr>
              <a:t>bdomen  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92D050"/>
                </a:solidFill>
              </a:rPr>
              <a:t>T</a:t>
            </a:r>
            <a:r>
              <a:rPr lang="en" sz="3200">
                <a:solidFill>
                  <a:srgbClr val="FFFFFF"/>
                </a:solidFill>
              </a:rPr>
              <a:t>horax-soft tissues and bones   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92D050"/>
                </a:solidFill>
              </a:rPr>
              <a:t>M</a:t>
            </a:r>
            <a:r>
              <a:rPr lang="en" sz="3200">
                <a:solidFill>
                  <a:srgbClr val="FFFFFF"/>
                </a:solidFill>
              </a:rPr>
              <a:t>ediastinum  </a:t>
            </a:r>
            <a:endParaRPr sz="32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28575" y="-109575"/>
            <a:ext cx="85248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Approach to Interpretation-Lat</a:t>
            </a:r>
            <a:endParaRPr sz="4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1" name="Google Shape;18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950" y="686300"/>
            <a:ext cx="3915247" cy="4372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/>
          <p:cNvSpPr/>
          <p:nvPr/>
        </p:nvSpPr>
        <p:spPr>
          <a:xfrm>
            <a:off x="2536925" y="2889900"/>
            <a:ext cx="948600" cy="1764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1"/>
          <p:cNvSpPr/>
          <p:nvPr/>
        </p:nvSpPr>
        <p:spPr>
          <a:xfrm>
            <a:off x="2514875" y="4014975"/>
            <a:ext cx="1191300" cy="176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1"/>
          <p:cNvSpPr/>
          <p:nvPr/>
        </p:nvSpPr>
        <p:spPr>
          <a:xfrm>
            <a:off x="2735475" y="4500300"/>
            <a:ext cx="1191300" cy="2316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1"/>
          <p:cNvSpPr/>
          <p:nvPr/>
        </p:nvSpPr>
        <p:spPr>
          <a:xfrm>
            <a:off x="6267700" y="4014975"/>
            <a:ext cx="1830600" cy="3528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1"/>
          <p:cNvSpPr/>
          <p:nvPr/>
        </p:nvSpPr>
        <p:spPr>
          <a:xfrm>
            <a:off x="5169650" y="1487325"/>
            <a:ext cx="1098000" cy="2587800"/>
          </a:xfrm>
          <a:prstGeom prst="ellipse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1"/>
          <p:cNvSpPr/>
          <p:nvPr/>
        </p:nvSpPr>
        <p:spPr>
          <a:xfrm>
            <a:off x="6602250" y="1984775"/>
            <a:ext cx="1098000" cy="1701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