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20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a1f1a9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a1f1a9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d230afd4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ad230afd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ad230afd4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d230afd4_1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ad230afd4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Vascular injury more common with posterolateral displacement and type 3.  Volkmann’s contracture and compartment synd. , flexion- cortex hits ground (implications for splinting position)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ad230afd4_1_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d230afd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ad230afd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d230afd4_1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ad230afd4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b/c of extensor tendon insertion, enters joint via cartilage b/w capitellum and trochlea, sh type 4, unstable (displaced or intra-articular). Non-displaced – nonoperative rx. Displaced – pinning, 2</a:t>
            </a:r>
            <a:r>
              <a:rPr b="0" baseline="3000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common frx. Non-union b/c intra-articular and surrounded by synovial fluid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ad230afd4_1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d230afd4_1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ad230afd4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associated with elbow dislocation, med epi appears at age 5, fuses at 18-20 yrs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ad230afd4_1_1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d230afd4_1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ad230afd4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yo f, fall from scooter, radial neck frx, radiocapitellar 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ad230afd4_1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ad230afd4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ad230afd4_1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d230afd4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ad230afd4_1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ad230afd4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ad230afd4_1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d230af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ad230afd4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d230afd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ad230af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Trochlea quite irregular and fragmented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ad230afd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d230afd4_1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ad230afd4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ad230afd4_1_2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d230af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ad230afd4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d230afd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ad230afd4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d230afd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ad230afd4_1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d230afd4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ad230afd4_1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d230afd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ad230afd4_1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d230afd4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ad230afd4_1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d230afd4_1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ad230afd4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yo F, fall from bed, type 2 supracondylar frx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ad230afd4_1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ylwblock.gif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57150"/>
            <a:ext cx="538162" cy="521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457200" y="1085850"/>
            <a:ext cx="8229600" cy="57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FFD2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ylwblock.gif"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57150"/>
            <a:ext cx="538162" cy="521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57200" y="1085850"/>
            <a:ext cx="8229600" cy="57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Approach the Pediatric Elbow Radiograph</a:t>
            </a:r>
            <a:endParaRPr/>
          </a:p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311700" y="2947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 Leschied, MD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C.S. Mott Children’s Hospital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 Arbor, MI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141875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375" y="-23450"/>
            <a:ext cx="1438626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Elbow fractures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457200" y="1200151"/>
            <a:ext cx="8229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common fractures in children (65-75%)</a:t>
            </a:r>
            <a:endParaRPr/>
          </a:p>
          <a:p>
            <a:pPr indent="-395224" lvl="0" marL="420624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commonly occurring after FOOSH (hyperextension forces or extreme valgus)</a:t>
            </a:r>
            <a:endParaRPr/>
          </a:p>
          <a:p>
            <a:pPr indent="-395224" lvl="0" marL="420624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Difficult to detect due to ossification centers </a:t>
            </a:r>
            <a:endParaRPr/>
          </a:p>
          <a:p>
            <a:pPr indent="-395224" lvl="0" marL="420624" marR="0" rtl="0" algn="l">
              <a:spcBef>
                <a:spcPts val="56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Supracondylar &gt; lateral condyle &gt; medial epicondyle &gt; radial neck, olecranon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Supracondylar fractures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common pediatric elbow fracture</a:t>
            </a:r>
            <a:endParaRPr/>
          </a:p>
          <a:p>
            <a:pPr indent="-395224" lvl="0" marL="42062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1 -  non-displaced</a:t>
            </a:r>
            <a:endParaRPr/>
          </a:p>
          <a:p>
            <a:pPr indent="-395224" lvl="0" marL="42062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2 – displaced with intact posterior cortex</a:t>
            </a:r>
            <a:endParaRPr/>
          </a:p>
          <a:p>
            <a:pPr indent="-395224" lvl="0" marL="42062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3 – displaced with no cortical contact</a:t>
            </a:r>
            <a:endParaRPr/>
          </a:p>
          <a:p>
            <a:pPr indent="-242823" lvl="0" marL="420624" marR="0" rtl="0" algn="l">
              <a:lnSpc>
                <a:spcPct val="9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Supracondylar fracture</a:t>
            </a:r>
            <a:endParaRPr/>
          </a:p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457200" y="1200150"/>
            <a:ext cx="7467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2823" lvl="0" marL="420624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176" y="1369326"/>
            <a:ext cx="3454950" cy="32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8"/>
          <p:cNvCxnSpPr/>
          <p:nvPr/>
        </p:nvCxnSpPr>
        <p:spPr>
          <a:xfrm>
            <a:off x="3299475" y="3190400"/>
            <a:ext cx="453600" cy="2268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Lateral condylar fracture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4" name="Google Shape;244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868" y="1200150"/>
            <a:ext cx="3498263" cy="3394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>
            <p:ph idx="2" type="body"/>
          </p:nvPr>
        </p:nvSpPr>
        <p:spPr>
          <a:xfrm>
            <a:off x="4648200" y="1200150"/>
            <a:ext cx="4343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</a:pP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/>
              <a:t>OOSH</a:t>
            </a: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extreme varus force and extension</a:t>
            </a:r>
            <a:endParaRPr/>
          </a:p>
          <a:p>
            <a:pPr indent="0" lvl="0" marL="0" marR="0" rtl="0" algn="l">
              <a:spcBef>
                <a:spcPts val="520"/>
              </a:spcBef>
              <a:spcAft>
                <a:spcPts val="160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9"/>
          <p:cNvCxnSpPr/>
          <p:nvPr/>
        </p:nvCxnSpPr>
        <p:spPr>
          <a:xfrm>
            <a:off x="1254350" y="2054225"/>
            <a:ext cx="453600" cy="2268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Medial epicondylar fracture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40"/>
          <p:cNvSpPr txBox="1"/>
          <p:nvPr>
            <p:ph idx="2" type="body"/>
          </p:nvPr>
        </p:nvSpPr>
        <p:spPr>
          <a:xfrm>
            <a:off x="4648200" y="12001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52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</a:pP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most common fracture</a:t>
            </a:r>
            <a:endParaRPr/>
          </a:p>
          <a:p>
            <a:pPr indent="-395224" lvl="0" marL="420624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</a:pP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Valgus stress</a:t>
            </a:r>
            <a:endParaRPr/>
          </a:p>
          <a:p>
            <a:pPr indent="-395224" lvl="0" marL="420624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</a:pP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Commonly associated with elbow dislocation</a:t>
            </a:r>
            <a:endParaRPr/>
          </a:p>
          <a:p>
            <a:pPr indent="-263144" lvl="0" marL="420624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144" lvl="0" marL="420624" marR="0" rtl="0" algn="l">
              <a:spcBef>
                <a:spcPts val="520"/>
              </a:spcBef>
              <a:spcAft>
                <a:spcPts val="160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150" y="1306264"/>
            <a:ext cx="1558133" cy="3244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0"/>
          <p:cNvCxnSpPr/>
          <p:nvPr/>
        </p:nvCxnSpPr>
        <p:spPr>
          <a:xfrm>
            <a:off x="1436150" y="2815125"/>
            <a:ext cx="453600" cy="2268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311700" y="333769"/>
            <a:ext cx="8520600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 sz="4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Radial neck fracture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2" name="Google Shape;2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1725" y="1116750"/>
            <a:ext cx="2041254" cy="367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675" y="1587250"/>
            <a:ext cx="2160916" cy="2613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41"/>
          <p:cNvCxnSpPr/>
          <p:nvPr/>
        </p:nvCxnSpPr>
        <p:spPr>
          <a:xfrm flipH="1">
            <a:off x="3272300" y="3263100"/>
            <a:ext cx="618300" cy="2091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762000" y="2228850"/>
            <a:ext cx="74706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your knowledge!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200150"/>
            <a:ext cx="2168949" cy="3640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>
            <p:ph type="title"/>
          </p:nvPr>
        </p:nvSpPr>
        <p:spPr>
          <a:xfrm>
            <a:off x="311700" y="333769"/>
            <a:ext cx="8520600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40"/>
              <a:buFont typeface="Source Sans Pro"/>
              <a:buNone/>
            </a:pPr>
            <a:r>
              <a:rPr b="0" i="0" lang="en" sz="414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the ossification centers!</a:t>
            </a:r>
            <a:endParaRPr b="0" i="0" sz="414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76" name="Google Shape;276;p43"/>
          <p:cNvCxnSpPr/>
          <p:nvPr/>
        </p:nvCxnSpPr>
        <p:spPr>
          <a:xfrm>
            <a:off x="3247200" y="2201575"/>
            <a:ext cx="304800" cy="2859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7" name="Google Shape;277;p43"/>
          <p:cNvCxnSpPr/>
          <p:nvPr/>
        </p:nvCxnSpPr>
        <p:spPr>
          <a:xfrm rot="10800000">
            <a:off x="4567750" y="3314850"/>
            <a:ext cx="304800" cy="5142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8" name="Google Shape;278;p43"/>
          <p:cNvCxnSpPr/>
          <p:nvPr/>
        </p:nvCxnSpPr>
        <p:spPr>
          <a:xfrm flipH="1">
            <a:off x="4800600" y="2743050"/>
            <a:ext cx="457200" cy="1143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9" name="Google Shape;279;p43"/>
          <p:cNvCxnSpPr/>
          <p:nvPr/>
        </p:nvCxnSpPr>
        <p:spPr>
          <a:xfrm rot="10800000">
            <a:off x="4648200" y="3073350"/>
            <a:ext cx="762000" cy="1725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0" name="Google Shape;280;p43"/>
          <p:cNvCxnSpPr/>
          <p:nvPr/>
        </p:nvCxnSpPr>
        <p:spPr>
          <a:xfrm flipH="1" rot="10800000">
            <a:off x="3406575" y="3027900"/>
            <a:ext cx="457200" cy="1725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1" name="Google Shape;281;p43"/>
          <p:cNvCxnSpPr/>
          <p:nvPr/>
        </p:nvCxnSpPr>
        <p:spPr>
          <a:xfrm flipH="1" rot="10800000">
            <a:off x="3352025" y="2743050"/>
            <a:ext cx="457200" cy="171600"/>
          </a:xfrm>
          <a:prstGeom prst="straightConnector1">
            <a:avLst/>
          </a:prstGeom>
          <a:noFill/>
          <a:ln cap="flat" cmpd="sng" w="9525">
            <a:solidFill>
              <a:srgbClr val="2298B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2" name="Google Shape;282;p43"/>
          <p:cNvSpPr txBox="1"/>
          <p:nvPr/>
        </p:nvSpPr>
        <p:spPr>
          <a:xfrm>
            <a:off x="127250" y="4390200"/>
            <a:ext cx="2299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Slide 4 for answers!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81" y="1485900"/>
            <a:ext cx="3337776" cy="324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1457325"/>
            <a:ext cx="2060691" cy="32950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/>
          <p:nvPr>
            <p:ph type="title"/>
          </p:nvPr>
        </p:nvSpPr>
        <p:spPr>
          <a:xfrm>
            <a:off x="311700" y="333769"/>
            <a:ext cx="8520600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type of fracture?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0" name="Google Shape;290;p44"/>
          <p:cNvCxnSpPr/>
          <p:nvPr/>
        </p:nvCxnSpPr>
        <p:spPr>
          <a:xfrm>
            <a:off x="2017850" y="2372350"/>
            <a:ext cx="281700" cy="981600"/>
          </a:xfrm>
          <a:prstGeom prst="straightConnector1">
            <a:avLst/>
          </a:prstGeom>
          <a:noFill/>
          <a:ln cap="flat" cmpd="sng" w="28575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81" y="1485900"/>
            <a:ext cx="3337776" cy="324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1457325"/>
            <a:ext cx="2060691" cy="329504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 sz="4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Supracondylar Fracture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8" name="Google Shape;298;p45"/>
          <p:cNvCxnSpPr/>
          <p:nvPr/>
        </p:nvCxnSpPr>
        <p:spPr>
          <a:xfrm>
            <a:off x="2017850" y="2372350"/>
            <a:ext cx="281700" cy="981600"/>
          </a:xfrm>
          <a:prstGeom prst="straightConnector1">
            <a:avLst/>
          </a:prstGeom>
          <a:noFill/>
          <a:ln cap="flat" cmpd="sng" w="28575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 sz="3000"/>
              <a:t>Step 1: know your Elbow </a:t>
            </a:r>
            <a:r>
              <a:rPr b="0" i="0" lang="en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Ossification Centers (and rough </a:t>
            </a:r>
            <a:r>
              <a:rPr lang="en" sz="3000"/>
              <a:t>age of appearance)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457200" y="1200150"/>
            <a:ext cx="4343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lang="en" sz="1800"/>
              <a:t>CRITOE!!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– Capitellum (1 yr)</a:t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– Radial head (2-4 yrs)</a:t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– Medial (Internal) epicondyle (4-6 yrs)</a:t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– Trochlea (8-11 yrs)</a:t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– Olecranon (9-11 yrs)</a:t>
            </a:r>
            <a:endParaRPr sz="1800"/>
          </a:p>
          <a:p>
            <a:pPr indent="-387350" lvl="0" marL="420624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– Lateral (External) epicondyle (10-11 yrs</a:t>
            </a:r>
            <a:r>
              <a:rPr lang="en" sz="1800"/>
              <a:t>)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" sz="1800"/>
              <a:t>H - humerus, U - ulna, R - radius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1600"/>
              </a:spcAft>
              <a:buClr>
                <a:schemeClr val="accent1"/>
              </a:buClr>
              <a:buSzPts val="1924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9210971" y="1029611"/>
            <a:ext cx="403860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5768788" y="1422026"/>
            <a:ext cx="1855694" cy="1788611"/>
          </a:xfrm>
          <a:custGeom>
            <a:rect b="b" l="l" r="r" t="t"/>
            <a:pathLst>
              <a:path extrusionOk="0" h="120000" w="120000">
                <a:moveTo>
                  <a:pt x="9565" y="2029"/>
                </a:moveTo>
                <a:cubicBezTo>
                  <a:pt x="10724" y="3157"/>
                  <a:pt x="12059" y="4188"/>
                  <a:pt x="13043" y="5413"/>
                </a:cubicBezTo>
                <a:cubicBezTo>
                  <a:pt x="13529" y="6017"/>
                  <a:pt x="13503" y="6805"/>
                  <a:pt x="13913" y="7442"/>
                </a:cubicBezTo>
                <a:cubicBezTo>
                  <a:pt x="14380" y="8170"/>
                  <a:pt x="15184" y="8745"/>
                  <a:pt x="15652" y="9472"/>
                </a:cubicBezTo>
                <a:cubicBezTo>
                  <a:pt x="16062" y="10110"/>
                  <a:pt x="16160" y="10847"/>
                  <a:pt x="16521" y="11502"/>
                </a:cubicBezTo>
                <a:cubicBezTo>
                  <a:pt x="17032" y="12429"/>
                  <a:pt x="17779" y="13272"/>
                  <a:pt x="18260" y="14209"/>
                </a:cubicBezTo>
                <a:cubicBezTo>
                  <a:pt x="18261" y="14210"/>
                  <a:pt x="20434" y="19283"/>
                  <a:pt x="20869" y="20299"/>
                </a:cubicBezTo>
                <a:cubicBezTo>
                  <a:pt x="21159" y="20975"/>
                  <a:pt x="21559" y="21629"/>
                  <a:pt x="21739" y="22328"/>
                </a:cubicBezTo>
                <a:cubicBezTo>
                  <a:pt x="22788" y="26411"/>
                  <a:pt x="22141" y="24621"/>
                  <a:pt x="23478" y="27742"/>
                </a:cubicBezTo>
                <a:cubicBezTo>
                  <a:pt x="23188" y="32252"/>
                  <a:pt x="23227" y="36783"/>
                  <a:pt x="22608" y="41274"/>
                </a:cubicBezTo>
                <a:cubicBezTo>
                  <a:pt x="21998" y="45703"/>
                  <a:pt x="20418" y="46739"/>
                  <a:pt x="19130" y="50747"/>
                </a:cubicBezTo>
                <a:cubicBezTo>
                  <a:pt x="18840" y="51649"/>
                  <a:pt x="18853" y="52646"/>
                  <a:pt x="18260" y="53454"/>
                </a:cubicBezTo>
                <a:cubicBezTo>
                  <a:pt x="17650" y="54284"/>
                  <a:pt x="16439" y="54748"/>
                  <a:pt x="15652" y="55484"/>
                </a:cubicBezTo>
                <a:cubicBezTo>
                  <a:pt x="14983" y="56108"/>
                  <a:pt x="14652" y="56938"/>
                  <a:pt x="13913" y="57513"/>
                </a:cubicBezTo>
                <a:cubicBezTo>
                  <a:pt x="13174" y="58088"/>
                  <a:pt x="12120" y="58359"/>
                  <a:pt x="11304" y="58867"/>
                </a:cubicBezTo>
                <a:cubicBezTo>
                  <a:pt x="10664" y="59265"/>
                  <a:pt x="10144" y="59769"/>
                  <a:pt x="9565" y="60220"/>
                </a:cubicBezTo>
                <a:cubicBezTo>
                  <a:pt x="6393" y="67623"/>
                  <a:pt x="11705" y="56608"/>
                  <a:pt x="6086" y="63603"/>
                </a:cubicBezTo>
                <a:cubicBezTo>
                  <a:pt x="5115" y="64813"/>
                  <a:pt x="4927" y="66310"/>
                  <a:pt x="4347" y="67663"/>
                </a:cubicBezTo>
                <a:lnTo>
                  <a:pt x="3478" y="69693"/>
                </a:lnTo>
                <a:cubicBezTo>
                  <a:pt x="2789" y="71302"/>
                  <a:pt x="2102" y="72730"/>
                  <a:pt x="1739" y="74429"/>
                </a:cubicBezTo>
                <a:cubicBezTo>
                  <a:pt x="100" y="82080"/>
                  <a:pt x="1865" y="77517"/>
                  <a:pt x="0" y="81872"/>
                </a:cubicBezTo>
                <a:cubicBezTo>
                  <a:pt x="289" y="88413"/>
                  <a:pt x="360" y="94962"/>
                  <a:pt x="869" y="101495"/>
                </a:cubicBezTo>
                <a:cubicBezTo>
                  <a:pt x="895" y="101823"/>
                  <a:pt x="2179" y="105674"/>
                  <a:pt x="2608" y="106231"/>
                </a:cubicBezTo>
                <a:cubicBezTo>
                  <a:pt x="3030" y="106778"/>
                  <a:pt x="3855" y="107074"/>
                  <a:pt x="4347" y="107584"/>
                </a:cubicBezTo>
                <a:cubicBezTo>
                  <a:pt x="9420" y="112847"/>
                  <a:pt x="5579" y="110479"/>
                  <a:pt x="10434" y="112997"/>
                </a:cubicBezTo>
                <a:cubicBezTo>
                  <a:pt x="11014" y="113674"/>
                  <a:pt x="11287" y="114596"/>
                  <a:pt x="12173" y="115027"/>
                </a:cubicBezTo>
                <a:cubicBezTo>
                  <a:pt x="13728" y="115783"/>
                  <a:pt x="15652" y="115929"/>
                  <a:pt x="17391" y="116381"/>
                </a:cubicBezTo>
                <a:cubicBezTo>
                  <a:pt x="19338" y="116886"/>
                  <a:pt x="21451" y="117491"/>
                  <a:pt x="23478" y="117734"/>
                </a:cubicBezTo>
                <a:cubicBezTo>
                  <a:pt x="26072" y="118044"/>
                  <a:pt x="28695" y="118185"/>
                  <a:pt x="31304" y="118411"/>
                </a:cubicBezTo>
                <a:cubicBezTo>
                  <a:pt x="32463" y="118636"/>
                  <a:pt x="33603" y="118934"/>
                  <a:pt x="34782" y="119087"/>
                </a:cubicBezTo>
                <a:cubicBezTo>
                  <a:pt x="49233" y="120961"/>
                  <a:pt x="59324" y="119422"/>
                  <a:pt x="76521" y="119087"/>
                </a:cubicBezTo>
                <a:cubicBezTo>
                  <a:pt x="77657" y="119038"/>
                  <a:pt x="101425" y="118075"/>
                  <a:pt x="104347" y="117734"/>
                </a:cubicBezTo>
                <a:cubicBezTo>
                  <a:pt x="106160" y="117522"/>
                  <a:pt x="107826" y="116832"/>
                  <a:pt x="109565" y="116381"/>
                </a:cubicBezTo>
                <a:lnTo>
                  <a:pt x="112173" y="115704"/>
                </a:lnTo>
                <a:cubicBezTo>
                  <a:pt x="117119" y="111856"/>
                  <a:pt x="113135" y="115561"/>
                  <a:pt x="115652" y="111644"/>
                </a:cubicBezTo>
                <a:cubicBezTo>
                  <a:pt x="119023" y="106397"/>
                  <a:pt x="116075" y="112687"/>
                  <a:pt x="118260" y="107584"/>
                </a:cubicBezTo>
                <a:cubicBezTo>
                  <a:pt x="119266" y="101327"/>
                  <a:pt x="120000" y="97719"/>
                  <a:pt x="120000" y="90669"/>
                </a:cubicBezTo>
                <a:cubicBezTo>
                  <a:pt x="120000" y="85927"/>
                  <a:pt x="119636" y="81185"/>
                  <a:pt x="119130" y="76459"/>
                </a:cubicBezTo>
                <a:cubicBezTo>
                  <a:pt x="119054" y="75748"/>
                  <a:pt x="118466" y="75124"/>
                  <a:pt x="118260" y="74429"/>
                </a:cubicBezTo>
                <a:cubicBezTo>
                  <a:pt x="117596" y="72188"/>
                  <a:pt x="117238" y="69894"/>
                  <a:pt x="116521" y="67663"/>
                </a:cubicBezTo>
                <a:cubicBezTo>
                  <a:pt x="114401" y="61063"/>
                  <a:pt x="116990" y="69304"/>
                  <a:pt x="114782" y="61573"/>
                </a:cubicBezTo>
                <a:cubicBezTo>
                  <a:pt x="114559" y="60793"/>
                  <a:pt x="113624" y="57741"/>
                  <a:pt x="113043" y="56837"/>
                </a:cubicBezTo>
                <a:cubicBezTo>
                  <a:pt x="111304" y="54130"/>
                  <a:pt x="111594" y="55258"/>
                  <a:pt x="108695" y="53454"/>
                </a:cubicBezTo>
                <a:cubicBezTo>
                  <a:pt x="105752" y="51622"/>
                  <a:pt x="106939" y="50743"/>
                  <a:pt x="101739" y="49394"/>
                </a:cubicBezTo>
                <a:lnTo>
                  <a:pt x="93913" y="47364"/>
                </a:lnTo>
                <a:lnTo>
                  <a:pt x="91304" y="46687"/>
                </a:lnTo>
                <a:cubicBezTo>
                  <a:pt x="90434" y="46236"/>
                  <a:pt x="89630" y="45698"/>
                  <a:pt x="88695" y="45334"/>
                </a:cubicBezTo>
                <a:cubicBezTo>
                  <a:pt x="87875" y="45015"/>
                  <a:pt x="86802" y="45103"/>
                  <a:pt x="86086" y="44657"/>
                </a:cubicBezTo>
                <a:cubicBezTo>
                  <a:pt x="84010" y="43365"/>
                  <a:pt x="84528" y="42232"/>
                  <a:pt x="83478" y="40598"/>
                </a:cubicBezTo>
                <a:cubicBezTo>
                  <a:pt x="83010" y="39870"/>
                  <a:pt x="82318" y="39244"/>
                  <a:pt x="81739" y="38568"/>
                </a:cubicBezTo>
                <a:cubicBezTo>
                  <a:pt x="81449" y="37665"/>
                  <a:pt x="81213" y="36752"/>
                  <a:pt x="80869" y="35861"/>
                </a:cubicBezTo>
                <a:cubicBezTo>
                  <a:pt x="79698" y="32824"/>
                  <a:pt x="78349" y="30973"/>
                  <a:pt x="78260" y="27742"/>
                </a:cubicBezTo>
                <a:cubicBezTo>
                  <a:pt x="78008" y="18496"/>
                  <a:pt x="78260" y="9247"/>
                  <a:pt x="78260" y="0"/>
                </a:cubicBezTo>
              </a:path>
            </a:pathLst>
          </a:custGeom>
          <a:noFill/>
          <a:ln cap="flat" cmpd="sng" w="25400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5311324" y="2672603"/>
            <a:ext cx="363335" cy="524435"/>
          </a:xfrm>
          <a:custGeom>
            <a:rect b="b" l="l" r="r" t="t"/>
            <a:pathLst>
              <a:path extrusionOk="0" h="120000" w="120000">
                <a:moveTo>
                  <a:pt x="80028" y="0"/>
                </a:moveTo>
                <a:cubicBezTo>
                  <a:pt x="71146" y="0"/>
                  <a:pt x="50321" y="1132"/>
                  <a:pt x="35617" y="2307"/>
                </a:cubicBezTo>
                <a:cubicBezTo>
                  <a:pt x="30989" y="2677"/>
                  <a:pt x="25014" y="2635"/>
                  <a:pt x="22293" y="4615"/>
                </a:cubicBezTo>
                <a:cubicBezTo>
                  <a:pt x="16851" y="8574"/>
                  <a:pt x="18604" y="14413"/>
                  <a:pt x="13410" y="18461"/>
                </a:cubicBezTo>
                <a:lnTo>
                  <a:pt x="4528" y="25384"/>
                </a:lnTo>
                <a:cubicBezTo>
                  <a:pt x="841" y="52201"/>
                  <a:pt x="-3485" y="61320"/>
                  <a:pt x="4528" y="87692"/>
                </a:cubicBezTo>
                <a:cubicBezTo>
                  <a:pt x="5988" y="92497"/>
                  <a:pt x="6790" y="98098"/>
                  <a:pt x="13410" y="101538"/>
                </a:cubicBezTo>
                <a:cubicBezTo>
                  <a:pt x="16371" y="103076"/>
                  <a:pt x="19677" y="104454"/>
                  <a:pt x="22293" y="106153"/>
                </a:cubicBezTo>
                <a:cubicBezTo>
                  <a:pt x="27879" y="109781"/>
                  <a:pt x="31809" y="115120"/>
                  <a:pt x="40058" y="117692"/>
                </a:cubicBezTo>
                <a:cubicBezTo>
                  <a:pt x="44072" y="118943"/>
                  <a:pt x="48940" y="119230"/>
                  <a:pt x="53381" y="119999"/>
                </a:cubicBezTo>
                <a:cubicBezTo>
                  <a:pt x="66695" y="119011"/>
                  <a:pt x="85836" y="120887"/>
                  <a:pt x="93352" y="113076"/>
                </a:cubicBezTo>
                <a:cubicBezTo>
                  <a:pt x="97539" y="108725"/>
                  <a:pt x="97041" y="103278"/>
                  <a:pt x="102235" y="99230"/>
                </a:cubicBezTo>
                <a:cubicBezTo>
                  <a:pt x="105196" y="96923"/>
                  <a:pt x="108949" y="94842"/>
                  <a:pt x="111117" y="92307"/>
                </a:cubicBezTo>
                <a:cubicBezTo>
                  <a:pt x="114920" y="87862"/>
                  <a:pt x="120000" y="78461"/>
                  <a:pt x="120000" y="78461"/>
                </a:cubicBezTo>
                <a:cubicBezTo>
                  <a:pt x="118519" y="65384"/>
                  <a:pt x="118067" y="52265"/>
                  <a:pt x="115558" y="39230"/>
                </a:cubicBezTo>
                <a:cubicBezTo>
                  <a:pt x="115093" y="36810"/>
                  <a:pt x="112349" y="34654"/>
                  <a:pt x="111117" y="32307"/>
                </a:cubicBezTo>
                <a:cubicBezTo>
                  <a:pt x="107905" y="26187"/>
                  <a:pt x="106095" y="19863"/>
                  <a:pt x="102235" y="13846"/>
                </a:cubicBezTo>
                <a:cubicBezTo>
                  <a:pt x="99877" y="10171"/>
                  <a:pt x="98056" y="3891"/>
                  <a:pt x="88911" y="2307"/>
                </a:cubicBezTo>
                <a:cubicBezTo>
                  <a:pt x="83293" y="1334"/>
                  <a:pt x="88911" y="0"/>
                  <a:pt x="80028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7695045" y="2587616"/>
            <a:ext cx="211826" cy="558995"/>
          </a:xfrm>
          <a:custGeom>
            <a:rect b="b" l="l" r="r" t="t"/>
            <a:pathLst>
              <a:path extrusionOk="0" h="120000" w="120000">
                <a:moveTo>
                  <a:pt x="28586" y="5254"/>
                </a:moveTo>
                <a:cubicBezTo>
                  <a:pt x="23507" y="19687"/>
                  <a:pt x="-14107" y="15649"/>
                  <a:pt x="5733" y="98349"/>
                </a:cubicBezTo>
                <a:cubicBezTo>
                  <a:pt x="6825" y="102903"/>
                  <a:pt x="15889" y="107009"/>
                  <a:pt x="20968" y="111339"/>
                </a:cubicBezTo>
                <a:cubicBezTo>
                  <a:pt x="31125" y="120000"/>
                  <a:pt x="20968" y="117113"/>
                  <a:pt x="51439" y="120000"/>
                </a:cubicBezTo>
                <a:cubicBezTo>
                  <a:pt x="63891" y="118820"/>
                  <a:pt x="89373" y="117039"/>
                  <a:pt x="97146" y="113504"/>
                </a:cubicBezTo>
                <a:cubicBezTo>
                  <a:pt x="105657" y="109634"/>
                  <a:pt x="107303" y="104844"/>
                  <a:pt x="112382" y="100514"/>
                </a:cubicBezTo>
                <a:lnTo>
                  <a:pt x="120000" y="94019"/>
                </a:lnTo>
                <a:cubicBezTo>
                  <a:pt x="117460" y="87524"/>
                  <a:pt x="115633" y="81004"/>
                  <a:pt x="112382" y="74534"/>
                </a:cubicBezTo>
                <a:cubicBezTo>
                  <a:pt x="110551" y="70891"/>
                  <a:pt x="107080" y="67330"/>
                  <a:pt x="104763" y="63709"/>
                </a:cubicBezTo>
                <a:cubicBezTo>
                  <a:pt x="102000" y="59390"/>
                  <a:pt x="99908" y="55038"/>
                  <a:pt x="97146" y="50719"/>
                </a:cubicBezTo>
                <a:cubicBezTo>
                  <a:pt x="94830" y="47098"/>
                  <a:pt x="91844" y="43514"/>
                  <a:pt x="89528" y="39894"/>
                </a:cubicBezTo>
                <a:cubicBezTo>
                  <a:pt x="86765" y="35575"/>
                  <a:pt x="85261" y="31189"/>
                  <a:pt x="81910" y="26904"/>
                </a:cubicBezTo>
                <a:cubicBezTo>
                  <a:pt x="74726" y="17715"/>
                  <a:pt x="77179" y="21931"/>
                  <a:pt x="51439" y="16079"/>
                </a:cubicBezTo>
                <a:cubicBezTo>
                  <a:pt x="45831" y="14804"/>
                  <a:pt x="42362" y="12799"/>
                  <a:pt x="36204" y="11749"/>
                </a:cubicBezTo>
                <a:cubicBezTo>
                  <a:pt x="29318" y="10574"/>
                  <a:pt x="33664" y="-9179"/>
                  <a:pt x="28586" y="5254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6884306" y="3669367"/>
            <a:ext cx="740176" cy="191620"/>
          </a:xfrm>
          <a:custGeom>
            <a:rect b="b" l="l" r="r" t="t"/>
            <a:pathLst>
              <a:path extrusionOk="0" h="120000" w="120000">
                <a:moveTo>
                  <a:pt x="102531" y="12631"/>
                </a:moveTo>
                <a:cubicBezTo>
                  <a:pt x="99261" y="8420"/>
                  <a:pt x="95247" y="8644"/>
                  <a:pt x="91630" y="6315"/>
                </a:cubicBezTo>
                <a:cubicBezTo>
                  <a:pt x="88705" y="4432"/>
                  <a:pt x="85906" y="0"/>
                  <a:pt x="82910" y="0"/>
                </a:cubicBezTo>
                <a:cubicBezTo>
                  <a:pt x="77771" y="0"/>
                  <a:pt x="72736" y="4210"/>
                  <a:pt x="67649" y="6315"/>
                </a:cubicBezTo>
                <a:cubicBezTo>
                  <a:pt x="36563" y="36334"/>
                  <a:pt x="68913" y="6172"/>
                  <a:pt x="45848" y="25263"/>
                </a:cubicBezTo>
                <a:cubicBezTo>
                  <a:pt x="43639" y="27091"/>
                  <a:pt x="41590" y="30801"/>
                  <a:pt x="39308" y="31578"/>
                </a:cubicBezTo>
                <a:cubicBezTo>
                  <a:pt x="29178" y="35031"/>
                  <a:pt x="18961" y="35789"/>
                  <a:pt x="8787" y="37894"/>
                </a:cubicBezTo>
                <a:cubicBezTo>
                  <a:pt x="6607" y="44210"/>
                  <a:pt x="3957" y="49410"/>
                  <a:pt x="2247" y="56841"/>
                </a:cubicBezTo>
                <a:cubicBezTo>
                  <a:pt x="972" y="62381"/>
                  <a:pt x="-310" y="69222"/>
                  <a:pt x="67" y="75789"/>
                </a:cubicBezTo>
                <a:cubicBezTo>
                  <a:pt x="497" y="83276"/>
                  <a:pt x="2790" y="88809"/>
                  <a:pt x="4427" y="94736"/>
                </a:cubicBezTo>
                <a:cubicBezTo>
                  <a:pt x="7977" y="107593"/>
                  <a:pt x="10470" y="110620"/>
                  <a:pt x="15327" y="120000"/>
                </a:cubicBezTo>
                <a:cubicBezTo>
                  <a:pt x="29861" y="117894"/>
                  <a:pt x="44427" y="117185"/>
                  <a:pt x="58929" y="113684"/>
                </a:cubicBezTo>
                <a:cubicBezTo>
                  <a:pt x="61915" y="112963"/>
                  <a:pt x="64663" y="108060"/>
                  <a:pt x="67649" y="107368"/>
                </a:cubicBezTo>
                <a:cubicBezTo>
                  <a:pt x="82879" y="103838"/>
                  <a:pt x="98171" y="103157"/>
                  <a:pt x="113431" y="101052"/>
                </a:cubicBezTo>
                <a:cubicBezTo>
                  <a:pt x="114885" y="94736"/>
                  <a:pt x="116619" y="88894"/>
                  <a:pt x="117791" y="82104"/>
                </a:cubicBezTo>
                <a:cubicBezTo>
                  <a:pt x="120027" y="69149"/>
                  <a:pt x="121369" y="57165"/>
                  <a:pt x="117791" y="44210"/>
                </a:cubicBezTo>
                <a:cubicBezTo>
                  <a:pt x="116154" y="38283"/>
                  <a:pt x="113645" y="34661"/>
                  <a:pt x="111251" y="31578"/>
                </a:cubicBezTo>
                <a:cubicBezTo>
                  <a:pt x="107051" y="26170"/>
                  <a:pt x="105801" y="16842"/>
                  <a:pt x="102531" y="12631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6914454" y="3943350"/>
            <a:ext cx="794038" cy="927848"/>
          </a:xfrm>
          <a:custGeom>
            <a:rect b="b" l="l" r="r" t="t"/>
            <a:pathLst>
              <a:path extrusionOk="0" h="120000" w="120000">
                <a:moveTo>
                  <a:pt x="18289" y="112173"/>
                </a:moveTo>
                <a:cubicBezTo>
                  <a:pt x="25989" y="87464"/>
                  <a:pt x="23156" y="99018"/>
                  <a:pt x="18289" y="46956"/>
                </a:cubicBezTo>
                <a:cubicBezTo>
                  <a:pt x="18071" y="44619"/>
                  <a:pt x="15472" y="42635"/>
                  <a:pt x="14225" y="40434"/>
                </a:cubicBezTo>
                <a:cubicBezTo>
                  <a:pt x="7787" y="29070"/>
                  <a:pt x="12172" y="36474"/>
                  <a:pt x="8128" y="27391"/>
                </a:cubicBezTo>
                <a:cubicBezTo>
                  <a:pt x="7540" y="26069"/>
                  <a:pt x="6561" y="24820"/>
                  <a:pt x="6096" y="23478"/>
                </a:cubicBezTo>
                <a:cubicBezTo>
                  <a:pt x="5202" y="20896"/>
                  <a:pt x="5063" y="18217"/>
                  <a:pt x="4064" y="15652"/>
                </a:cubicBezTo>
                <a:cubicBezTo>
                  <a:pt x="3025" y="12984"/>
                  <a:pt x="0" y="7826"/>
                  <a:pt x="0" y="7826"/>
                </a:cubicBezTo>
                <a:cubicBezTo>
                  <a:pt x="677" y="6087"/>
                  <a:pt x="-88" y="3775"/>
                  <a:pt x="2032" y="2608"/>
                </a:cubicBezTo>
                <a:cubicBezTo>
                  <a:pt x="5285" y="819"/>
                  <a:pt x="14225" y="0"/>
                  <a:pt x="14225" y="0"/>
                </a:cubicBezTo>
                <a:lnTo>
                  <a:pt x="65030" y="1304"/>
                </a:lnTo>
                <a:cubicBezTo>
                  <a:pt x="107549" y="2517"/>
                  <a:pt x="92774" y="952"/>
                  <a:pt x="115835" y="3913"/>
                </a:cubicBezTo>
                <a:cubicBezTo>
                  <a:pt x="117190" y="5217"/>
                  <a:pt x="119657" y="6266"/>
                  <a:pt x="119900" y="7826"/>
                </a:cubicBezTo>
                <a:cubicBezTo>
                  <a:pt x="120410" y="11102"/>
                  <a:pt x="119052" y="18174"/>
                  <a:pt x="113803" y="20869"/>
                </a:cubicBezTo>
                <a:cubicBezTo>
                  <a:pt x="112130" y="21728"/>
                  <a:pt x="109738" y="21739"/>
                  <a:pt x="107706" y="22173"/>
                </a:cubicBezTo>
                <a:cubicBezTo>
                  <a:pt x="99767" y="27269"/>
                  <a:pt x="106886" y="21922"/>
                  <a:pt x="101610" y="28695"/>
                </a:cubicBezTo>
                <a:cubicBezTo>
                  <a:pt x="100517" y="30097"/>
                  <a:pt x="98537" y="31176"/>
                  <a:pt x="97545" y="32608"/>
                </a:cubicBezTo>
                <a:cubicBezTo>
                  <a:pt x="95805" y="35121"/>
                  <a:pt x="94836" y="37826"/>
                  <a:pt x="93481" y="40434"/>
                </a:cubicBezTo>
                <a:lnTo>
                  <a:pt x="91449" y="44347"/>
                </a:lnTo>
                <a:cubicBezTo>
                  <a:pt x="90771" y="48695"/>
                  <a:pt x="90168" y="53048"/>
                  <a:pt x="89417" y="57391"/>
                </a:cubicBezTo>
                <a:cubicBezTo>
                  <a:pt x="88813" y="60875"/>
                  <a:pt x="87384" y="64320"/>
                  <a:pt x="87384" y="67826"/>
                </a:cubicBezTo>
                <a:cubicBezTo>
                  <a:pt x="87384" y="72046"/>
                  <a:pt x="89960" y="91613"/>
                  <a:pt x="91449" y="97826"/>
                </a:cubicBezTo>
                <a:cubicBezTo>
                  <a:pt x="91873" y="99597"/>
                  <a:pt x="92875" y="101293"/>
                  <a:pt x="93481" y="103043"/>
                </a:cubicBezTo>
                <a:cubicBezTo>
                  <a:pt x="94230" y="105207"/>
                  <a:pt x="94945" y="107378"/>
                  <a:pt x="95513" y="109565"/>
                </a:cubicBezTo>
                <a:cubicBezTo>
                  <a:pt x="98114" y="119582"/>
                  <a:pt x="94072" y="116466"/>
                  <a:pt x="99578" y="120000"/>
                </a:cubicBezTo>
              </a:path>
            </a:pathLst>
          </a:custGeom>
          <a:noFill/>
          <a:ln cap="flat" cmpd="sng" w="25400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5876365" y="3307976"/>
            <a:ext cx="820270" cy="110938"/>
          </a:xfrm>
          <a:custGeom>
            <a:rect b="b" l="l" r="r" t="t"/>
            <a:pathLst>
              <a:path extrusionOk="0" h="120000" w="120000">
                <a:moveTo>
                  <a:pt x="91428" y="10909"/>
                </a:moveTo>
                <a:cubicBezTo>
                  <a:pt x="88254" y="9091"/>
                  <a:pt x="85045" y="7702"/>
                  <a:pt x="81904" y="5454"/>
                </a:cubicBezTo>
                <a:cubicBezTo>
                  <a:pt x="79956" y="4059"/>
                  <a:pt x="78198" y="0"/>
                  <a:pt x="76190" y="0"/>
                </a:cubicBezTo>
                <a:cubicBezTo>
                  <a:pt x="65077" y="0"/>
                  <a:pt x="64406" y="6135"/>
                  <a:pt x="55238" y="10909"/>
                </a:cubicBezTo>
                <a:cubicBezTo>
                  <a:pt x="38815" y="19459"/>
                  <a:pt x="28049" y="18697"/>
                  <a:pt x="9523" y="21818"/>
                </a:cubicBezTo>
                <a:cubicBezTo>
                  <a:pt x="7619" y="27272"/>
                  <a:pt x="5117" y="31438"/>
                  <a:pt x="3809" y="38182"/>
                </a:cubicBezTo>
                <a:cubicBezTo>
                  <a:pt x="1859" y="48234"/>
                  <a:pt x="0" y="70909"/>
                  <a:pt x="0" y="70909"/>
                </a:cubicBezTo>
                <a:cubicBezTo>
                  <a:pt x="1086" y="80243"/>
                  <a:pt x="2549" y="97594"/>
                  <a:pt x="5714" y="103636"/>
                </a:cubicBezTo>
                <a:cubicBezTo>
                  <a:pt x="7892" y="107794"/>
                  <a:pt x="10825" y="106936"/>
                  <a:pt x="13333" y="109090"/>
                </a:cubicBezTo>
                <a:cubicBezTo>
                  <a:pt x="17179" y="112395"/>
                  <a:pt x="24761" y="119999"/>
                  <a:pt x="24761" y="119999"/>
                </a:cubicBezTo>
                <a:cubicBezTo>
                  <a:pt x="32380" y="118181"/>
                  <a:pt x="40040" y="117438"/>
                  <a:pt x="47619" y="114545"/>
                </a:cubicBezTo>
                <a:cubicBezTo>
                  <a:pt x="49609" y="113785"/>
                  <a:pt x="51339" y="109762"/>
                  <a:pt x="53333" y="109090"/>
                </a:cubicBezTo>
                <a:cubicBezTo>
                  <a:pt x="62183" y="106109"/>
                  <a:pt x="71111" y="105454"/>
                  <a:pt x="80000" y="103636"/>
                </a:cubicBezTo>
                <a:cubicBezTo>
                  <a:pt x="84664" y="104663"/>
                  <a:pt x="109893" y="115379"/>
                  <a:pt x="118095" y="103636"/>
                </a:cubicBezTo>
                <a:cubicBezTo>
                  <a:pt x="119891" y="101065"/>
                  <a:pt x="119365" y="92727"/>
                  <a:pt x="120000" y="87272"/>
                </a:cubicBezTo>
                <a:cubicBezTo>
                  <a:pt x="119365" y="78181"/>
                  <a:pt x="119543" y="68292"/>
                  <a:pt x="118095" y="60000"/>
                </a:cubicBezTo>
                <a:cubicBezTo>
                  <a:pt x="115241" y="43656"/>
                  <a:pt x="111746" y="43030"/>
                  <a:pt x="106666" y="38182"/>
                </a:cubicBezTo>
                <a:cubicBezTo>
                  <a:pt x="105396" y="34545"/>
                  <a:pt x="104463" y="29572"/>
                  <a:pt x="102857" y="27272"/>
                </a:cubicBezTo>
                <a:cubicBezTo>
                  <a:pt x="99265" y="22130"/>
                  <a:pt x="95020" y="21506"/>
                  <a:pt x="91428" y="16363"/>
                </a:cubicBezTo>
                <a:lnTo>
                  <a:pt x="91428" y="10909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6854604" y="3287806"/>
            <a:ext cx="864008" cy="252133"/>
          </a:xfrm>
          <a:custGeom>
            <a:rect b="b" l="l" r="r" t="t"/>
            <a:pathLst>
              <a:path extrusionOk="0" h="120000" w="120000">
                <a:moveTo>
                  <a:pt x="471" y="9599"/>
                </a:moveTo>
                <a:cubicBezTo>
                  <a:pt x="2028" y="4000"/>
                  <a:pt x="7951" y="12659"/>
                  <a:pt x="11677" y="14399"/>
                </a:cubicBezTo>
                <a:cubicBezTo>
                  <a:pt x="14800" y="15859"/>
                  <a:pt x="17841" y="19199"/>
                  <a:pt x="21015" y="19199"/>
                </a:cubicBezTo>
                <a:cubicBezTo>
                  <a:pt x="36591" y="19199"/>
                  <a:pt x="52142" y="15999"/>
                  <a:pt x="67706" y="14399"/>
                </a:cubicBezTo>
                <a:cubicBezTo>
                  <a:pt x="72064" y="12800"/>
                  <a:pt x="76407" y="10921"/>
                  <a:pt x="80779" y="9599"/>
                </a:cubicBezTo>
                <a:cubicBezTo>
                  <a:pt x="103103" y="2850"/>
                  <a:pt x="92989" y="10339"/>
                  <a:pt x="105058" y="0"/>
                </a:cubicBezTo>
                <a:cubicBezTo>
                  <a:pt x="105123" y="41"/>
                  <a:pt x="117239" y="7304"/>
                  <a:pt x="118132" y="9599"/>
                </a:cubicBezTo>
                <a:cubicBezTo>
                  <a:pt x="119524" y="13177"/>
                  <a:pt x="119377" y="19199"/>
                  <a:pt x="119999" y="23999"/>
                </a:cubicBezTo>
                <a:cubicBezTo>
                  <a:pt x="119377" y="40000"/>
                  <a:pt x="119539" y="56331"/>
                  <a:pt x="118132" y="71999"/>
                </a:cubicBezTo>
                <a:cubicBezTo>
                  <a:pt x="117627" y="77620"/>
                  <a:pt x="115799" y="81895"/>
                  <a:pt x="114397" y="86399"/>
                </a:cubicBezTo>
                <a:cubicBezTo>
                  <a:pt x="113297" y="89933"/>
                  <a:pt x="112126" y="93489"/>
                  <a:pt x="110661" y="95999"/>
                </a:cubicBezTo>
                <a:cubicBezTo>
                  <a:pt x="106926" y="102398"/>
                  <a:pt x="101945" y="107200"/>
                  <a:pt x="97588" y="110400"/>
                </a:cubicBezTo>
                <a:cubicBezTo>
                  <a:pt x="95120" y="112212"/>
                  <a:pt x="92585" y="113387"/>
                  <a:pt x="90117" y="115200"/>
                </a:cubicBezTo>
                <a:cubicBezTo>
                  <a:pt x="88225" y="116590"/>
                  <a:pt x="86382" y="118400"/>
                  <a:pt x="84515" y="120000"/>
                </a:cubicBezTo>
                <a:cubicBezTo>
                  <a:pt x="65216" y="118400"/>
                  <a:pt x="45864" y="119210"/>
                  <a:pt x="26618" y="115200"/>
                </a:cubicBezTo>
                <a:cubicBezTo>
                  <a:pt x="22694" y="114382"/>
                  <a:pt x="15412" y="105599"/>
                  <a:pt x="15412" y="105599"/>
                </a:cubicBezTo>
                <a:cubicBezTo>
                  <a:pt x="14790" y="100799"/>
                  <a:pt x="14774" y="95150"/>
                  <a:pt x="13545" y="91199"/>
                </a:cubicBezTo>
                <a:cubicBezTo>
                  <a:pt x="12142" y="86695"/>
                  <a:pt x="9529" y="85679"/>
                  <a:pt x="7942" y="81599"/>
                </a:cubicBezTo>
                <a:cubicBezTo>
                  <a:pt x="6354" y="77520"/>
                  <a:pt x="5452" y="71999"/>
                  <a:pt x="4206" y="67199"/>
                </a:cubicBezTo>
                <a:cubicBezTo>
                  <a:pt x="3584" y="60800"/>
                  <a:pt x="2896" y="54439"/>
                  <a:pt x="2339" y="48000"/>
                </a:cubicBezTo>
                <a:cubicBezTo>
                  <a:pt x="1650" y="40035"/>
                  <a:pt x="-1084" y="15199"/>
                  <a:pt x="471" y="9599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5849471" y="2480982"/>
            <a:ext cx="1411941" cy="2551580"/>
          </a:xfrm>
          <a:custGeom>
            <a:rect b="b" l="l" r="r" t="t"/>
            <a:pathLst>
              <a:path extrusionOk="0" h="120000" w="120000">
                <a:moveTo>
                  <a:pt x="113142" y="117154"/>
                </a:moveTo>
                <a:cubicBezTo>
                  <a:pt x="113523" y="110355"/>
                  <a:pt x="113679" y="103554"/>
                  <a:pt x="114285" y="96758"/>
                </a:cubicBezTo>
                <a:cubicBezTo>
                  <a:pt x="114441" y="95013"/>
                  <a:pt x="114697" y="93261"/>
                  <a:pt x="115428" y="91541"/>
                </a:cubicBezTo>
                <a:cubicBezTo>
                  <a:pt x="115847" y="90556"/>
                  <a:pt x="117714" y="88695"/>
                  <a:pt x="117714" y="88695"/>
                </a:cubicBezTo>
                <a:cubicBezTo>
                  <a:pt x="118095" y="87588"/>
                  <a:pt x="118447" y="86480"/>
                  <a:pt x="118857" y="85375"/>
                </a:cubicBezTo>
                <a:cubicBezTo>
                  <a:pt x="119209" y="84424"/>
                  <a:pt x="120000" y="83491"/>
                  <a:pt x="120000" y="82529"/>
                </a:cubicBezTo>
                <a:cubicBezTo>
                  <a:pt x="120000" y="71359"/>
                  <a:pt x="120047" y="74595"/>
                  <a:pt x="117714" y="68300"/>
                </a:cubicBezTo>
                <a:cubicBezTo>
                  <a:pt x="117304" y="67195"/>
                  <a:pt x="117099" y="66076"/>
                  <a:pt x="116571" y="64980"/>
                </a:cubicBezTo>
                <a:cubicBezTo>
                  <a:pt x="116335" y="64490"/>
                  <a:pt x="115699" y="64044"/>
                  <a:pt x="115428" y="63557"/>
                </a:cubicBezTo>
                <a:cubicBezTo>
                  <a:pt x="115427" y="63555"/>
                  <a:pt x="112571" y="57629"/>
                  <a:pt x="111999" y="56442"/>
                </a:cubicBezTo>
                <a:cubicBezTo>
                  <a:pt x="111619" y="55652"/>
                  <a:pt x="111471" y="54835"/>
                  <a:pt x="110857" y="54071"/>
                </a:cubicBezTo>
                <a:cubicBezTo>
                  <a:pt x="109099" y="51883"/>
                  <a:pt x="109950" y="53138"/>
                  <a:pt x="108571" y="50276"/>
                </a:cubicBezTo>
                <a:cubicBezTo>
                  <a:pt x="108190" y="48695"/>
                  <a:pt x="107945" y="47107"/>
                  <a:pt x="107428" y="45533"/>
                </a:cubicBezTo>
                <a:cubicBezTo>
                  <a:pt x="106802" y="43627"/>
                  <a:pt x="106266" y="41707"/>
                  <a:pt x="105142" y="39841"/>
                </a:cubicBezTo>
                <a:cubicBezTo>
                  <a:pt x="103437" y="37011"/>
                  <a:pt x="104258" y="38587"/>
                  <a:pt x="102857" y="35098"/>
                </a:cubicBezTo>
                <a:cubicBezTo>
                  <a:pt x="102779" y="34549"/>
                  <a:pt x="100908" y="20994"/>
                  <a:pt x="100571" y="19920"/>
                </a:cubicBezTo>
                <a:cubicBezTo>
                  <a:pt x="100165" y="18628"/>
                  <a:pt x="98901" y="17404"/>
                  <a:pt x="98285" y="16126"/>
                </a:cubicBezTo>
                <a:cubicBezTo>
                  <a:pt x="98039" y="15616"/>
                  <a:pt x="97054" y="13061"/>
                  <a:pt x="96000" y="12332"/>
                </a:cubicBezTo>
                <a:cubicBezTo>
                  <a:pt x="95445" y="11948"/>
                  <a:pt x="94476" y="11699"/>
                  <a:pt x="93714" y="11383"/>
                </a:cubicBezTo>
                <a:cubicBezTo>
                  <a:pt x="87969" y="4230"/>
                  <a:pt x="95718" y="13047"/>
                  <a:pt x="86857" y="5691"/>
                </a:cubicBezTo>
                <a:cubicBezTo>
                  <a:pt x="86095" y="5059"/>
                  <a:pt x="85662" y="4337"/>
                  <a:pt x="84571" y="3794"/>
                </a:cubicBezTo>
                <a:cubicBezTo>
                  <a:pt x="82867" y="2945"/>
                  <a:pt x="80054" y="2695"/>
                  <a:pt x="77714" y="2371"/>
                </a:cubicBezTo>
                <a:cubicBezTo>
                  <a:pt x="76952" y="2055"/>
                  <a:pt x="76392" y="1622"/>
                  <a:pt x="75428" y="1422"/>
                </a:cubicBezTo>
                <a:cubicBezTo>
                  <a:pt x="70000" y="296"/>
                  <a:pt x="65426" y="311"/>
                  <a:pt x="59428" y="0"/>
                </a:cubicBezTo>
                <a:cubicBezTo>
                  <a:pt x="47619" y="158"/>
                  <a:pt x="35709" y="-182"/>
                  <a:pt x="23999" y="474"/>
                </a:cubicBezTo>
                <a:cubicBezTo>
                  <a:pt x="21277" y="627"/>
                  <a:pt x="17142" y="2371"/>
                  <a:pt x="17142" y="2371"/>
                </a:cubicBezTo>
                <a:cubicBezTo>
                  <a:pt x="14270" y="5948"/>
                  <a:pt x="18145" y="1539"/>
                  <a:pt x="13714" y="5217"/>
                </a:cubicBezTo>
                <a:cubicBezTo>
                  <a:pt x="8982" y="9144"/>
                  <a:pt x="16836" y="3985"/>
                  <a:pt x="10285" y="8063"/>
                </a:cubicBezTo>
                <a:cubicBezTo>
                  <a:pt x="6117" y="13252"/>
                  <a:pt x="12764" y="5392"/>
                  <a:pt x="6857" y="10909"/>
                </a:cubicBezTo>
                <a:cubicBezTo>
                  <a:pt x="5878" y="11822"/>
                  <a:pt x="5333" y="12806"/>
                  <a:pt x="4571" y="13754"/>
                </a:cubicBezTo>
                <a:lnTo>
                  <a:pt x="3428" y="15177"/>
                </a:lnTo>
                <a:lnTo>
                  <a:pt x="1142" y="18023"/>
                </a:lnTo>
                <a:lnTo>
                  <a:pt x="0" y="19446"/>
                </a:lnTo>
                <a:cubicBezTo>
                  <a:pt x="380" y="22450"/>
                  <a:pt x="514" y="25461"/>
                  <a:pt x="1142" y="28458"/>
                </a:cubicBezTo>
                <a:cubicBezTo>
                  <a:pt x="1346" y="29428"/>
                  <a:pt x="4126" y="32648"/>
                  <a:pt x="4571" y="33201"/>
                </a:cubicBezTo>
                <a:lnTo>
                  <a:pt x="9142" y="38893"/>
                </a:lnTo>
                <a:lnTo>
                  <a:pt x="12571" y="43162"/>
                </a:lnTo>
                <a:lnTo>
                  <a:pt x="13714" y="44584"/>
                </a:lnTo>
                <a:cubicBezTo>
                  <a:pt x="14095" y="45059"/>
                  <a:pt x="14188" y="45591"/>
                  <a:pt x="14857" y="46007"/>
                </a:cubicBezTo>
                <a:lnTo>
                  <a:pt x="19428" y="48853"/>
                </a:lnTo>
                <a:cubicBezTo>
                  <a:pt x="20865" y="50643"/>
                  <a:pt x="21213" y="51491"/>
                  <a:pt x="25142" y="53122"/>
                </a:cubicBezTo>
                <a:cubicBezTo>
                  <a:pt x="26285" y="53596"/>
                  <a:pt x="27519" y="54036"/>
                  <a:pt x="28571" y="54545"/>
                </a:cubicBezTo>
                <a:cubicBezTo>
                  <a:pt x="29810" y="55145"/>
                  <a:pt x="30780" y="55835"/>
                  <a:pt x="31999" y="56442"/>
                </a:cubicBezTo>
                <a:cubicBezTo>
                  <a:pt x="32689" y="56786"/>
                  <a:pt x="33612" y="57042"/>
                  <a:pt x="34285" y="57391"/>
                </a:cubicBezTo>
                <a:cubicBezTo>
                  <a:pt x="35143" y="57836"/>
                  <a:pt x="35713" y="58369"/>
                  <a:pt x="36571" y="58814"/>
                </a:cubicBezTo>
                <a:cubicBezTo>
                  <a:pt x="37244" y="59163"/>
                  <a:pt x="38184" y="59413"/>
                  <a:pt x="38857" y="59762"/>
                </a:cubicBezTo>
                <a:cubicBezTo>
                  <a:pt x="45222" y="63064"/>
                  <a:pt x="36426" y="59228"/>
                  <a:pt x="44571" y="62608"/>
                </a:cubicBezTo>
                <a:lnTo>
                  <a:pt x="47999" y="66877"/>
                </a:lnTo>
                <a:cubicBezTo>
                  <a:pt x="48380" y="67351"/>
                  <a:pt x="48474" y="67884"/>
                  <a:pt x="49142" y="68300"/>
                </a:cubicBezTo>
                <a:lnTo>
                  <a:pt x="51428" y="69723"/>
                </a:lnTo>
                <a:cubicBezTo>
                  <a:pt x="51809" y="70355"/>
                  <a:pt x="52139" y="70993"/>
                  <a:pt x="52571" y="71620"/>
                </a:cubicBezTo>
                <a:cubicBezTo>
                  <a:pt x="52902" y="72101"/>
                  <a:pt x="53498" y="72551"/>
                  <a:pt x="53714" y="73043"/>
                </a:cubicBezTo>
                <a:cubicBezTo>
                  <a:pt x="54263" y="74297"/>
                  <a:pt x="54476" y="75573"/>
                  <a:pt x="54857" y="76837"/>
                </a:cubicBezTo>
                <a:cubicBezTo>
                  <a:pt x="51931" y="96261"/>
                  <a:pt x="53714" y="81892"/>
                  <a:pt x="53714" y="120000"/>
                </a:cubicBezTo>
              </a:path>
            </a:pathLst>
          </a:custGeom>
          <a:noFill/>
          <a:ln cap="flat" cmpd="sng" w="25400">
            <a:solidFill>
              <a:srgbClr val="2298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5983941" y="2733115"/>
            <a:ext cx="909607" cy="534521"/>
          </a:xfrm>
          <a:custGeom>
            <a:rect b="b" l="l" r="r" t="t"/>
            <a:pathLst>
              <a:path extrusionOk="0" h="120000" w="120000">
                <a:moveTo>
                  <a:pt x="56768" y="4528"/>
                </a:moveTo>
                <a:cubicBezTo>
                  <a:pt x="50263" y="5660"/>
                  <a:pt x="40175" y="5554"/>
                  <a:pt x="31932" y="6792"/>
                </a:cubicBezTo>
                <a:cubicBezTo>
                  <a:pt x="26101" y="7667"/>
                  <a:pt x="26440" y="10297"/>
                  <a:pt x="21288" y="13584"/>
                </a:cubicBezTo>
                <a:cubicBezTo>
                  <a:pt x="19615" y="14652"/>
                  <a:pt x="17740" y="15094"/>
                  <a:pt x="15966" y="15848"/>
                </a:cubicBezTo>
                <a:cubicBezTo>
                  <a:pt x="14783" y="18113"/>
                  <a:pt x="13750" y="20516"/>
                  <a:pt x="12418" y="22641"/>
                </a:cubicBezTo>
                <a:cubicBezTo>
                  <a:pt x="8731" y="28522"/>
                  <a:pt x="8052" y="26121"/>
                  <a:pt x="5321" y="33962"/>
                </a:cubicBezTo>
                <a:cubicBezTo>
                  <a:pt x="3803" y="38324"/>
                  <a:pt x="2956" y="43018"/>
                  <a:pt x="1773" y="47547"/>
                </a:cubicBezTo>
                <a:lnTo>
                  <a:pt x="0" y="54339"/>
                </a:lnTo>
                <a:cubicBezTo>
                  <a:pt x="817" y="61646"/>
                  <a:pt x="1779" y="76992"/>
                  <a:pt x="5321" y="83773"/>
                </a:cubicBezTo>
                <a:cubicBezTo>
                  <a:pt x="6504" y="86037"/>
                  <a:pt x="7205" y="88866"/>
                  <a:pt x="8869" y="90565"/>
                </a:cubicBezTo>
                <a:cubicBezTo>
                  <a:pt x="10330" y="92056"/>
                  <a:pt x="12418" y="92075"/>
                  <a:pt x="14192" y="92830"/>
                </a:cubicBezTo>
                <a:cubicBezTo>
                  <a:pt x="15966" y="95094"/>
                  <a:pt x="17426" y="97846"/>
                  <a:pt x="19514" y="99622"/>
                </a:cubicBezTo>
                <a:cubicBezTo>
                  <a:pt x="21070" y="100946"/>
                  <a:pt x="23117" y="100946"/>
                  <a:pt x="24836" y="101886"/>
                </a:cubicBezTo>
                <a:cubicBezTo>
                  <a:pt x="40180" y="110280"/>
                  <a:pt x="24773" y="103369"/>
                  <a:pt x="37254" y="108679"/>
                </a:cubicBezTo>
                <a:cubicBezTo>
                  <a:pt x="38436" y="110188"/>
                  <a:pt x="39367" y="112109"/>
                  <a:pt x="40802" y="113207"/>
                </a:cubicBezTo>
                <a:cubicBezTo>
                  <a:pt x="42405" y="114435"/>
                  <a:pt x="44451" y="114404"/>
                  <a:pt x="46124" y="115471"/>
                </a:cubicBezTo>
                <a:cubicBezTo>
                  <a:pt x="48031" y="116688"/>
                  <a:pt x="49672" y="118490"/>
                  <a:pt x="51446" y="120000"/>
                </a:cubicBezTo>
                <a:cubicBezTo>
                  <a:pt x="62090" y="119245"/>
                  <a:pt x="72761" y="118967"/>
                  <a:pt x="83378" y="117735"/>
                </a:cubicBezTo>
                <a:cubicBezTo>
                  <a:pt x="85806" y="117454"/>
                  <a:pt x="88138" y="116365"/>
                  <a:pt x="90474" y="115471"/>
                </a:cubicBezTo>
                <a:cubicBezTo>
                  <a:pt x="94056" y="114100"/>
                  <a:pt x="101118" y="110943"/>
                  <a:pt x="101118" y="110943"/>
                </a:cubicBezTo>
                <a:cubicBezTo>
                  <a:pt x="105577" y="93870"/>
                  <a:pt x="99043" y="114253"/>
                  <a:pt x="108214" y="99622"/>
                </a:cubicBezTo>
                <a:cubicBezTo>
                  <a:pt x="109382" y="97758"/>
                  <a:pt x="108951" y="94815"/>
                  <a:pt x="109988" y="92830"/>
                </a:cubicBezTo>
                <a:cubicBezTo>
                  <a:pt x="111380" y="90165"/>
                  <a:pt x="113536" y="88301"/>
                  <a:pt x="115310" y="86037"/>
                </a:cubicBezTo>
                <a:cubicBezTo>
                  <a:pt x="121251" y="63290"/>
                  <a:pt x="121209" y="69058"/>
                  <a:pt x="117084" y="33962"/>
                </a:cubicBezTo>
                <a:cubicBezTo>
                  <a:pt x="116768" y="31271"/>
                  <a:pt x="115043" y="29094"/>
                  <a:pt x="113536" y="27169"/>
                </a:cubicBezTo>
                <a:cubicBezTo>
                  <a:pt x="112028" y="25245"/>
                  <a:pt x="109988" y="24151"/>
                  <a:pt x="108214" y="22641"/>
                </a:cubicBezTo>
                <a:cubicBezTo>
                  <a:pt x="107031" y="20377"/>
                  <a:pt x="106331" y="17548"/>
                  <a:pt x="104666" y="15848"/>
                </a:cubicBezTo>
                <a:cubicBezTo>
                  <a:pt x="103206" y="14358"/>
                  <a:pt x="101016" y="14652"/>
                  <a:pt x="99344" y="13584"/>
                </a:cubicBezTo>
                <a:cubicBezTo>
                  <a:pt x="97437" y="12368"/>
                  <a:pt x="95929" y="10273"/>
                  <a:pt x="94022" y="9056"/>
                </a:cubicBezTo>
                <a:cubicBezTo>
                  <a:pt x="92349" y="7989"/>
                  <a:pt x="90372" y="7859"/>
                  <a:pt x="88700" y="6792"/>
                </a:cubicBezTo>
                <a:cubicBezTo>
                  <a:pt x="86793" y="5575"/>
                  <a:pt x="85420" y="3046"/>
                  <a:pt x="83378" y="2264"/>
                </a:cubicBezTo>
                <a:cubicBezTo>
                  <a:pt x="79373" y="730"/>
                  <a:pt x="75099" y="754"/>
                  <a:pt x="70960" y="0"/>
                </a:cubicBezTo>
                <a:cubicBezTo>
                  <a:pt x="53679" y="2450"/>
                  <a:pt x="63272" y="3396"/>
                  <a:pt x="56768" y="452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074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6378232" y="1828800"/>
            <a:ext cx="56810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6438744" y="3669367"/>
            <a:ext cx="25789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7126429" y="4514850"/>
            <a:ext cx="37008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Summary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457200" y="1200150"/>
            <a:ext cx="746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12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ossification centers (CRITOE!)</a:t>
            </a:r>
            <a:endParaRPr sz="1800"/>
          </a:p>
          <a:p>
            <a:pPr indent="-3571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a search pattern - fat</a:t>
            </a:r>
            <a:r>
              <a:rPr lang="en" sz="1800"/>
              <a:t> pads, alignment (anterior humeral line, radiocapitellar line)</a:t>
            </a:r>
            <a:endParaRPr sz="1800"/>
          </a:p>
          <a:p>
            <a:pPr indent="-357124" lvl="0" marL="42062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 for:</a:t>
            </a:r>
            <a:endParaRPr sz="1800"/>
          </a:p>
          <a:p>
            <a:pPr indent="-2435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Supracondylar fx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5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Lateral condyle fx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586" lvl="1" marL="722376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Position of medial epicondyle</a:t>
            </a:r>
            <a:endParaRPr sz="1800"/>
          </a:p>
          <a:p>
            <a:pPr indent="-243586" lvl="1" marL="722376" marR="0" rtl="0" algn="l">
              <a:spcBef>
                <a:spcPts val="52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Radial neck fx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Ossification Centers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Frontal radiograph of elbow in 12 year old girl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261662"/>
            <a:ext cx="2168949" cy="3640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11700" y="333769"/>
            <a:ext cx="8520600" cy="42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Ossification Centers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261662"/>
            <a:ext cx="2168949" cy="3640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30"/>
          <p:cNvCxnSpPr/>
          <p:nvPr/>
        </p:nvCxnSpPr>
        <p:spPr>
          <a:xfrm flipH="1">
            <a:off x="4607350" y="3051525"/>
            <a:ext cx="609600" cy="603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30"/>
          <p:cNvCxnSpPr/>
          <p:nvPr/>
        </p:nvCxnSpPr>
        <p:spPr>
          <a:xfrm rot="10800000">
            <a:off x="4607350" y="3364300"/>
            <a:ext cx="457200" cy="1143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30"/>
          <p:cNvCxnSpPr/>
          <p:nvPr/>
        </p:nvCxnSpPr>
        <p:spPr>
          <a:xfrm>
            <a:off x="3048000" y="2660625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5" name="Google Shape;155;p30"/>
          <p:cNvSpPr/>
          <p:nvPr/>
        </p:nvSpPr>
        <p:spPr>
          <a:xfrm>
            <a:off x="3784816" y="2941607"/>
            <a:ext cx="304800" cy="117600"/>
          </a:xfrm>
          <a:prstGeom prst="ellipse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3784815" y="2610024"/>
            <a:ext cx="417000" cy="257100"/>
          </a:xfrm>
          <a:prstGeom prst="ellipse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30"/>
          <p:cNvCxnSpPr/>
          <p:nvPr/>
        </p:nvCxnSpPr>
        <p:spPr>
          <a:xfrm flipH="1" rot="10800000">
            <a:off x="3143200" y="2985243"/>
            <a:ext cx="535500" cy="303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8" name="Google Shape;158;p30"/>
          <p:cNvCxnSpPr/>
          <p:nvPr/>
        </p:nvCxnSpPr>
        <p:spPr>
          <a:xfrm>
            <a:off x="3644290" y="2171650"/>
            <a:ext cx="190500" cy="3639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9" name="Google Shape;159;p30"/>
          <p:cNvCxnSpPr/>
          <p:nvPr/>
        </p:nvCxnSpPr>
        <p:spPr>
          <a:xfrm flipH="1">
            <a:off x="4800600" y="2786228"/>
            <a:ext cx="304800" cy="1101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0" name="Google Shape;160;p30"/>
          <p:cNvSpPr txBox="1"/>
          <p:nvPr/>
        </p:nvSpPr>
        <p:spPr>
          <a:xfrm>
            <a:off x="2784025" y="1900975"/>
            <a:ext cx="141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olecranon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1410325" y="2478675"/>
            <a:ext cx="19167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Medial epicondyle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2226500" y="2842575"/>
            <a:ext cx="141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trochlea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5298575" y="2562525"/>
            <a:ext cx="17001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Lateral epicondyle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5298575" y="2902300"/>
            <a:ext cx="141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capitellum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5105400" y="3323350"/>
            <a:ext cx="1417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Radial head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/>
              <a:t>Step 2: Elbow</a:t>
            </a: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Fat Pads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57200" y="1200150"/>
            <a:ext cx="4876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744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Anterior fat pad</a:t>
            </a:r>
            <a:r>
              <a:rPr lang="en" sz="1800"/>
              <a:t> (highlighted in yellow)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coronoid fossa, normally visible in lateral view with patient in flexion</a:t>
            </a:r>
            <a:endParaRPr sz="1800"/>
          </a:p>
          <a:p>
            <a:pPr indent="-377444" lvl="0" marL="420624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Posterior fat pad – olecranon fossa, not normally visible</a:t>
            </a:r>
            <a:endParaRPr sz="1800"/>
          </a:p>
          <a:p>
            <a:pPr indent="-377444" lvl="0" marL="420624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Fat pads are intracapsular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5224" lvl="0" marL="420624" marR="0" rtl="0" algn="l">
              <a:spcBef>
                <a:spcPts val="520"/>
              </a:spcBef>
              <a:spcAft>
                <a:spcPts val="1600"/>
              </a:spcAft>
              <a:buClr>
                <a:schemeClr val="accent1"/>
              </a:buClr>
              <a:buSzPts val="208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displaced, they indicate the presence of joint effusion or hemarthrosis, ie. fracture in setting of trauma!</a:t>
            </a:r>
            <a:r>
              <a:rPr b="0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543050"/>
            <a:ext cx="2952750" cy="257634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73" name="Google Shape;173;p31"/>
          <p:cNvSpPr/>
          <p:nvPr/>
        </p:nvSpPr>
        <p:spPr>
          <a:xfrm>
            <a:off x="6723529" y="2793626"/>
            <a:ext cx="147918" cy="433668"/>
          </a:xfrm>
          <a:custGeom>
            <a:rect b="b" l="l" r="r" t="t"/>
            <a:pathLst>
              <a:path extrusionOk="0" h="120000" w="120000">
                <a:moveTo>
                  <a:pt x="76363" y="0"/>
                </a:moveTo>
                <a:lnTo>
                  <a:pt x="76363" y="0"/>
                </a:lnTo>
                <a:cubicBezTo>
                  <a:pt x="80000" y="8372"/>
                  <a:pt x="80815" y="16856"/>
                  <a:pt x="87272" y="25116"/>
                </a:cubicBezTo>
                <a:cubicBezTo>
                  <a:pt x="91783" y="30885"/>
                  <a:pt x="101818" y="36279"/>
                  <a:pt x="109090" y="41860"/>
                </a:cubicBezTo>
                <a:lnTo>
                  <a:pt x="120000" y="50232"/>
                </a:lnTo>
                <a:cubicBezTo>
                  <a:pt x="116363" y="69767"/>
                  <a:pt x="115439" y="89347"/>
                  <a:pt x="109090" y="108837"/>
                </a:cubicBezTo>
                <a:cubicBezTo>
                  <a:pt x="108136" y="111768"/>
                  <a:pt x="106313" y="115129"/>
                  <a:pt x="98181" y="117209"/>
                </a:cubicBezTo>
                <a:cubicBezTo>
                  <a:pt x="90050" y="119289"/>
                  <a:pt x="76363" y="119069"/>
                  <a:pt x="65454" y="120000"/>
                </a:cubicBezTo>
                <a:cubicBezTo>
                  <a:pt x="50909" y="119069"/>
                  <a:pt x="31575" y="120121"/>
                  <a:pt x="21818" y="117209"/>
                </a:cubicBezTo>
                <a:cubicBezTo>
                  <a:pt x="6851" y="112742"/>
                  <a:pt x="0" y="100465"/>
                  <a:pt x="0" y="100465"/>
                </a:cubicBezTo>
                <a:cubicBezTo>
                  <a:pt x="3457" y="92504"/>
                  <a:pt x="3541" y="76327"/>
                  <a:pt x="21818" y="66976"/>
                </a:cubicBezTo>
                <a:cubicBezTo>
                  <a:pt x="27682" y="63976"/>
                  <a:pt x="36363" y="61395"/>
                  <a:pt x="43636" y="58604"/>
                </a:cubicBezTo>
                <a:lnTo>
                  <a:pt x="65454" y="41860"/>
                </a:lnTo>
                <a:cubicBezTo>
                  <a:pt x="71912" y="36904"/>
                  <a:pt x="85560" y="27143"/>
                  <a:pt x="87272" y="22325"/>
                </a:cubicBezTo>
                <a:cubicBezTo>
                  <a:pt x="89577" y="15840"/>
                  <a:pt x="78181" y="3721"/>
                  <a:pt x="76363" y="0"/>
                </a:cubicBezTo>
                <a:close/>
              </a:path>
            </a:pathLst>
          </a:cu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Displaced fat pads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9" name="Google Shape;17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39985"/>
            <a:ext cx="2743200" cy="27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28751"/>
            <a:ext cx="4194192" cy="2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6454588" y="3028950"/>
            <a:ext cx="228600" cy="285750"/>
          </a:xfrm>
          <a:prstGeom prst="rtTriangle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5850031" y="3166782"/>
            <a:ext cx="188818" cy="605118"/>
          </a:xfrm>
          <a:custGeom>
            <a:rect b="b" l="l" r="r" t="t"/>
            <a:pathLst>
              <a:path extrusionOk="0" h="120000" w="120000">
                <a:moveTo>
                  <a:pt x="17092" y="0"/>
                </a:moveTo>
                <a:lnTo>
                  <a:pt x="17092" y="0"/>
                </a:lnTo>
                <a:cubicBezTo>
                  <a:pt x="14243" y="19091"/>
                  <a:pt x="12666" y="38205"/>
                  <a:pt x="8546" y="57272"/>
                </a:cubicBezTo>
                <a:cubicBezTo>
                  <a:pt x="6966" y="64584"/>
                  <a:pt x="0" y="71761"/>
                  <a:pt x="0" y="79090"/>
                </a:cubicBezTo>
                <a:cubicBezTo>
                  <a:pt x="0" y="105785"/>
                  <a:pt x="139" y="103769"/>
                  <a:pt x="17092" y="120000"/>
                </a:cubicBezTo>
                <a:cubicBezTo>
                  <a:pt x="33981" y="118203"/>
                  <a:pt x="56319" y="116624"/>
                  <a:pt x="68368" y="111818"/>
                </a:cubicBezTo>
                <a:cubicBezTo>
                  <a:pt x="73995" y="109573"/>
                  <a:pt x="72885" y="106207"/>
                  <a:pt x="76914" y="103636"/>
                </a:cubicBezTo>
                <a:cubicBezTo>
                  <a:pt x="87694" y="96755"/>
                  <a:pt x="95200" y="95073"/>
                  <a:pt x="111098" y="89999"/>
                </a:cubicBezTo>
                <a:cubicBezTo>
                  <a:pt x="125341" y="76363"/>
                  <a:pt x="122492" y="84545"/>
                  <a:pt x="102552" y="65454"/>
                </a:cubicBezTo>
                <a:cubicBezTo>
                  <a:pt x="99703" y="62727"/>
                  <a:pt x="100376" y="59305"/>
                  <a:pt x="94006" y="57272"/>
                </a:cubicBezTo>
                <a:lnTo>
                  <a:pt x="51276" y="43636"/>
                </a:lnTo>
                <a:cubicBezTo>
                  <a:pt x="46613" y="39171"/>
                  <a:pt x="35009" y="28760"/>
                  <a:pt x="34184" y="24545"/>
                </a:cubicBezTo>
                <a:cubicBezTo>
                  <a:pt x="32051" y="13657"/>
                  <a:pt x="19940" y="4090"/>
                  <a:pt x="17092" y="0"/>
                </a:cubicBezTo>
                <a:close/>
              </a:path>
            </a:pathLst>
          </a:cu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/>
              <a:t>Step 3: Joint </a:t>
            </a: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Alignment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286600" y="3371850"/>
            <a:ext cx="22098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7480" marR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lang="en" sz="1800"/>
              <a:t>Radiocapitellar  Line on both views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 txBox="1"/>
          <p:nvPr>
            <p:ph idx="2" type="body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7444" lvl="0" marL="42062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lang="en" sz="1800"/>
              <a:t>A) </a:t>
            </a:r>
            <a:r>
              <a:rPr b="1" i="0" lang="en" sz="1800" u="sng" cap="none" strike="noStrike">
                <a:solidFill>
                  <a:schemeClr val="lt1"/>
                </a:solidFill>
              </a:rPr>
              <a:t>Radiocapitellar line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a line drawn through the center of the radial had should intersect the center of the capitellum on all projections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77444" lvl="0" marL="420624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it doesn’t – radial head dislocation, radial neck fracture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00" y="1374100"/>
            <a:ext cx="1719192" cy="199775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2514600"/>
            <a:ext cx="1283912" cy="2469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3"/>
          <p:cNvCxnSpPr/>
          <p:nvPr/>
        </p:nvCxnSpPr>
        <p:spPr>
          <a:xfrm rot="10800000">
            <a:off x="762000" y="2743200"/>
            <a:ext cx="1524000" cy="57150"/>
          </a:xfrm>
          <a:prstGeom prst="straightConnector1">
            <a:avLst/>
          </a:prstGeom>
          <a:noFill/>
          <a:ln cap="flat" cmpd="sng" w="222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33"/>
          <p:cNvCxnSpPr/>
          <p:nvPr/>
        </p:nvCxnSpPr>
        <p:spPr>
          <a:xfrm flipH="1" rot="10800000">
            <a:off x="3506561" y="3289669"/>
            <a:ext cx="286800" cy="1028700"/>
          </a:xfrm>
          <a:prstGeom prst="straightConnector1">
            <a:avLst/>
          </a:prstGeom>
          <a:noFill/>
          <a:ln cap="flat" cmpd="sng" w="222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/>
              <a:t>Step 3: Joint </a:t>
            </a:r>
            <a:r>
              <a:rPr b="0" i="0" lang="en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Alignment</a:t>
            </a:r>
            <a:endParaRPr b="0" i="0" sz="4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9" name="Google Shape;19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485900"/>
            <a:ext cx="3028950" cy="3089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>
            <p:ph idx="2" type="body"/>
          </p:nvPr>
        </p:nvSpPr>
        <p:spPr>
          <a:xfrm>
            <a:off x="4267200" y="1200150"/>
            <a:ext cx="3657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7444" lvl="0" marL="42062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lang="en" sz="1800"/>
              <a:t>B) </a:t>
            </a:r>
            <a:r>
              <a:rPr b="1" i="0" lang="en" sz="1800" u="sng" cap="none" strike="noStrike">
                <a:solidFill>
                  <a:schemeClr val="lt1"/>
                </a:solidFill>
              </a:rPr>
              <a:t>Anterior humeral line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intersects the ossified capitellum through middle or posterior third</a:t>
            </a:r>
            <a:endParaRPr sz="1800"/>
          </a:p>
          <a:p>
            <a:pPr indent="-377444" lvl="0" marL="420624" marR="0" rtl="0" algn="l">
              <a:spcBef>
                <a:spcPts val="52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oto Sans Symbols"/>
              <a:buChar char="⦿"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it passes through anterior third or misses capitellum – supracondylar fracture is present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4"/>
          <p:cNvCxnSpPr/>
          <p:nvPr/>
        </p:nvCxnSpPr>
        <p:spPr>
          <a:xfrm>
            <a:off x="2099675" y="2090575"/>
            <a:ext cx="509100" cy="19632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4167" l="5184" r="11878" t="0"/>
          <a:stretch/>
        </p:blipFill>
        <p:spPr>
          <a:xfrm>
            <a:off x="838200" y="1485900"/>
            <a:ext cx="3423515" cy="278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</a:blip>
          <a:srcRect b="8501" l="6113" r="7945" t="7373"/>
          <a:stretch/>
        </p:blipFill>
        <p:spPr>
          <a:xfrm>
            <a:off x="5020234" y="1885950"/>
            <a:ext cx="2542395" cy="275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</a:pPr>
            <a:r>
              <a:rPr lang="en" sz="2400"/>
              <a:t>Displaced anterior humeral line, Ex. </a:t>
            </a:r>
            <a:r>
              <a:rPr b="0" i="0" lang="en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yo, fall from bed</a:t>
            </a:r>
            <a:endParaRPr b="0" i="0" sz="2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533400" y="1200150"/>
            <a:ext cx="746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Displaced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posterior fat pad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  </a:t>
            </a:r>
            <a:r>
              <a:rPr lang="en" sz="1100">
                <a:solidFill>
                  <a:srgbClr val="FFFFFF"/>
                </a:solidFill>
              </a:rPr>
              <a:t>Displaced capitellum</a:t>
            </a:r>
            <a:endParaRPr sz="1100">
              <a:solidFill>
                <a:srgbClr val="FFFFFF"/>
              </a:solidFill>
            </a:endParaRPr>
          </a:p>
          <a:p>
            <a:pPr indent="-242823" lvl="0" marL="420624" marR="0" rtl="0" algn="l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cxnSp>
        <p:nvCxnSpPr>
          <p:cNvPr id="211" name="Google Shape;211;p35"/>
          <p:cNvCxnSpPr/>
          <p:nvPr/>
        </p:nvCxnSpPr>
        <p:spPr>
          <a:xfrm>
            <a:off x="2362200" y="2686050"/>
            <a:ext cx="197224" cy="131445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35"/>
          <p:cNvCxnSpPr/>
          <p:nvPr/>
        </p:nvCxnSpPr>
        <p:spPr>
          <a:xfrm>
            <a:off x="1399775" y="3135875"/>
            <a:ext cx="453600" cy="2268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3" name="Google Shape;213;p35"/>
          <p:cNvCxnSpPr/>
          <p:nvPr/>
        </p:nvCxnSpPr>
        <p:spPr>
          <a:xfrm flipH="1" rot="10800000">
            <a:off x="1990600" y="3696875"/>
            <a:ext cx="371700" cy="2934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4" name="Google Shape;214;p35"/>
          <p:cNvCxnSpPr/>
          <p:nvPr/>
        </p:nvCxnSpPr>
        <p:spPr>
          <a:xfrm>
            <a:off x="5899075" y="3696875"/>
            <a:ext cx="542400" cy="519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5" name="Google Shape;215;p35"/>
          <p:cNvSpPr txBox="1"/>
          <p:nvPr/>
        </p:nvSpPr>
        <p:spPr>
          <a:xfrm>
            <a:off x="4944675" y="3455375"/>
            <a:ext cx="9543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Fracture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