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64" r:id="rId4"/>
    <p:sldId id="263" r:id="rId5"/>
    <p:sldId id="262" r:id="rId6"/>
    <p:sldId id="258" r:id="rId7"/>
    <p:sldId id="259" r:id="rId8"/>
    <p:sldId id="265" r:id="rId9"/>
    <p:sldId id="268" r:id="rId10"/>
    <p:sldId id="271" r:id="rId11"/>
    <p:sldId id="272" r:id="rId12"/>
    <p:sldId id="274" r:id="rId13"/>
    <p:sldId id="273" r:id="rId14"/>
    <p:sldId id="277" r:id="rId15"/>
    <p:sldId id="275" r:id="rId16"/>
    <p:sldId id="276" r:id="rId17"/>
    <p:sldId id="278" r:id="rId18"/>
    <p:sldId id="260" r:id="rId19"/>
    <p:sldId id="26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071" autoAdjust="0"/>
  </p:normalViewPr>
  <p:slideViewPr>
    <p:cSldViewPr snapToGrid="0" snapToObjects="1">
      <p:cViewPr varScale="1">
        <p:scale>
          <a:sx n="69" d="100"/>
          <a:sy n="69" d="100"/>
        </p:scale>
        <p:origin x="120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96642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61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431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17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7679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9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57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Decreased</a:t>
            </a:r>
            <a:r>
              <a:rPr lang="en-US" baseline="0" dirty="0"/>
              <a:t> attenuation in a pulmonary artery. Unobscured, shows it is streak artifact from SVC contrast</a:t>
            </a:r>
            <a:endParaRPr dirty="0"/>
          </a:p>
        </p:txBody>
      </p:sp>
    </p:spTree>
    <p:extLst>
      <p:ext uri="{BB962C8B-B14F-4D97-AF65-F5344CB8AC3E}">
        <p14:creationId xmlns:p14="http://schemas.microsoft.com/office/powerpoint/2010/main" val="321060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TOP LEFT -</a:t>
            </a:r>
            <a:r>
              <a:rPr lang="en-US" baseline="0" dirty="0"/>
              <a:t> </a:t>
            </a:r>
            <a:r>
              <a:rPr lang="en-US" dirty="0"/>
              <a:t>Flattened</a:t>
            </a:r>
            <a:r>
              <a:rPr lang="en-US" baseline="0" dirty="0"/>
              <a:t> interventricular septum, RV/LV &gt; 1, R heart strain</a:t>
            </a:r>
          </a:p>
          <a:p>
            <a:pPr marL="0" lvl="0" indent="0" algn="l" rtl="0">
              <a:spcBef>
                <a:spcPts val="0"/>
              </a:spcBef>
              <a:spcAft>
                <a:spcPts val="0"/>
              </a:spcAft>
              <a:buNone/>
            </a:pPr>
            <a:r>
              <a:rPr lang="en-US" baseline="0" dirty="0"/>
              <a:t>TOP RIGHT – pulmonary web R main</a:t>
            </a:r>
          </a:p>
          <a:p>
            <a:pPr marL="0" lvl="0" indent="0" algn="l" rtl="0">
              <a:spcBef>
                <a:spcPts val="0"/>
              </a:spcBef>
              <a:spcAft>
                <a:spcPts val="0"/>
              </a:spcAft>
              <a:buNone/>
            </a:pPr>
            <a:r>
              <a:rPr lang="en-US" baseline="0" dirty="0"/>
              <a:t>BOTTOM LEFT – IVC and hepatic vein reflux</a:t>
            </a:r>
          </a:p>
          <a:p>
            <a:pPr marL="0" lvl="0" indent="0" algn="l" rtl="0">
              <a:spcBef>
                <a:spcPts val="0"/>
              </a:spcBef>
              <a:spcAft>
                <a:spcPts val="0"/>
              </a:spcAft>
              <a:buNone/>
            </a:pPr>
            <a:r>
              <a:rPr lang="en-US" baseline="0" dirty="0"/>
              <a:t>BOTTOM RIGHT – wedge shape infarct distal to clot, dual windowing</a:t>
            </a:r>
            <a:endParaRPr dirty="0"/>
          </a:p>
        </p:txBody>
      </p:sp>
    </p:spTree>
    <p:extLst>
      <p:ext uri="{BB962C8B-B14F-4D97-AF65-F5344CB8AC3E}">
        <p14:creationId xmlns:p14="http://schemas.microsoft.com/office/powerpoint/2010/main" val="1447016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TOP LEFT – PE, also bronchiectasis</a:t>
            </a:r>
          </a:p>
          <a:p>
            <a:pPr marL="0" lvl="0" indent="0" algn="l" rtl="0">
              <a:spcBef>
                <a:spcPts val="0"/>
              </a:spcBef>
              <a:spcAft>
                <a:spcPts val="0"/>
              </a:spcAft>
              <a:buNone/>
            </a:pPr>
            <a:r>
              <a:rPr lang="en-US" dirty="0"/>
              <a:t>TOP</a:t>
            </a:r>
            <a:r>
              <a:rPr lang="en-US" baseline="0" dirty="0"/>
              <a:t> RIGHT – sternal fracture</a:t>
            </a:r>
          </a:p>
          <a:p>
            <a:pPr marL="0" lvl="0" indent="0" algn="l" rtl="0">
              <a:spcBef>
                <a:spcPts val="0"/>
              </a:spcBef>
              <a:spcAft>
                <a:spcPts val="0"/>
              </a:spcAft>
              <a:buNone/>
            </a:pPr>
            <a:r>
              <a:rPr lang="en-US" baseline="0" dirty="0"/>
              <a:t>BOTTOM LEFT – invasive mediastinal mass, small cell lung primary</a:t>
            </a:r>
          </a:p>
          <a:p>
            <a:pPr marL="0" lvl="0" indent="0" algn="l" rtl="0">
              <a:spcBef>
                <a:spcPts val="0"/>
              </a:spcBef>
              <a:spcAft>
                <a:spcPts val="0"/>
              </a:spcAft>
              <a:buNone/>
            </a:pPr>
            <a:r>
              <a:rPr lang="en-US" baseline="0" dirty="0"/>
              <a:t>BOTTOM RIGHT – multifocal pneumonia </a:t>
            </a:r>
            <a:endParaRPr dirty="0"/>
          </a:p>
        </p:txBody>
      </p:sp>
    </p:spTree>
    <p:extLst>
      <p:ext uri="{BB962C8B-B14F-4D97-AF65-F5344CB8AC3E}">
        <p14:creationId xmlns:p14="http://schemas.microsoft.com/office/powerpoint/2010/main" val="144497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806a26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806a26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686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0e2f3dd2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0e2f3dd2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09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a90366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a90366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57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a90366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a90366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96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a90366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a90366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459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a90366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a90366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47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9a903662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9a903662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84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Scout</a:t>
            </a:r>
            <a:r>
              <a:rPr lang="en-US" baseline="0" dirty="0"/>
              <a:t> view with LUL mass</a:t>
            </a:r>
          </a:p>
          <a:p>
            <a:pPr marL="0" lvl="0" indent="0" algn="l" rtl="0">
              <a:spcBef>
                <a:spcPts val="0"/>
              </a:spcBef>
              <a:spcAft>
                <a:spcPts val="0"/>
              </a:spcAft>
              <a:buNone/>
            </a:pPr>
            <a:endParaRPr lang="en-US" baseline="0" dirty="0"/>
          </a:p>
        </p:txBody>
      </p:sp>
    </p:spTree>
    <p:extLst>
      <p:ext uri="{BB962C8B-B14F-4D97-AF65-F5344CB8AC3E}">
        <p14:creationId xmlns:p14="http://schemas.microsoft.com/office/powerpoint/2010/main" val="241560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295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a90366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a90366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Central, acute PE</a:t>
            </a:r>
            <a:endParaRPr/>
          </a:p>
        </p:txBody>
      </p:sp>
    </p:spTree>
    <p:extLst>
      <p:ext uri="{BB962C8B-B14F-4D97-AF65-F5344CB8AC3E}">
        <p14:creationId xmlns:p14="http://schemas.microsoft.com/office/powerpoint/2010/main" val="44193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Approach PE CT</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Tran, Jonathan D.O. PGY3; Catanzano, Tara M.D.</a:t>
            </a:r>
            <a:endParaRPr dirty="0"/>
          </a:p>
        </p:txBody>
      </p:sp>
      <p:pic>
        <p:nvPicPr>
          <p:cNvPr id="56" name="Google Shape;56;p13"/>
          <p:cNvPicPr preferRelativeResize="0"/>
          <p:nvPr/>
        </p:nvPicPr>
        <p:blipFill>
          <a:blip r:embed="rId3">
            <a:alphaModFix/>
          </a:blip>
          <a:stretch>
            <a:fillRect/>
          </a:stretch>
        </p:blipFill>
        <p:spPr>
          <a:xfrm>
            <a:off x="7705375" y="-27025"/>
            <a:ext cx="1438626" cy="792600"/>
          </a:xfrm>
          <a:prstGeom prst="rect">
            <a:avLst/>
          </a:prstGeom>
          <a:noFill/>
          <a:ln>
            <a:noFill/>
          </a:ln>
        </p:spPr>
      </p:pic>
      <p:pic>
        <p:nvPicPr>
          <p:cNvPr id="57" name="Google Shape;57;p13"/>
          <p:cNvPicPr preferRelativeResize="0"/>
          <p:nvPr/>
        </p:nvPicPr>
        <p:blipFill>
          <a:blip r:embed="rId4">
            <a:alphaModFix/>
          </a:blip>
          <a:stretch>
            <a:fillRect/>
          </a:stretch>
        </p:blipFill>
        <p:spPr>
          <a:xfrm>
            <a:off x="-3" y="-1"/>
            <a:ext cx="1418753"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 dirty="0"/>
              <a:t>Determine if there are filling defects in the PAs. If so, are they central within the vessel (acute PE) or </a:t>
            </a:r>
            <a:r>
              <a:rPr lang="en" dirty="0">
                <a:solidFill>
                  <a:srgbClr val="FFFF00"/>
                </a:solidFill>
              </a:rPr>
              <a:t>layering along the walls</a:t>
            </a:r>
            <a:r>
              <a:rPr lang="en" dirty="0"/>
              <a:t> of the vessel (</a:t>
            </a:r>
            <a:r>
              <a:rPr lang="en" dirty="0">
                <a:solidFill>
                  <a:srgbClr val="FFFF00"/>
                </a:solidFill>
              </a:rPr>
              <a:t>subacute or chronic </a:t>
            </a:r>
            <a:r>
              <a:rPr lang="en" dirty="0"/>
              <a:t>PE). Get a sense of the clot burden - is it massive, submassive or only in one or two segmental or subsegmental arteries</a:t>
            </a:r>
            <a:endParaRPr dirty="0"/>
          </a:p>
        </p:txBody>
      </p:sp>
      <p:pic>
        <p:nvPicPr>
          <p:cNvPr id="4" name="Picture 3" descr="A picture containing sitting, table, holding, piece&#10;&#10;Description automatically generated">
            <a:extLst>
              <a:ext uri="{FF2B5EF4-FFF2-40B4-BE49-F238E27FC236}">
                <a16:creationId xmlns:a16="http://schemas.microsoft.com/office/drawing/2014/main" id="{3365F780-3DAE-4513-A751-D544D1465143}"/>
              </a:ext>
            </a:extLst>
          </p:cNvPr>
          <p:cNvPicPr>
            <a:picLocks noChangeAspect="1"/>
          </p:cNvPicPr>
          <p:nvPr/>
        </p:nvPicPr>
        <p:blipFill>
          <a:blip r:embed="rId3"/>
          <a:stretch>
            <a:fillRect/>
          </a:stretch>
        </p:blipFill>
        <p:spPr>
          <a:xfrm>
            <a:off x="4786223" y="1325275"/>
            <a:ext cx="3615508" cy="3200400"/>
          </a:xfrm>
          <a:prstGeom prst="rect">
            <a:avLst/>
          </a:prstGeom>
        </p:spPr>
      </p:pic>
      <p:sp>
        <p:nvSpPr>
          <p:cNvPr id="6" name="Arrow: Right 5">
            <a:extLst>
              <a:ext uri="{FF2B5EF4-FFF2-40B4-BE49-F238E27FC236}">
                <a16:creationId xmlns:a16="http://schemas.microsoft.com/office/drawing/2014/main" id="{E4D40311-7353-48FB-8EB0-439323695A72}"/>
              </a:ext>
            </a:extLst>
          </p:cNvPr>
          <p:cNvSpPr/>
          <p:nvPr/>
        </p:nvSpPr>
        <p:spPr>
          <a:xfrm rot="8561025">
            <a:off x="7604651" y="3426657"/>
            <a:ext cx="1293018" cy="421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393D529-0AE2-490F-AB01-223E12A5BA1F}"/>
              </a:ext>
            </a:extLst>
          </p:cNvPr>
          <p:cNvSpPr/>
          <p:nvPr/>
        </p:nvSpPr>
        <p:spPr>
          <a:xfrm rot="2427170">
            <a:off x="4339958" y="2714734"/>
            <a:ext cx="1293018" cy="421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61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 dirty="0"/>
              <a:t>Determine if there are filling defects in the PAs. If so, are they central within the vessel (acute PE) or </a:t>
            </a:r>
            <a:r>
              <a:rPr lang="en" dirty="0">
                <a:solidFill>
                  <a:schemeClr val="tx2"/>
                </a:solidFill>
              </a:rPr>
              <a:t>layering along the walls</a:t>
            </a:r>
            <a:r>
              <a:rPr lang="en" dirty="0">
                <a:solidFill>
                  <a:schemeClr val="tx1"/>
                </a:solidFill>
              </a:rPr>
              <a:t> </a:t>
            </a:r>
            <a:r>
              <a:rPr lang="en" dirty="0"/>
              <a:t>of the vessel (</a:t>
            </a:r>
            <a:r>
              <a:rPr lang="en" dirty="0">
                <a:solidFill>
                  <a:srgbClr val="FFFF00"/>
                </a:solidFill>
              </a:rPr>
              <a:t>subacute or chronic </a:t>
            </a:r>
            <a:r>
              <a:rPr lang="en" dirty="0"/>
              <a:t>PE). Get a sense of the </a:t>
            </a:r>
            <a:r>
              <a:rPr lang="en" dirty="0">
                <a:solidFill>
                  <a:schemeClr val="tx2"/>
                </a:solidFill>
              </a:rPr>
              <a:t>clot burden </a:t>
            </a:r>
            <a:r>
              <a:rPr lang="en" dirty="0"/>
              <a:t>- is it massive, submassive or only in one or two segmental or subsegmental arteries</a:t>
            </a:r>
            <a:endParaRPr dirty="0"/>
          </a:p>
        </p:txBody>
      </p:sp>
      <p:sp>
        <p:nvSpPr>
          <p:cNvPr id="2" name="TextBox 1">
            <a:extLst>
              <a:ext uri="{FF2B5EF4-FFF2-40B4-BE49-F238E27FC236}">
                <a16:creationId xmlns:a16="http://schemas.microsoft.com/office/drawing/2014/main" id="{F30FFC42-909A-4D02-B72C-767214DD1CE0}"/>
              </a:ext>
            </a:extLst>
          </p:cNvPr>
          <p:cNvSpPr txBox="1"/>
          <p:nvPr/>
        </p:nvSpPr>
        <p:spPr>
          <a:xfrm>
            <a:off x="5422106" y="1825526"/>
            <a:ext cx="2074607" cy="307777"/>
          </a:xfrm>
          <a:prstGeom prst="rect">
            <a:avLst/>
          </a:prstGeom>
          <a:noFill/>
        </p:spPr>
        <p:txBody>
          <a:bodyPr wrap="none" rtlCol="0">
            <a:spAutoFit/>
          </a:bodyPr>
          <a:lstStyle/>
          <a:p>
            <a:r>
              <a:rPr lang="en-US" dirty="0">
                <a:solidFill>
                  <a:schemeClr val="tx1"/>
                </a:solidFill>
              </a:rPr>
              <a:t>Images with clot burden</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661" y="1361780"/>
            <a:ext cx="3726981" cy="313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Right 8">
            <a:extLst>
              <a:ext uri="{FF2B5EF4-FFF2-40B4-BE49-F238E27FC236}">
                <a16:creationId xmlns:a16="http://schemas.microsoft.com/office/drawing/2014/main" id="{2393D529-0AE2-490F-AB01-223E12A5BA1F}"/>
              </a:ext>
            </a:extLst>
          </p:cNvPr>
          <p:cNvSpPr/>
          <p:nvPr/>
        </p:nvSpPr>
        <p:spPr>
          <a:xfrm rot="2427170">
            <a:off x="4196166" y="2212766"/>
            <a:ext cx="1293018" cy="269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8">
            <a:extLst>
              <a:ext uri="{FF2B5EF4-FFF2-40B4-BE49-F238E27FC236}">
                <a16:creationId xmlns:a16="http://schemas.microsoft.com/office/drawing/2014/main" id="{2393D529-0AE2-490F-AB01-223E12A5BA1F}"/>
              </a:ext>
            </a:extLst>
          </p:cNvPr>
          <p:cNvSpPr/>
          <p:nvPr/>
        </p:nvSpPr>
        <p:spPr>
          <a:xfrm rot="14179796">
            <a:off x="7695493" y="4338907"/>
            <a:ext cx="1293018" cy="316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92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 dirty="0"/>
              <a:t>Determine if there are filling defects in the PAs. If so, are they </a:t>
            </a:r>
            <a:r>
              <a:rPr lang="en" dirty="0">
                <a:solidFill>
                  <a:schemeClr val="tx2"/>
                </a:solidFill>
              </a:rPr>
              <a:t>central</a:t>
            </a:r>
            <a:r>
              <a:rPr lang="en" dirty="0"/>
              <a:t> within the vessel (</a:t>
            </a:r>
            <a:r>
              <a:rPr lang="en" dirty="0">
                <a:solidFill>
                  <a:schemeClr val="tx2"/>
                </a:solidFill>
              </a:rPr>
              <a:t>acute</a:t>
            </a:r>
            <a:r>
              <a:rPr lang="en" dirty="0"/>
              <a:t> PE) or layering along the walls of the vessel (subacute or chronic PE). Get a sense of the </a:t>
            </a:r>
            <a:r>
              <a:rPr lang="en" dirty="0">
                <a:solidFill>
                  <a:srgbClr val="FFFF00"/>
                </a:solidFill>
              </a:rPr>
              <a:t>clot burden </a:t>
            </a:r>
            <a:r>
              <a:rPr lang="en" dirty="0"/>
              <a:t>- is it </a:t>
            </a:r>
            <a:r>
              <a:rPr lang="en" dirty="0">
                <a:solidFill>
                  <a:srgbClr val="FFFF00"/>
                </a:solidFill>
              </a:rPr>
              <a:t>massive</a:t>
            </a:r>
            <a:r>
              <a:rPr lang="en" dirty="0"/>
              <a:t>, submassive or only in one or two segmental or subsegmental arteries</a:t>
            </a:r>
            <a:endParaRPr dirty="0"/>
          </a:p>
        </p:txBody>
      </p:sp>
      <p:sp>
        <p:nvSpPr>
          <p:cNvPr id="2" name="TextBox 1">
            <a:extLst>
              <a:ext uri="{FF2B5EF4-FFF2-40B4-BE49-F238E27FC236}">
                <a16:creationId xmlns:a16="http://schemas.microsoft.com/office/drawing/2014/main" id="{F30FFC42-909A-4D02-B72C-767214DD1CE0}"/>
              </a:ext>
            </a:extLst>
          </p:cNvPr>
          <p:cNvSpPr txBox="1"/>
          <p:nvPr/>
        </p:nvSpPr>
        <p:spPr>
          <a:xfrm>
            <a:off x="5422106" y="1825526"/>
            <a:ext cx="1468672" cy="307777"/>
          </a:xfrm>
          <a:prstGeom prst="rect">
            <a:avLst/>
          </a:prstGeom>
          <a:noFill/>
        </p:spPr>
        <p:txBody>
          <a:bodyPr wrap="none" rtlCol="0">
            <a:spAutoFit/>
          </a:bodyPr>
          <a:lstStyle/>
          <a:p>
            <a:r>
              <a:rPr lang="en-US" dirty="0">
                <a:solidFill>
                  <a:schemeClr val="tx1"/>
                </a:solidFill>
              </a:rPr>
              <a:t>Images with clot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672" y="1357709"/>
            <a:ext cx="3502797" cy="314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rrow: Right 8">
            <a:extLst>
              <a:ext uri="{FF2B5EF4-FFF2-40B4-BE49-F238E27FC236}">
                <a16:creationId xmlns:a16="http://schemas.microsoft.com/office/drawing/2014/main" id="{2393D529-0AE2-490F-AB01-223E12A5BA1F}"/>
              </a:ext>
            </a:extLst>
          </p:cNvPr>
          <p:cNvSpPr/>
          <p:nvPr/>
        </p:nvSpPr>
        <p:spPr>
          <a:xfrm rot="11065738">
            <a:off x="6747824" y="2952919"/>
            <a:ext cx="1573994" cy="210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96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US" sz="2400" dirty="0"/>
              <a:t>Confirm the findings on coronal and sagittal reformatted images</a:t>
            </a:r>
          </a:p>
          <a:p>
            <a:pPr marL="133350" lvl="0" indent="0" algn="l" rtl="0">
              <a:spcBef>
                <a:spcPts val="0"/>
              </a:spcBef>
              <a:spcAft>
                <a:spcPts val="0"/>
              </a:spcAft>
              <a:buSzPts val="1500"/>
              <a:buNone/>
            </a:pPr>
            <a:endParaRPr lang="en-US" dirty="0"/>
          </a:p>
          <a:p>
            <a:pPr marL="133350" lvl="0" indent="0" algn="l" rtl="0">
              <a:spcBef>
                <a:spcPts val="0"/>
              </a:spcBef>
              <a:spcAft>
                <a:spcPts val="0"/>
              </a:spcAft>
              <a:buSzPts val="1500"/>
              <a:buNone/>
            </a:pPr>
            <a:endParaRPr dirty="0"/>
          </a:p>
        </p:txBody>
      </p:sp>
      <p:sp>
        <p:nvSpPr>
          <p:cNvPr id="2" name="TextBox 1">
            <a:extLst>
              <a:ext uri="{FF2B5EF4-FFF2-40B4-BE49-F238E27FC236}">
                <a16:creationId xmlns:a16="http://schemas.microsoft.com/office/drawing/2014/main" id="{F30FFC42-909A-4D02-B72C-767214DD1CE0}"/>
              </a:ext>
            </a:extLst>
          </p:cNvPr>
          <p:cNvSpPr txBox="1"/>
          <p:nvPr/>
        </p:nvSpPr>
        <p:spPr>
          <a:xfrm>
            <a:off x="5422106" y="1825526"/>
            <a:ext cx="2821606" cy="307777"/>
          </a:xfrm>
          <a:prstGeom prst="rect">
            <a:avLst/>
          </a:prstGeom>
          <a:noFill/>
        </p:spPr>
        <p:txBody>
          <a:bodyPr wrap="none" rtlCol="0">
            <a:spAutoFit/>
          </a:bodyPr>
          <a:lstStyle/>
          <a:p>
            <a:r>
              <a:rPr lang="en-US" dirty="0">
                <a:solidFill>
                  <a:schemeClr val="tx1"/>
                </a:solidFill>
              </a:rPr>
              <a:t>Coronal and sag images with clot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982" y="1825527"/>
            <a:ext cx="2563875" cy="245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923" y="1825527"/>
            <a:ext cx="2561908" cy="241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rrow: Right 8">
            <a:extLst>
              <a:ext uri="{FF2B5EF4-FFF2-40B4-BE49-F238E27FC236}">
                <a16:creationId xmlns:a16="http://schemas.microsoft.com/office/drawing/2014/main" id="{2393D529-0AE2-490F-AB01-223E12A5BA1F}"/>
              </a:ext>
            </a:extLst>
          </p:cNvPr>
          <p:cNvSpPr/>
          <p:nvPr/>
        </p:nvSpPr>
        <p:spPr>
          <a:xfrm rot="18781045">
            <a:off x="3656426" y="3772455"/>
            <a:ext cx="1293018" cy="210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8">
            <a:extLst>
              <a:ext uri="{FF2B5EF4-FFF2-40B4-BE49-F238E27FC236}">
                <a16:creationId xmlns:a16="http://schemas.microsoft.com/office/drawing/2014/main" id="{2393D529-0AE2-490F-AB01-223E12A5BA1F}"/>
              </a:ext>
            </a:extLst>
          </p:cNvPr>
          <p:cNvSpPr/>
          <p:nvPr/>
        </p:nvSpPr>
        <p:spPr>
          <a:xfrm rot="16200000">
            <a:off x="7208356" y="4064815"/>
            <a:ext cx="1293018" cy="210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73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 pitfalls</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US" dirty="0"/>
              <a:t>Make sure the “filling defect” is not an artifact or mimic.</a:t>
            </a:r>
          </a:p>
          <a:p>
            <a:pPr marL="133350" lvl="0" indent="0" algn="l" rtl="0">
              <a:spcBef>
                <a:spcPts val="0"/>
              </a:spcBef>
              <a:spcAft>
                <a:spcPts val="0"/>
              </a:spcAft>
              <a:buSzPts val="1500"/>
              <a:buNone/>
            </a:pPr>
            <a:endParaRPr lang="en-US" dirty="0"/>
          </a:p>
          <a:p>
            <a:pPr marL="133350" lvl="0" indent="0" algn="l" rtl="0">
              <a:spcBef>
                <a:spcPts val="0"/>
              </a:spcBef>
              <a:spcAft>
                <a:spcPts val="0"/>
              </a:spcAft>
              <a:buSzPts val="1500"/>
              <a:buNone/>
            </a:pPr>
            <a:r>
              <a:rPr lang="en-US" dirty="0"/>
              <a:t>Put on “lung windows” to make sure the defect is not mucus in a bronchus.</a:t>
            </a:r>
          </a:p>
          <a:p>
            <a:pPr marL="133350" lvl="0" indent="0" algn="l" rtl="0">
              <a:spcBef>
                <a:spcPts val="0"/>
              </a:spcBef>
              <a:spcAft>
                <a:spcPts val="0"/>
              </a:spcAft>
              <a:buSzPts val="1500"/>
              <a:buNone/>
            </a:pPr>
            <a:endParaRPr lang="en-US" dirty="0"/>
          </a:p>
          <a:p>
            <a:pPr marL="133350" lvl="0" indent="0" algn="l" rtl="0">
              <a:spcBef>
                <a:spcPts val="0"/>
              </a:spcBef>
              <a:spcAft>
                <a:spcPts val="0"/>
              </a:spcAft>
              <a:buSzPts val="1500"/>
              <a:buNone/>
            </a:pPr>
            <a:r>
              <a:rPr lang="en-US" dirty="0"/>
              <a:t>Follow the vessel back to the hilum to make sure it is an artery, not a vein.</a:t>
            </a:r>
          </a:p>
          <a:p>
            <a:pPr marL="133350" lvl="0" indent="0" algn="l" rtl="0">
              <a:spcBef>
                <a:spcPts val="0"/>
              </a:spcBef>
              <a:spcAft>
                <a:spcPts val="0"/>
              </a:spcAft>
              <a:buSzPts val="1500"/>
              <a:buNone/>
            </a:pPr>
            <a:endParaRPr lang="en-US" dirty="0"/>
          </a:p>
          <a:p>
            <a:pPr marL="133350" lvl="0" indent="0" algn="l" rtl="0">
              <a:spcBef>
                <a:spcPts val="0"/>
              </a:spcBef>
              <a:spcAft>
                <a:spcPts val="0"/>
              </a:spcAft>
              <a:buSzPts val="1500"/>
              <a:buNone/>
            </a:pPr>
            <a:endParaRPr dirty="0"/>
          </a:p>
        </p:txBody>
      </p:sp>
      <p:sp>
        <p:nvSpPr>
          <p:cNvPr id="2" name="TextBox 1">
            <a:extLst>
              <a:ext uri="{FF2B5EF4-FFF2-40B4-BE49-F238E27FC236}">
                <a16:creationId xmlns:a16="http://schemas.microsoft.com/office/drawing/2014/main" id="{F30FFC42-909A-4D02-B72C-767214DD1CE0}"/>
              </a:ext>
            </a:extLst>
          </p:cNvPr>
          <p:cNvSpPr txBox="1"/>
          <p:nvPr/>
        </p:nvSpPr>
        <p:spPr>
          <a:xfrm>
            <a:off x="4436843" y="2974755"/>
            <a:ext cx="1717137" cy="307777"/>
          </a:xfrm>
          <a:prstGeom prst="rect">
            <a:avLst/>
          </a:prstGeom>
          <a:noFill/>
        </p:spPr>
        <p:txBody>
          <a:bodyPr wrap="none" rtlCol="0">
            <a:spAutoFit/>
          </a:bodyPr>
          <a:lstStyle/>
          <a:p>
            <a:r>
              <a:rPr lang="en-US" dirty="0">
                <a:solidFill>
                  <a:schemeClr val="tx1"/>
                </a:solidFill>
              </a:rPr>
              <a:t>Images with mucus</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263" y="1335587"/>
            <a:ext cx="2274298" cy="327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270" y="1335587"/>
            <a:ext cx="2122171" cy="327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rrow: Right 8">
            <a:extLst>
              <a:ext uri="{FF2B5EF4-FFF2-40B4-BE49-F238E27FC236}">
                <a16:creationId xmlns:a16="http://schemas.microsoft.com/office/drawing/2014/main" id="{2393D529-0AE2-490F-AB01-223E12A5BA1F}"/>
              </a:ext>
            </a:extLst>
          </p:cNvPr>
          <p:cNvSpPr/>
          <p:nvPr/>
        </p:nvSpPr>
        <p:spPr>
          <a:xfrm rot="3687688">
            <a:off x="4392326" y="2027933"/>
            <a:ext cx="1293018" cy="210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8">
            <a:extLst>
              <a:ext uri="{FF2B5EF4-FFF2-40B4-BE49-F238E27FC236}">
                <a16:creationId xmlns:a16="http://schemas.microsoft.com/office/drawing/2014/main" id="{2393D529-0AE2-490F-AB01-223E12A5BA1F}"/>
              </a:ext>
            </a:extLst>
          </p:cNvPr>
          <p:cNvSpPr/>
          <p:nvPr/>
        </p:nvSpPr>
        <p:spPr>
          <a:xfrm rot="3687688">
            <a:off x="6659594" y="1968543"/>
            <a:ext cx="1293018" cy="210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18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 pitfalls</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US" dirty="0"/>
              <a:t>Make sure the “filling defect” is not due to contrast timing or respiratory motion artifacts.</a:t>
            </a:r>
          </a:p>
          <a:p>
            <a:pPr marL="133350" lvl="0" indent="0" algn="l" rtl="0">
              <a:spcBef>
                <a:spcPts val="0"/>
              </a:spcBef>
              <a:spcAft>
                <a:spcPts val="0"/>
              </a:spcAft>
              <a:buSzPts val="1500"/>
              <a:buNone/>
            </a:pPr>
            <a:endParaRPr lang="en-US" dirty="0"/>
          </a:p>
          <a:p>
            <a:pPr marL="133350" lvl="0" indent="0" algn="l" rtl="0">
              <a:spcBef>
                <a:spcPts val="0"/>
              </a:spcBef>
              <a:spcAft>
                <a:spcPts val="0"/>
              </a:spcAft>
              <a:buSzPts val="1500"/>
              <a:buNone/>
            </a:pPr>
            <a:r>
              <a:rPr lang="en-US" dirty="0"/>
              <a:t>True PEs will appear as filling defects with NO contrast distal to the clot. If there is contrast beyond the “clot”, it is likely an artifact due to bolus timing or motion</a:t>
            </a:r>
          </a:p>
          <a:p>
            <a:pPr marL="133350" lvl="0" indent="0" algn="l" rtl="0">
              <a:spcBef>
                <a:spcPts val="0"/>
              </a:spcBef>
              <a:spcAft>
                <a:spcPts val="0"/>
              </a:spcAft>
              <a:buSzPts val="1500"/>
              <a:buNone/>
            </a:pPr>
            <a:endParaRPr lang="en-US" dirty="0"/>
          </a:p>
          <a:p>
            <a:pPr marL="133350" lvl="0" indent="0" algn="l" rtl="0">
              <a:spcBef>
                <a:spcPts val="0"/>
              </a:spcBef>
              <a:spcAft>
                <a:spcPts val="0"/>
              </a:spcAft>
              <a:buSzPts val="1500"/>
              <a:buNone/>
            </a:pPr>
            <a:endParaRPr dirty="0"/>
          </a:p>
        </p:txBody>
      </p:sp>
      <p:sp>
        <p:nvSpPr>
          <p:cNvPr id="2" name="TextBox 1">
            <a:extLst>
              <a:ext uri="{FF2B5EF4-FFF2-40B4-BE49-F238E27FC236}">
                <a16:creationId xmlns:a16="http://schemas.microsoft.com/office/drawing/2014/main" id="{F30FFC42-909A-4D02-B72C-767214DD1CE0}"/>
              </a:ext>
            </a:extLst>
          </p:cNvPr>
          <p:cNvSpPr txBox="1"/>
          <p:nvPr/>
        </p:nvSpPr>
        <p:spPr>
          <a:xfrm>
            <a:off x="5422106" y="1825526"/>
            <a:ext cx="1726755" cy="307777"/>
          </a:xfrm>
          <a:prstGeom prst="rect">
            <a:avLst/>
          </a:prstGeom>
          <a:noFill/>
        </p:spPr>
        <p:txBody>
          <a:bodyPr wrap="none" rtlCol="0">
            <a:spAutoFit/>
          </a:bodyPr>
          <a:lstStyle/>
          <a:p>
            <a:r>
              <a:rPr lang="en-US" dirty="0">
                <a:solidFill>
                  <a:schemeClr val="tx1"/>
                </a:solidFill>
              </a:rPr>
              <a:t>Images with artifact</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367" y="1336151"/>
            <a:ext cx="2974229" cy="333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783" y="1336151"/>
            <a:ext cx="2509592" cy="333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rrow: Right 8">
            <a:extLst>
              <a:ext uri="{FF2B5EF4-FFF2-40B4-BE49-F238E27FC236}">
                <a16:creationId xmlns:a16="http://schemas.microsoft.com/office/drawing/2014/main" id="{2393D529-0AE2-490F-AB01-223E12A5BA1F}"/>
              </a:ext>
            </a:extLst>
          </p:cNvPr>
          <p:cNvSpPr/>
          <p:nvPr/>
        </p:nvSpPr>
        <p:spPr>
          <a:xfrm rot="19430792">
            <a:off x="3963116" y="2803252"/>
            <a:ext cx="1293018" cy="210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1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01"/>
                                        </p:tgtEl>
                                      </p:cBhvr>
                                    </p:animEffect>
                                    <p:set>
                                      <p:cBhvr>
                                        <p:cTn id="7" dur="1" fill="hold">
                                          <p:stCondLst>
                                            <p:cond delay="499"/>
                                          </p:stCondLst>
                                        </p:cTn>
                                        <p:tgtEl>
                                          <p:spTgt spid="4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 secondary findings</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US" dirty="0"/>
              <a:t>Right heart strain</a:t>
            </a:r>
          </a:p>
          <a:p>
            <a:pPr marL="133350" lvl="0" indent="0" algn="l" rtl="0">
              <a:spcBef>
                <a:spcPts val="0"/>
              </a:spcBef>
              <a:spcAft>
                <a:spcPts val="0"/>
              </a:spcAft>
              <a:buSzPts val="1500"/>
              <a:buNone/>
            </a:pPr>
            <a:r>
              <a:rPr lang="en-US" dirty="0"/>
              <a:t>Pulmonary infarct</a:t>
            </a:r>
          </a:p>
          <a:p>
            <a:pPr marL="133350" lvl="0" indent="0" algn="l" rtl="0">
              <a:spcBef>
                <a:spcPts val="0"/>
              </a:spcBef>
              <a:spcAft>
                <a:spcPts val="0"/>
              </a:spcAft>
              <a:buSzPts val="1500"/>
              <a:buNone/>
            </a:pPr>
            <a:endParaRPr lang="en-US" dirty="0"/>
          </a:p>
          <a:p>
            <a:pPr marL="133350" lvl="0" indent="0" algn="l" rtl="0">
              <a:spcBef>
                <a:spcPts val="0"/>
              </a:spcBef>
              <a:spcAft>
                <a:spcPts val="0"/>
              </a:spcAft>
              <a:buSzPts val="1500"/>
              <a:buNone/>
            </a:pPr>
            <a:r>
              <a:rPr lang="en-US" b="0" i="0" dirty="0">
                <a:solidFill>
                  <a:schemeClr val="tx1"/>
                </a:solidFill>
                <a:effectLst/>
                <a:latin typeface="Times New Roman" panose="02020603050405020304" pitchFamily="18" charset="0"/>
              </a:rPr>
              <a:t>intraluminal webs, calcification, thrombus recanalization, and filling defects adherent to the wall that form obtuse angles and concave surfaces</a:t>
            </a:r>
            <a:endParaRPr dirty="0">
              <a:solidFill>
                <a:schemeClr val="tx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056" y="1152475"/>
            <a:ext cx="2297809" cy="186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635" y="1152475"/>
            <a:ext cx="2164939" cy="186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451" y="3200400"/>
            <a:ext cx="1943306" cy="182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flipV="1">
            <a:off x="4161453" y="1393156"/>
            <a:ext cx="1576874" cy="1401876"/>
          </a:xfrm>
          <a:prstGeom prst="line">
            <a:avLst/>
          </a:prstGeom>
          <a:ln w="1905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18" name="Arrow: Right 8">
            <a:extLst>
              <a:ext uri="{FF2B5EF4-FFF2-40B4-BE49-F238E27FC236}">
                <a16:creationId xmlns:a16="http://schemas.microsoft.com/office/drawing/2014/main" id="{2393D529-0AE2-490F-AB01-223E12A5BA1F}"/>
              </a:ext>
            </a:extLst>
          </p:cNvPr>
          <p:cNvSpPr/>
          <p:nvPr/>
        </p:nvSpPr>
        <p:spPr>
          <a:xfrm rot="3687688">
            <a:off x="5742270" y="1370296"/>
            <a:ext cx="129301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8">
            <a:extLst>
              <a:ext uri="{FF2B5EF4-FFF2-40B4-BE49-F238E27FC236}">
                <a16:creationId xmlns:a16="http://schemas.microsoft.com/office/drawing/2014/main" id="{2393D529-0AE2-490F-AB01-223E12A5BA1F}"/>
              </a:ext>
            </a:extLst>
          </p:cNvPr>
          <p:cNvSpPr/>
          <p:nvPr/>
        </p:nvSpPr>
        <p:spPr>
          <a:xfrm rot="13833296">
            <a:off x="7996581" y="4120568"/>
            <a:ext cx="84180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8">
            <a:extLst>
              <a:ext uri="{FF2B5EF4-FFF2-40B4-BE49-F238E27FC236}">
                <a16:creationId xmlns:a16="http://schemas.microsoft.com/office/drawing/2014/main" id="{2393D529-0AE2-490F-AB01-223E12A5BA1F}"/>
              </a:ext>
            </a:extLst>
          </p:cNvPr>
          <p:cNvSpPr/>
          <p:nvPr/>
        </p:nvSpPr>
        <p:spPr>
          <a:xfrm rot="2605649">
            <a:off x="6450810" y="3516132"/>
            <a:ext cx="84180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161" y="3200400"/>
            <a:ext cx="2288704" cy="175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83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 unrelated findings</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US" dirty="0">
                <a:solidFill>
                  <a:schemeClr val="tx1"/>
                </a:solidFill>
              </a:rPr>
              <a:t>Avoid satisfaction of search.</a:t>
            </a:r>
          </a:p>
          <a:p>
            <a:pPr marL="133350" lvl="0" indent="0" algn="l" rtl="0">
              <a:spcBef>
                <a:spcPts val="0"/>
              </a:spcBef>
              <a:spcAft>
                <a:spcPts val="0"/>
              </a:spcAft>
              <a:buSzPts val="1500"/>
              <a:buNone/>
            </a:pPr>
            <a:endParaRPr lang="en-US" dirty="0">
              <a:solidFill>
                <a:schemeClr val="tx1"/>
              </a:solidFill>
            </a:endParaRPr>
          </a:p>
          <a:p>
            <a:pPr marL="133350" lvl="0" indent="0" algn="l" rtl="0">
              <a:spcBef>
                <a:spcPts val="0"/>
              </a:spcBef>
              <a:spcAft>
                <a:spcPts val="0"/>
              </a:spcAft>
              <a:buSzPts val="1500"/>
              <a:buNone/>
            </a:pPr>
            <a:r>
              <a:rPr lang="en-US" dirty="0">
                <a:solidFill>
                  <a:schemeClr val="tx1"/>
                </a:solidFill>
              </a:rPr>
              <a:t>Thoroughly assess the lungs, mediastinum, bones and included portions of the abdomen for unrelated, but clinically relevant findings.</a:t>
            </a:r>
            <a:endParaRPr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914" y="1152475"/>
            <a:ext cx="2050066" cy="183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196" y="1152476"/>
            <a:ext cx="1955532" cy="184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470" y="3125755"/>
            <a:ext cx="1842953" cy="165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986" y="3157538"/>
            <a:ext cx="2015930" cy="161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rrow: Right 8">
            <a:extLst>
              <a:ext uri="{FF2B5EF4-FFF2-40B4-BE49-F238E27FC236}">
                <a16:creationId xmlns:a16="http://schemas.microsoft.com/office/drawing/2014/main" id="{2393D529-0AE2-490F-AB01-223E12A5BA1F}"/>
              </a:ext>
            </a:extLst>
          </p:cNvPr>
          <p:cNvSpPr/>
          <p:nvPr/>
        </p:nvSpPr>
        <p:spPr>
          <a:xfrm rot="3687688">
            <a:off x="6283441" y="1311829"/>
            <a:ext cx="734992" cy="110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8">
            <a:extLst>
              <a:ext uri="{FF2B5EF4-FFF2-40B4-BE49-F238E27FC236}">
                <a16:creationId xmlns:a16="http://schemas.microsoft.com/office/drawing/2014/main" id="{2393D529-0AE2-490F-AB01-223E12A5BA1F}"/>
              </a:ext>
            </a:extLst>
          </p:cNvPr>
          <p:cNvSpPr/>
          <p:nvPr/>
        </p:nvSpPr>
        <p:spPr>
          <a:xfrm>
            <a:off x="4642821" y="3604401"/>
            <a:ext cx="367496" cy="19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8">
            <a:extLst>
              <a:ext uri="{FF2B5EF4-FFF2-40B4-BE49-F238E27FC236}">
                <a16:creationId xmlns:a16="http://schemas.microsoft.com/office/drawing/2014/main" id="{2393D529-0AE2-490F-AB01-223E12A5BA1F}"/>
              </a:ext>
            </a:extLst>
          </p:cNvPr>
          <p:cNvSpPr/>
          <p:nvPr/>
        </p:nvSpPr>
        <p:spPr>
          <a:xfrm rot="10800000">
            <a:off x="5737613" y="3604401"/>
            <a:ext cx="367496" cy="19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08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7"/>
          <p:cNvSpPr txBox="1"/>
          <p:nvPr/>
        </p:nvSpPr>
        <p:spPr>
          <a:xfrm>
            <a:off x="5062996" y="4296227"/>
            <a:ext cx="3339807" cy="6767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Note the filling defects in the main and right pulmonary arteries, consistent with pulmonary emboli</a:t>
            </a:r>
            <a:endParaRPr dirty="0">
              <a:solidFill>
                <a:schemeClr val="accent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880" y="976194"/>
            <a:ext cx="3714043" cy="339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81" y="976194"/>
            <a:ext cx="3613763" cy="339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88;p18"/>
          <p:cNvSpPr txBox="1">
            <a:spLocks noGrp="1"/>
          </p:cNvSpPr>
          <p:nvPr>
            <p:ph type="title"/>
          </p:nvPr>
        </p:nvSpPr>
        <p:spPr>
          <a:xfrm>
            <a:off x="311700" y="299882"/>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Additional Examples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0" name="Google Shape;90;p18"/>
          <p:cNvPicPr preferRelativeResize="0"/>
          <p:nvPr/>
        </p:nvPicPr>
        <p:blipFill>
          <a:blip r:embed="rId3">
            <a:alphaModFix/>
          </a:blip>
          <a:stretch>
            <a:fillRect/>
          </a:stretch>
        </p:blipFill>
        <p:spPr>
          <a:xfrm>
            <a:off x="2878325" y="2649729"/>
            <a:ext cx="2695575" cy="2099521"/>
          </a:xfrm>
          <a:prstGeom prst="rect">
            <a:avLst/>
          </a:prstGeom>
          <a:noFill/>
          <a:ln>
            <a:noFill/>
          </a:ln>
        </p:spPr>
      </p:pic>
      <p:pic>
        <p:nvPicPr>
          <p:cNvPr id="91" name="Google Shape;91;p18"/>
          <p:cNvPicPr preferRelativeResize="0"/>
          <p:nvPr/>
        </p:nvPicPr>
        <p:blipFill>
          <a:blip r:embed="rId4">
            <a:alphaModFix/>
          </a:blip>
          <a:stretch>
            <a:fillRect/>
          </a:stretch>
        </p:blipFill>
        <p:spPr>
          <a:xfrm>
            <a:off x="152400" y="152400"/>
            <a:ext cx="2514600" cy="2057400"/>
          </a:xfrm>
          <a:prstGeom prst="rect">
            <a:avLst/>
          </a:prstGeom>
          <a:noFill/>
          <a:ln>
            <a:noFill/>
          </a:ln>
        </p:spPr>
      </p:pic>
      <p:pic>
        <p:nvPicPr>
          <p:cNvPr id="92" name="Google Shape;92;p18"/>
          <p:cNvPicPr preferRelativeResize="0"/>
          <p:nvPr/>
        </p:nvPicPr>
        <p:blipFill>
          <a:blip r:embed="rId5">
            <a:alphaModFix/>
          </a:blip>
          <a:stretch>
            <a:fillRect/>
          </a:stretch>
        </p:blipFill>
        <p:spPr>
          <a:xfrm>
            <a:off x="2951900" y="285750"/>
            <a:ext cx="2524125" cy="1924050"/>
          </a:xfrm>
          <a:prstGeom prst="rect">
            <a:avLst/>
          </a:prstGeom>
          <a:noFill/>
          <a:ln>
            <a:noFill/>
          </a:ln>
        </p:spPr>
      </p:pic>
      <p:pic>
        <p:nvPicPr>
          <p:cNvPr id="93" name="Google Shape;93;p18"/>
          <p:cNvPicPr preferRelativeResize="0"/>
          <p:nvPr/>
        </p:nvPicPr>
        <p:blipFill>
          <a:blip r:embed="rId6">
            <a:alphaModFix/>
          </a:blip>
          <a:stretch>
            <a:fillRect/>
          </a:stretch>
        </p:blipFill>
        <p:spPr>
          <a:xfrm>
            <a:off x="210625" y="2606125"/>
            <a:ext cx="2495550" cy="2143125"/>
          </a:xfrm>
          <a:prstGeom prst="rect">
            <a:avLst/>
          </a:prstGeom>
          <a:noFill/>
          <a:ln>
            <a:noFill/>
          </a:ln>
        </p:spPr>
      </p:pic>
      <p:pic>
        <p:nvPicPr>
          <p:cNvPr id="94" name="Google Shape;94;p18"/>
          <p:cNvPicPr preferRelativeResize="0"/>
          <p:nvPr/>
        </p:nvPicPr>
        <p:blipFill>
          <a:blip r:embed="rId7">
            <a:alphaModFix/>
          </a:blip>
          <a:stretch>
            <a:fillRect/>
          </a:stretch>
        </p:blipFill>
        <p:spPr>
          <a:xfrm>
            <a:off x="5684775" y="204225"/>
            <a:ext cx="2495550" cy="1924050"/>
          </a:xfrm>
          <a:prstGeom prst="rect">
            <a:avLst/>
          </a:prstGeom>
          <a:noFill/>
          <a:ln>
            <a:noFill/>
          </a:ln>
        </p:spPr>
      </p:pic>
      <p:sp>
        <p:nvSpPr>
          <p:cNvPr id="95" name="Google Shape;95;p18"/>
          <p:cNvSpPr txBox="1"/>
          <p:nvPr/>
        </p:nvSpPr>
        <p:spPr>
          <a:xfrm>
            <a:off x="1744925" y="4703625"/>
            <a:ext cx="3979500" cy="7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accent4"/>
                </a:solidFill>
              </a:rPr>
              <a:t>Note the filling defects in the main and right main pulmonary arteries and right lower lobe segmental arteries consistent with pulmonary emboli</a:t>
            </a:r>
            <a:endParaRPr sz="900" dirty="0">
              <a:solidFill>
                <a:schemeClr val="accent4"/>
              </a:solidFill>
            </a:endParaRPr>
          </a:p>
        </p:txBody>
      </p:sp>
      <p:pic>
        <p:nvPicPr>
          <p:cNvPr id="96" name="Google Shape;96;p18"/>
          <p:cNvPicPr preferRelativeResize="0"/>
          <p:nvPr/>
        </p:nvPicPr>
        <p:blipFill rotWithShape="1">
          <a:blip r:embed="rId8">
            <a:alphaModFix/>
          </a:blip>
          <a:srcRect t="7796" r="-2197" b="4996"/>
          <a:stretch/>
        </p:blipFill>
        <p:spPr>
          <a:xfrm>
            <a:off x="5684775" y="2449850"/>
            <a:ext cx="2847975" cy="240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Background considerations</a:t>
            </a:r>
            <a:endParaRPr dirty="0"/>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2400" dirty="0"/>
              <a:t>Study indications:</a:t>
            </a:r>
          </a:p>
          <a:p>
            <a:pPr lvl="1" indent="-342900">
              <a:spcBef>
                <a:spcPts val="0"/>
              </a:spcBef>
              <a:buSzPts val="1800"/>
              <a:buChar char="●"/>
            </a:pPr>
            <a:r>
              <a:rPr lang="en-US" sz="1800" dirty="0"/>
              <a:t>CT pulmonary angiography (CTPA) is performed to evaluate for pulmonary emboli</a:t>
            </a:r>
          </a:p>
          <a:p>
            <a:pPr lvl="1" indent="-342900">
              <a:spcBef>
                <a:spcPts val="0"/>
              </a:spcBef>
              <a:buSzPts val="1800"/>
              <a:buChar char="●"/>
            </a:pPr>
            <a:r>
              <a:rPr lang="en-US" sz="1800" dirty="0"/>
              <a:t>Varied clinical presentations including:</a:t>
            </a:r>
          </a:p>
          <a:p>
            <a:pPr lvl="2" indent="-342900">
              <a:spcBef>
                <a:spcPts val="0"/>
              </a:spcBef>
              <a:buSzPts val="1800"/>
              <a:buChar char="●"/>
            </a:pPr>
            <a:r>
              <a:rPr lang="en-US" sz="1800" dirty="0"/>
              <a:t>Shortness of breath</a:t>
            </a:r>
          </a:p>
          <a:p>
            <a:pPr lvl="2" indent="-342900">
              <a:spcBef>
                <a:spcPts val="0"/>
              </a:spcBef>
              <a:buSzPts val="1800"/>
              <a:buChar char="●"/>
            </a:pPr>
            <a:r>
              <a:rPr lang="en-US" sz="1800" dirty="0"/>
              <a:t>Hypoxia</a:t>
            </a:r>
          </a:p>
          <a:p>
            <a:pPr lvl="2" indent="-342900">
              <a:spcBef>
                <a:spcPts val="0"/>
              </a:spcBef>
              <a:buSzPts val="1800"/>
              <a:buChar char="●"/>
            </a:pPr>
            <a:r>
              <a:rPr lang="en-US" sz="1800" dirty="0"/>
              <a:t>Chest pain</a:t>
            </a:r>
          </a:p>
          <a:p>
            <a:pPr lvl="2" indent="-342900">
              <a:spcBef>
                <a:spcPts val="0"/>
              </a:spcBef>
              <a:buSzPts val="1800"/>
              <a:buChar char="●"/>
            </a:pPr>
            <a:r>
              <a:rPr lang="en-US" sz="1800" dirty="0"/>
              <a:t>Cough</a:t>
            </a:r>
          </a:p>
          <a:p>
            <a:pPr lvl="2" indent="-342900">
              <a:spcBef>
                <a:spcPts val="0"/>
              </a:spcBef>
              <a:buSzPts val="1800"/>
              <a:buChar char="●"/>
            </a:pPr>
            <a:r>
              <a:rPr lang="en-US" sz="1800" dirty="0"/>
              <a:t>Positive d-dimer</a:t>
            </a:r>
          </a:p>
          <a:p>
            <a:pPr marL="1028700" lvl="2" indent="0">
              <a:spcBef>
                <a:spcPts val="0"/>
              </a:spcBef>
              <a:buSzPts val="180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Background considerations</a:t>
            </a:r>
            <a:endParaRPr dirty="0"/>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2400" dirty="0"/>
              <a:t>Contraindications for CTPA:</a:t>
            </a:r>
          </a:p>
          <a:p>
            <a:pPr lvl="1" indent="-342900">
              <a:spcBef>
                <a:spcPts val="0"/>
              </a:spcBef>
              <a:buSzPts val="1800"/>
              <a:buChar char="●"/>
            </a:pPr>
            <a:r>
              <a:rPr lang="en-US" sz="1800" dirty="0"/>
              <a:t>Inadequate IV access</a:t>
            </a:r>
          </a:p>
          <a:p>
            <a:pPr lvl="1" indent="-342900">
              <a:spcBef>
                <a:spcPts val="0"/>
              </a:spcBef>
              <a:buSzPts val="1800"/>
              <a:buChar char="●"/>
            </a:pPr>
            <a:r>
              <a:rPr lang="en-US" sz="1800" dirty="0"/>
              <a:t>Contraindications to IV contrast</a:t>
            </a:r>
          </a:p>
          <a:p>
            <a:pPr lvl="2" indent="-342900">
              <a:spcBef>
                <a:spcPts val="0"/>
              </a:spcBef>
              <a:buSzPts val="1800"/>
              <a:buChar char="●"/>
            </a:pPr>
            <a:r>
              <a:rPr lang="en-US" sz="1800" dirty="0"/>
              <a:t>Renal impairment</a:t>
            </a:r>
          </a:p>
          <a:p>
            <a:pPr lvl="2" indent="-342900">
              <a:spcBef>
                <a:spcPts val="0"/>
              </a:spcBef>
              <a:buSzPts val="1800"/>
              <a:buChar char="●"/>
            </a:pPr>
            <a:r>
              <a:rPr lang="en-US" sz="1800" dirty="0"/>
              <a:t>Contrast allergy</a:t>
            </a:r>
          </a:p>
          <a:p>
            <a:pPr lvl="1" indent="-342900">
              <a:spcBef>
                <a:spcPts val="0"/>
              </a:spcBef>
              <a:buSzPts val="1800"/>
              <a:buChar char="●"/>
            </a:pPr>
            <a:r>
              <a:rPr lang="en-US" sz="1800" dirty="0"/>
              <a:t>Inability to lie flat (relative)</a:t>
            </a:r>
          </a:p>
          <a:p>
            <a:pPr lvl="1" indent="-342900">
              <a:spcBef>
                <a:spcPts val="0"/>
              </a:spcBef>
              <a:buSzPts val="1800"/>
              <a:buChar char="●"/>
            </a:pPr>
            <a:r>
              <a:rPr lang="en-US" sz="1800" dirty="0"/>
              <a:t>Inability to breath-hold (relative)</a:t>
            </a:r>
          </a:p>
          <a:p>
            <a:pPr marL="1028700" lvl="2" indent="0">
              <a:spcBef>
                <a:spcPts val="0"/>
              </a:spcBef>
              <a:buSzPts val="1800"/>
              <a:buNone/>
            </a:pPr>
            <a:endParaRPr lang="en-US" dirty="0"/>
          </a:p>
        </p:txBody>
      </p:sp>
    </p:spTree>
    <p:extLst>
      <p:ext uri="{BB962C8B-B14F-4D97-AF65-F5344CB8AC3E}">
        <p14:creationId xmlns:p14="http://schemas.microsoft.com/office/powerpoint/2010/main" val="255210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Background considerations</a:t>
            </a:r>
            <a:endParaRPr dirty="0"/>
          </a:p>
        </p:txBody>
      </p:sp>
      <p:sp>
        <p:nvSpPr>
          <p:cNvPr id="63" name="Google Shape;63;p14"/>
          <p:cNvSpPr txBox="1">
            <a:spLocks noGrp="1"/>
          </p:cNvSpPr>
          <p:nvPr>
            <p:ph type="body" idx="1"/>
          </p:nvPr>
        </p:nvSpPr>
        <p:spPr>
          <a:xfrm>
            <a:off x="311700" y="1152475"/>
            <a:ext cx="4517475" cy="3546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2400" dirty="0"/>
              <a:t>Vessel opacification:</a:t>
            </a:r>
          </a:p>
          <a:p>
            <a:pPr lvl="1" indent="-342900">
              <a:spcBef>
                <a:spcPts val="0"/>
              </a:spcBef>
              <a:buSzPts val="1800"/>
              <a:buChar char="●"/>
            </a:pPr>
            <a:r>
              <a:rPr lang="en" sz="1800" dirty="0"/>
              <a:t>Timing and contrast bolus are everything </a:t>
            </a:r>
          </a:p>
          <a:p>
            <a:pPr lvl="1" indent="-342900">
              <a:spcBef>
                <a:spcPts val="0"/>
              </a:spcBef>
              <a:buSzPts val="1800"/>
              <a:buChar char="●"/>
            </a:pPr>
            <a:r>
              <a:rPr lang="en" sz="1800" dirty="0"/>
              <a:t>The pulmonary arteries must be appropriately opacified in order to make a diagnosis of PE</a:t>
            </a:r>
            <a:endParaRPr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585" y="2400548"/>
            <a:ext cx="3494481" cy="229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Right 3">
            <a:extLst>
              <a:ext uri="{FF2B5EF4-FFF2-40B4-BE49-F238E27FC236}">
                <a16:creationId xmlns:a16="http://schemas.microsoft.com/office/drawing/2014/main" id="{C5067A5F-7B5A-4B72-9B65-779450F56FF2}"/>
              </a:ext>
            </a:extLst>
          </p:cNvPr>
          <p:cNvSpPr/>
          <p:nvPr/>
        </p:nvSpPr>
        <p:spPr>
          <a:xfrm rot="4921446">
            <a:off x="6531740" y="2371492"/>
            <a:ext cx="860170" cy="17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00654" y="1619830"/>
            <a:ext cx="2225289" cy="307777"/>
          </a:xfrm>
          <a:prstGeom prst="rect">
            <a:avLst/>
          </a:prstGeom>
          <a:noFill/>
        </p:spPr>
        <p:txBody>
          <a:bodyPr wrap="none" rtlCol="0">
            <a:spAutoFit/>
          </a:bodyPr>
          <a:lstStyle/>
          <a:p>
            <a:r>
              <a:rPr lang="en-US" dirty="0">
                <a:solidFill>
                  <a:schemeClr val="accent2"/>
                </a:solidFill>
              </a:rPr>
              <a:t>Good vessel opacification</a:t>
            </a:r>
          </a:p>
        </p:txBody>
      </p:sp>
    </p:spTree>
    <p:extLst>
      <p:ext uri="{BB962C8B-B14F-4D97-AF65-F5344CB8AC3E}">
        <p14:creationId xmlns:p14="http://schemas.microsoft.com/office/powerpoint/2010/main" val="124376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Factors affecting vessel opacification</a:t>
            </a:r>
            <a:endParaRPr dirty="0"/>
          </a:p>
        </p:txBody>
      </p:sp>
      <p:sp>
        <p:nvSpPr>
          <p:cNvPr id="63" name="Google Shape;63;p14"/>
          <p:cNvSpPr txBox="1">
            <a:spLocks noGrp="1"/>
          </p:cNvSpPr>
          <p:nvPr>
            <p:ph type="body" idx="1"/>
          </p:nvPr>
        </p:nvSpPr>
        <p:spPr>
          <a:xfrm>
            <a:off x="311700" y="1152475"/>
            <a:ext cx="4345360" cy="3897990"/>
          </a:xfrm>
          <a:prstGeom prst="rect">
            <a:avLst/>
          </a:prstGeom>
        </p:spPr>
        <p:txBody>
          <a:bodyPr spcFirstLastPara="1" wrap="square" lIns="91425" tIns="91425" rIns="91425" bIns="91425" anchor="t" anchorCtr="0">
            <a:noAutofit/>
          </a:bodyPr>
          <a:lstStyle/>
          <a:p>
            <a:pPr lvl="1">
              <a:spcBef>
                <a:spcPts val="0"/>
              </a:spcBef>
            </a:pPr>
            <a:r>
              <a:rPr lang="en-US" b="1" dirty="0">
                <a:solidFill>
                  <a:schemeClr val="tx1"/>
                </a:solidFill>
              </a:rPr>
              <a:t>Rate of contrast administration </a:t>
            </a:r>
            <a:r>
              <a:rPr lang="en-US" dirty="0">
                <a:solidFill>
                  <a:schemeClr val="tx2"/>
                </a:solidFill>
              </a:rPr>
              <a:t>- often dependent on IV size and location. Requires 20G or larger, 4cc/second injection</a:t>
            </a:r>
          </a:p>
          <a:p>
            <a:pPr marL="914400" lvl="1" indent="-317500" algn="l" rtl="0">
              <a:spcBef>
                <a:spcPts val="0"/>
              </a:spcBef>
              <a:spcAft>
                <a:spcPts val="0"/>
              </a:spcAft>
              <a:buSzPts val="1400"/>
              <a:buChar char="○"/>
            </a:pPr>
            <a:r>
              <a:rPr lang="en-US" b="1" dirty="0">
                <a:solidFill>
                  <a:schemeClr val="tx1"/>
                </a:solidFill>
              </a:rPr>
              <a:t>Circulation time </a:t>
            </a:r>
            <a:r>
              <a:rPr lang="en-US" dirty="0">
                <a:solidFill>
                  <a:schemeClr val="tx2"/>
                </a:solidFill>
              </a:rPr>
              <a:t>- young patients with fast circulation times have less well opacified vessels than patients with heart or lung disease. Patients with heart failure often have well opacified vessels</a:t>
            </a:r>
          </a:p>
          <a:p>
            <a:pPr marL="914400" lvl="1" indent="-317500" algn="l" rtl="0">
              <a:spcBef>
                <a:spcPts val="0"/>
              </a:spcBef>
              <a:spcAft>
                <a:spcPts val="0"/>
              </a:spcAft>
              <a:buSzPts val="1400"/>
              <a:buChar char="○"/>
            </a:pPr>
            <a:r>
              <a:rPr lang="en-US" dirty="0">
                <a:solidFill>
                  <a:schemeClr val="tx2"/>
                </a:solidFill>
              </a:rPr>
              <a:t>Intrinsic cardiac </a:t>
            </a:r>
            <a:r>
              <a:rPr lang="en-US" b="1" dirty="0">
                <a:solidFill>
                  <a:schemeClr val="tx1"/>
                </a:solidFill>
              </a:rPr>
              <a:t>anatomic abnormalities </a:t>
            </a:r>
            <a:r>
              <a:rPr lang="en-US" dirty="0">
                <a:solidFill>
                  <a:schemeClr val="tx2"/>
                </a:solidFill>
              </a:rPr>
              <a:t>- patients with congenital heart disease and shunts have unique challenges for timing of contrast bolus for opacification of the pulmonary arteries</a:t>
            </a:r>
          </a:p>
          <a:p>
            <a:pPr marL="914400" lvl="1" indent="-317500" algn="l" rtl="0">
              <a:spcBef>
                <a:spcPts val="0"/>
              </a:spcBef>
              <a:spcAft>
                <a:spcPts val="0"/>
              </a:spcAft>
              <a:buSzPts val="1400"/>
              <a:buChar char="○"/>
            </a:pPr>
            <a:r>
              <a:rPr lang="en-US" b="1" dirty="0">
                <a:solidFill>
                  <a:schemeClr val="tx1"/>
                </a:solidFill>
              </a:rPr>
              <a:t>Motion</a:t>
            </a:r>
            <a:r>
              <a:rPr lang="en-US" dirty="0">
                <a:solidFill>
                  <a:schemeClr val="tx1"/>
                </a:solidFill>
              </a:rPr>
              <a:t> </a:t>
            </a:r>
            <a:r>
              <a:rPr lang="en-US" dirty="0">
                <a:solidFill>
                  <a:schemeClr val="tx2"/>
                </a:solidFill>
              </a:rPr>
              <a:t>can limit the study</a:t>
            </a:r>
          </a:p>
        </p:txBody>
      </p:sp>
      <p:pic>
        <p:nvPicPr>
          <p:cNvPr id="5" name="Content Placeholder 3">
            <a:extLst>
              <a:ext uri="{FF2B5EF4-FFF2-40B4-BE49-F238E27FC236}">
                <a16:creationId xmlns:a16="http://schemas.microsoft.com/office/drawing/2014/main" id="{5CB84FC2-BD3D-417A-B5D4-C840A4FD834A}"/>
              </a:ext>
            </a:extLst>
          </p:cNvPr>
          <p:cNvPicPr>
            <a:picLocks noChangeAspect="1"/>
          </p:cNvPicPr>
          <p:nvPr/>
        </p:nvPicPr>
        <p:blipFill rotWithShape="1">
          <a:blip r:embed="rId3">
            <a:extLst>
              <a:ext uri="{28A0092B-C50C-407E-A947-70E740481C1C}">
                <a14:useLocalDpi xmlns:a14="http://schemas.microsoft.com/office/drawing/2010/main" val="0"/>
              </a:ext>
            </a:extLst>
          </a:blip>
          <a:srcRect l="11724" t="23495" r="12521" b="13052"/>
          <a:stretch/>
        </p:blipFill>
        <p:spPr>
          <a:xfrm>
            <a:off x="6582001" y="1017725"/>
            <a:ext cx="2000126" cy="1809638"/>
          </a:xfrm>
          <a:prstGeom prst="rect">
            <a:avLst/>
          </a:prstGeom>
          <a:noFill/>
          <a:ln>
            <a:noFill/>
          </a:ln>
        </p:spPr>
      </p:pic>
      <p:sp>
        <p:nvSpPr>
          <p:cNvPr id="3" name="TextBox 2">
            <a:extLst>
              <a:ext uri="{FF2B5EF4-FFF2-40B4-BE49-F238E27FC236}">
                <a16:creationId xmlns:a16="http://schemas.microsoft.com/office/drawing/2014/main" id="{F9799D64-F17A-45D2-9FA8-AF6BB45B5077}"/>
              </a:ext>
            </a:extLst>
          </p:cNvPr>
          <p:cNvSpPr txBox="1"/>
          <p:nvPr/>
        </p:nvSpPr>
        <p:spPr>
          <a:xfrm>
            <a:off x="5748272" y="1399324"/>
            <a:ext cx="1185490" cy="523220"/>
          </a:xfrm>
          <a:prstGeom prst="rect">
            <a:avLst/>
          </a:prstGeom>
          <a:noFill/>
        </p:spPr>
        <p:txBody>
          <a:bodyPr wrap="square" rtlCol="0">
            <a:spAutoFit/>
          </a:bodyPr>
          <a:lstStyle/>
          <a:p>
            <a:r>
              <a:rPr lang="en-US" dirty="0">
                <a:solidFill>
                  <a:schemeClr val="tx1"/>
                </a:solidFill>
              </a:rPr>
              <a:t>Motion artifact</a:t>
            </a:r>
          </a:p>
        </p:txBody>
      </p:sp>
      <p:pic>
        <p:nvPicPr>
          <p:cNvPr id="7" name="Picture 6">
            <a:extLst>
              <a:ext uri="{FF2B5EF4-FFF2-40B4-BE49-F238E27FC236}">
                <a16:creationId xmlns:a16="http://schemas.microsoft.com/office/drawing/2014/main" id="{4F40B969-FE85-4902-9515-DCFE78693C79}"/>
              </a:ext>
            </a:extLst>
          </p:cNvPr>
          <p:cNvPicPr>
            <a:picLocks noChangeAspect="1"/>
          </p:cNvPicPr>
          <p:nvPr/>
        </p:nvPicPr>
        <p:blipFill rotWithShape="1">
          <a:blip r:embed="rId4">
            <a:extLst>
              <a:ext uri="{28A0092B-C50C-407E-A947-70E740481C1C}">
                <a14:useLocalDpi xmlns:a14="http://schemas.microsoft.com/office/drawing/2010/main" val="0"/>
              </a:ext>
            </a:extLst>
          </a:blip>
          <a:srcRect l="11073" t="17745" r="13087" b="22038"/>
          <a:stretch/>
        </p:blipFill>
        <p:spPr>
          <a:xfrm>
            <a:off x="6341017" y="2941533"/>
            <a:ext cx="2241110" cy="1920240"/>
          </a:xfrm>
          <a:prstGeom prst="rect">
            <a:avLst/>
          </a:prstGeom>
        </p:spPr>
      </p:pic>
      <p:sp>
        <p:nvSpPr>
          <p:cNvPr id="4" name="Arrow: Right 3">
            <a:extLst>
              <a:ext uri="{FF2B5EF4-FFF2-40B4-BE49-F238E27FC236}">
                <a16:creationId xmlns:a16="http://schemas.microsoft.com/office/drawing/2014/main" id="{C5067A5F-7B5A-4B72-9B65-779450F56FF2}"/>
              </a:ext>
            </a:extLst>
          </p:cNvPr>
          <p:cNvSpPr/>
          <p:nvPr/>
        </p:nvSpPr>
        <p:spPr>
          <a:xfrm>
            <a:off x="6236494" y="4162706"/>
            <a:ext cx="59293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DDE99E-3F46-43F5-9599-B6E19EA0E882}"/>
              </a:ext>
            </a:extLst>
          </p:cNvPr>
          <p:cNvSpPr txBox="1"/>
          <p:nvPr/>
        </p:nvSpPr>
        <p:spPr>
          <a:xfrm>
            <a:off x="4662136" y="4179103"/>
            <a:ext cx="1574358" cy="400110"/>
          </a:xfrm>
          <a:prstGeom prst="rect">
            <a:avLst/>
          </a:prstGeom>
          <a:noFill/>
        </p:spPr>
        <p:txBody>
          <a:bodyPr wrap="square" rtlCol="0">
            <a:spAutoFit/>
          </a:bodyPr>
          <a:lstStyle/>
          <a:p>
            <a:r>
              <a:rPr lang="en-US" sz="1000" dirty="0">
                <a:solidFill>
                  <a:schemeClr val="tx1"/>
                </a:solidFill>
              </a:rPr>
              <a:t>Notice the poor vessel opacification</a:t>
            </a:r>
          </a:p>
        </p:txBody>
      </p:sp>
    </p:spTree>
    <p:extLst>
      <p:ext uri="{BB962C8B-B14F-4D97-AF65-F5344CB8AC3E}">
        <p14:creationId xmlns:p14="http://schemas.microsoft.com/office/powerpoint/2010/main" val="139681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Technique</a:t>
            </a:r>
            <a:endParaRPr/>
          </a:p>
        </p:txBody>
      </p:sp>
      <p:sp>
        <p:nvSpPr>
          <p:cNvPr id="69" name="Google Shape;69;p15"/>
          <p:cNvSpPr txBox="1">
            <a:spLocks noGrp="1"/>
          </p:cNvSpPr>
          <p:nvPr>
            <p:ph type="body" idx="1"/>
          </p:nvPr>
        </p:nvSpPr>
        <p:spPr>
          <a:xfrm>
            <a:off x="311700" y="1162225"/>
            <a:ext cx="85206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dirty="0"/>
              <a:t>Ensure appropriate IV access - minimum 20G in above wrist upper extremity. May use central line in specific cases if power injector compatible</a:t>
            </a:r>
            <a:endParaRPr sz="1500" dirty="0"/>
          </a:p>
          <a:p>
            <a:pPr marL="457200" lvl="0" indent="-323850" algn="l" rtl="0">
              <a:spcBef>
                <a:spcPts val="0"/>
              </a:spcBef>
              <a:spcAft>
                <a:spcPts val="0"/>
              </a:spcAft>
              <a:buSzPts val="1500"/>
              <a:buChar char="●"/>
            </a:pPr>
            <a:r>
              <a:rPr lang="en" sz="1500" dirty="0"/>
              <a:t>Study is performed with patient supine, arms over head. Breath hold required for the scan portion of the test.</a:t>
            </a:r>
            <a:endParaRPr sz="1500" dirty="0"/>
          </a:p>
          <a:p>
            <a:pPr marL="457200" lvl="0" indent="-323850" algn="l" rtl="0">
              <a:spcBef>
                <a:spcPts val="0"/>
              </a:spcBef>
              <a:spcAft>
                <a:spcPts val="0"/>
              </a:spcAft>
              <a:buSzPts val="1500"/>
              <a:buChar char="●"/>
            </a:pPr>
            <a:r>
              <a:rPr lang="en" sz="1500" dirty="0"/>
              <a:t>Scout image obtained and scan area selected. IV is checked for patency.</a:t>
            </a:r>
            <a:endParaRPr sz="1500" dirty="0"/>
          </a:p>
          <a:p>
            <a:pPr marL="457200" lvl="0" indent="-323850" algn="l" rtl="0">
              <a:spcBef>
                <a:spcPts val="0"/>
              </a:spcBef>
              <a:spcAft>
                <a:spcPts val="0"/>
              </a:spcAft>
              <a:buSzPts val="1500"/>
              <a:buChar char="●"/>
            </a:pPr>
            <a:r>
              <a:rPr lang="en" sz="1500" dirty="0"/>
              <a:t>Test bolus of contrast administered to determine contrast delay.</a:t>
            </a:r>
            <a:endParaRPr sz="1500" dirty="0"/>
          </a:p>
          <a:p>
            <a:pPr marL="457200" lvl="0" indent="-323850" algn="l" rtl="0">
              <a:spcBef>
                <a:spcPts val="0"/>
              </a:spcBef>
              <a:spcAft>
                <a:spcPts val="0"/>
              </a:spcAft>
              <a:buSzPts val="1500"/>
              <a:buChar char="●"/>
            </a:pPr>
            <a:r>
              <a:rPr lang="en" sz="1500" dirty="0"/>
              <a:t>When scan initiated, patient is instructed to deeply inspire and then hold breath on inspiration.</a:t>
            </a:r>
            <a:endParaRPr sz="1500" dirty="0"/>
          </a:p>
          <a:p>
            <a:pPr marL="457200" lvl="0" indent="-323850" algn="l" rtl="0">
              <a:spcBef>
                <a:spcPts val="0"/>
              </a:spcBef>
              <a:spcAft>
                <a:spcPts val="0"/>
              </a:spcAft>
              <a:buSzPts val="1500"/>
              <a:buChar char="●"/>
            </a:pPr>
            <a:r>
              <a:rPr lang="en" sz="1500" dirty="0"/>
              <a:t>Contrast is administered IV at a rate of 4cc/second, using the delay determined with the test bolus</a:t>
            </a:r>
            <a:endParaRPr sz="1500" dirty="0"/>
          </a:p>
          <a:p>
            <a:pPr marL="457200" lvl="0" indent="-323850" algn="l" rtl="0">
              <a:spcBef>
                <a:spcPts val="0"/>
              </a:spcBef>
              <a:spcAft>
                <a:spcPts val="0"/>
              </a:spcAft>
              <a:buSzPts val="1500"/>
              <a:buChar char="●"/>
            </a:pPr>
            <a:r>
              <a:rPr lang="en" sz="1500" dirty="0"/>
              <a:t>Some centers scan from lung bases to apices, some from apices to bases and some only scan the region of the pulmonary arteries. Much of this depends on patient and CT scanner factors</a:t>
            </a:r>
            <a:endParaRPr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a:t>
            </a:r>
            <a:endParaRPr dirty="0"/>
          </a:p>
        </p:txBody>
      </p:sp>
      <p:sp>
        <p:nvSpPr>
          <p:cNvPr id="75" name="Google Shape;75;p16"/>
          <p:cNvSpPr txBox="1">
            <a:spLocks noGrp="1"/>
          </p:cNvSpPr>
          <p:nvPr>
            <p:ph type="body" idx="1"/>
          </p:nvPr>
        </p:nvSpPr>
        <p:spPr>
          <a:xfrm>
            <a:off x="311700" y="1152475"/>
            <a:ext cx="4160288"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 sz="2000" dirty="0"/>
              <a:t>ALWAYS review the scout image - a significant amount of information can be gleaned from the scout, including presence and location of support apparatus, presence of pulmonary edema etc</a:t>
            </a:r>
            <a:endParaRPr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784" y="1211197"/>
            <a:ext cx="2850307" cy="303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Right 2">
            <a:extLst>
              <a:ext uri="{FF2B5EF4-FFF2-40B4-BE49-F238E27FC236}">
                <a16:creationId xmlns:a16="http://schemas.microsoft.com/office/drawing/2014/main" id="{2A80AAD3-62F5-42A6-ACDC-51152A574C81}"/>
              </a:ext>
            </a:extLst>
          </p:cNvPr>
          <p:cNvSpPr/>
          <p:nvPr/>
        </p:nvSpPr>
        <p:spPr>
          <a:xfrm rot="10800000">
            <a:off x="7174841" y="2226555"/>
            <a:ext cx="687249"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ED3938-5750-4E54-90CE-BAC085A3C44D}"/>
              </a:ext>
            </a:extLst>
          </p:cNvPr>
          <p:cNvSpPr txBox="1"/>
          <p:nvPr/>
        </p:nvSpPr>
        <p:spPr>
          <a:xfrm>
            <a:off x="8025675" y="1959300"/>
            <a:ext cx="1118325" cy="769441"/>
          </a:xfrm>
          <a:prstGeom prst="rect">
            <a:avLst/>
          </a:prstGeom>
          <a:noFill/>
        </p:spPr>
        <p:txBody>
          <a:bodyPr wrap="square" rtlCol="0">
            <a:spAutoFit/>
          </a:bodyPr>
          <a:lstStyle/>
          <a:p>
            <a:r>
              <a:rPr lang="en-US" sz="1100" dirty="0">
                <a:solidFill>
                  <a:schemeClr val="tx1"/>
                </a:solidFill>
              </a:rPr>
              <a:t>Left upper lobe opacity was a large lung mass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a:t>
            </a:r>
            <a:endParaRPr dirty="0"/>
          </a:p>
        </p:txBody>
      </p:sp>
      <p:sp>
        <p:nvSpPr>
          <p:cNvPr id="75" name="Google Shape;75;p16"/>
          <p:cNvSpPr txBox="1">
            <a:spLocks noGrp="1"/>
          </p:cNvSpPr>
          <p:nvPr>
            <p:ph type="body" idx="1"/>
          </p:nvPr>
        </p:nvSpPr>
        <p:spPr>
          <a:xfrm>
            <a:off x="311700" y="1152474"/>
            <a:ext cx="3810244" cy="3776713"/>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US" sz="2000" dirty="0"/>
              <a:t>Review the axial images</a:t>
            </a:r>
            <a:endParaRPr lang="en" sz="2000" dirty="0"/>
          </a:p>
          <a:p>
            <a:pPr marL="133350" lvl="0" indent="0" algn="l" rtl="0">
              <a:spcBef>
                <a:spcPts val="0"/>
              </a:spcBef>
              <a:spcAft>
                <a:spcPts val="0"/>
              </a:spcAft>
              <a:buSzPts val="1500"/>
              <a:buNone/>
            </a:pPr>
            <a:endParaRPr lang="en" sz="2000" dirty="0"/>
          </a:p>
          <a:p>
            <a:pPr marL="133350" lvl="0" indent="0" algn="l" rtl="0">
              <a:spcBef>
                <a:spcPts val="0"/>
              </a:spcBef>
              <a:spcAft>
                <a:spcPts val="0"/>
              </a:spcAft>
              <a:buSzPts val="1500"/>
              <a:buNone/>
            </a:pPr>
            <a:r>
              <a:rPr lang="en" sz="2000" dirty="0"/>
              <a:t>Assess the contrast bolus in the pulmonary arteries - is there adequate opacification and if so, to what level (main PA, segmental or subsegmental branches?)</a:t>
            </a:r>
            <a:endParaRPr sz="2000" dirty="0"/>
          </a:p>
        </p:txBody>
      </p:sp>
      <p:pic>
        <p:nvPicPr>
          <p:cNvPr id="5" name="Content Placeholder 3">
            <a:extLst>
              <a:ext uri="{FF2B5EF4-FFF2-40B4-BE49-F238E27FC236}">
                <a16:creationId xmlns:a16="http://schemas.microsoft.com/office/drawing/2014/main" id="{F3F85966-4BBD-4BAC-B116-8DAEEA1B21C7}"/>
              </a:ext>
            </a:extLst>
          </p:cNvPr>
          <p:cNvPicPr>
            <a:picLocks noChangeAspect="1"/>
          </p:cNvPicPr>
          <p:nvPr/>
        </p:nvPicPr>
        <p:blipFill rotWithShape="1">
          <a:blip r:embed="rId3">
            <a:extLst>
              <a:ext uri="{28A0092B-C50C-407E-A947-70E740481C1C}">
                <a14:useLocalDpi xmlns:a14="http://schemas.microsoft.com/office/drawing/2010/main" val="0"/>
              </a:ext>
            </a:extLst>
          </a:blip>
          <a:srcRect l="34690" t="28803" r="28957" b="34750"/>
          <a:stretch/>
        </p:blipFill>
        <p:spPr>
          <a:xfrm>
            <a:off x="4500563" y="1152474"/>
            <a:ext cx="1464468" cy="1585913"/>
          </a:xfrm>
          <a:prstGeom prst="rect">
            <a:avLst/>
          </a:prstGeom>
          <a:noFill/>
          <a:ln>
            <a:noFill/>
          </a:ln>
        </p:spPr>
      </p:pic>
      <p:pic>
        <p:nvPicPr>
          <p:cNvPr id="6" name="Picture 5">
            <a:extLst>
              <a:ext uri="{FF2B5EF4-FFF2-40B4-BE49-F238E27FC236}">
                <a16:creationId xmlns:a16="http://schemas.microsoft.com/office/drawing/2014/main" id="{D83002FB-A2F8-41B9-BCDB-CC0FB92D736E}"/>
              </a:ext>
            </a:extLst>
          </p:cNvPr>
          <p:cNvPicPr>
            <a:picLocks noChangeAspect="1"/>
          </p:cNvPicPr>
          <p:nvPr/>
        </p:nvPicPr>
        <p:blipFill rotWithShape="1">
          <a:blip r:embed="rId4">
            <a:extLst>
              <a:ext uri="{28A0092B-C50C-407E-A947-70E740481C1C}">
                <a14:useLocalDpi xmlns:a14="http://schemas.microsoft.com/office/drawing/2010/main" val="0"/>
              </a:ext>
            </a:extLst>
          </a:blip>
          <a:srcRect l="45687" t="35515" r="13357" b="25006"/>
          <a:stretch/>
        </p:blipFill>
        <p:spPr>
          <a:xfrm>
            <a:off x="6129341" y="1152474"/>
            <a:ext cx="1756420" cy="1828800"/>
          </a:xfrm>
          <a:prstGeom prst="rect">
            <a:avLst/>
          </a:prstGeom>
        </p:spPr>
      </p:pic>
      <p:sp>
        <p:nvSpPr>
          <p:cNvPr id="3" name="Arrow: Right 2">
            <a:extLst>
              <a:ext uri="{FF2B5EF4-FFF2-40B4-BE49-F238E27FC236}">
                <a16:creationId xmlns:a16="http://schemas.microsoft.com/office/drawing/2014/main" id="{2A80AAD3-62F5-42A6-ACDC-51152A574C81}"/>
              </a:ext>
            </a:extLst>
          </p:cNvPr>
          <p:cNvSpPr/>
          <p:nvPr/>
        </p:nvSpPr>
        <p:spPr>
          <a:xfrm rot="10800000">
            <a:off x="7449057" y="2578893"/>
            <a:ext cx="400050"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ED3938-5750-4E54-90CE-BAC085A3C44D}"/>
              </a:ext>
            </a:extLst>
          </p:cNvPr>
          <p:cNvSpPr txBox="1"/>
          <p:nvPr/>
        </p:nvSpPr>
        <p:spPr>
          <a:xfrm>
            <a:off x="7778201" y="2555358"/>
            <a:ext cx="543739" cy="261610"/>
          </a:xfrm>
          <a:prstGeom prst="rect">
            <a:avLst/>
          </a:prstGeom>
          <a:noFill/>
        </p:spPr>
        <p:txBody>
          <a:bodyPr wrap="none" rtlCol="0">
            <a:spAutoFit/>
          </a:bodyPr>
          <a:lstStyle/>
          <a:p>
            <a:r>
              <a:rPr lang="en-US" sz="1100" dirty="0">
                <a:solidFill>
                  <a:schemeClr val="tx1"/>
                </a:solidFill>
              </a:rPr>
              <a:t>artery</a:t>
            </a:r>
          </a:p>
        </p:txBody>
      </p:sp>
      <p:sp>
        <p:nvSpPr>
          <p:cNvPr id="7" name="Arrow: Down 6">
            <a:extLst>
              <a:ext uri="{FF2B5EF4-FFF2-40B4-BE49-F238E27FC236}">
                <a16:creationId xmlns:a16="http://schemas.microsoft.com/office/drawing/2014/main" id="{EA39158B-5FF0-4007-837B-9303A60AEDCE}"/>
              </a:ext>
            </a:extLst>
          </p:cNvPr>
          <p:cNvSpPr/>
          <p:nvPr/>
        </p:nvSpPr>
        <p:spPr>
          <a:xfrm>
            <a:off x="7129463" y="2164556"/>
            <a:ext cx="171450" cy="321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17DD6D-E8F2-4A8F-9FAD-01361108B547}"/>
              </a:ext>
            </a:extLst>
          </p:cNvPr>
          <p:cNvSpPr txBox="1"/>
          <p:nvPr/>
        </p:nvSpPr>
        <p:spPr>
          <a:xfrm>
            <a:off x="6993012" y="1902946"/>
            <a:ext cx="444352" cy="261610"/>
          </a:xfrm>
          <a:prstGeom prst="rect">
            <a:avLst/>
          </a:prstGeom>
          <a:noFill/>
        </p:spPr>
        <p:txBody>
          <a:bodyPr wrap="none" rtlCol="0">
            <a:spAutoFit/>
          </a:bodyPr>
          <a:lstStyle/>
          <a:p>
            <a:r>
              <a:rPr lang="en-US" sz="1100" dirty="0">
                <a:solidFill>
                  <a:schemeClr val="tx1"/>
                </a:solidFill>
              </a:rPr>
              <a:t>vein</a:t>
            </a:r>
            <a:endParaRPr lang="en-US" dirty="0">
              <a:solidFill>
                <a:schemeClr val="tx1"/>
              </a:solidFill>
            </a:endParaRPr>
          </a:p>
        </p:txBody>
      </p:sp>
      <p:sp>
        <p:nvSpPr>
          <p:cNvPr id="9" name="TextBox 8">
            <a:extLst>
              <a:ext uri="{FF2B5EF4-FFF2-40B4-BE49-F238E27FC236}">
                <a16:creationId xmlns:a16="http://schemas.microsoft.com/office/drawing/2014/main" id="{C7B09F9A-27A0-4210-AE76-E90AB98DC648}"/>
              </a:ext>
            </a:extLst>
          </p:cNvPr>
          <p:cNvSpPr txBox="1"/>
          <p:nvPr/>
        </p:nvSpPr>
        <p:spPr>
          <a:xfrm>
            <a:off x="4491713" y="958905"/>
            <a:ext cx="3275256" cy="230832"/>
          </a:xfrm>
          <a:prstGeom prst="rect">
            <a:avLst/>
          </a:prstGeom>
          <a:noFill/>
        </p:spPr>
        <p:txBody>
          <a:bodyPr wrap="none" rtlCol="0">
            <a:spAutoFit/>
          </a:bodyPr>
          <a:lstStyle/>
          <a:p>
            <a:r>
              <a:rPr lang="en-US" sz="900" dirty="0">
                <a:solidFill>
                  <a:schemeClr val="tx1"/>
                </a:solidFill>
              </a:rPr>
              <a:t>Notice the good opacification, even of subsegmental vessels</a:t>
            </a:r>
          </a:p>
        </p:txBody>
      </p:sp>
      <p:pic>
        <p:nvPicPr>
          <p:cNvPr id="12" name="Picture 11">
            <a:extLst>
              <a:ext uri="{FF2B5EF4-FFF2-40B4-BE49-F238E27FC236}">
                <a16:creationId xmlns:a16="http://schemas.microsoft.com/office/drawing/2014/main" id="{463A16AC-3C84-4914-A54D-17C094078731}"/>
              </a:ext>
            </a:extLst>
          </p:cNvPr>
          <p:cNvPicPr>
            <a:picLocks noChangeAspect="1"/>
          </p:cNvPicPr>
          <p:nvPr/>
        </p:nvPicPr>
        <p:blipFill rotWithShape="1">
          <a:blip r:embed="rId5">
            <a:extLst>
              <a:ext uri="{28A0092B-C50C-407E-A947-70E740481C1C}">
                <a14:useLocalDpi xmlns:a14="http://schemas.microsoft.com/office/drawing/2010/main" val="0"/>
              </a:ext>
            </a:extLst>
          </a:blip>
          <a:srcRect l="9177" t="24666" r="16491" b="30670"/>
          <a:stretch/>
        </p:blipFill>
        <p:spPr>
          <a:xfrm>
            <a:off x="4661433" y="3040830"/>
            <a:ext cx="3275256" cy="2123712"/>
          </a:xfrm>
          <a:prstGeom prst="rect">
            <a:avLst/>
          </a:prstGeom>
        </p:spPr>
      </p:pic>
      <p:sp>
        <p:nvSpPr>
          <p:cNvPr id="13" name="Arrow: Right 12">
            <a:extLst>
              <a:ext uri="{FF2B5EF4-FFF2-40B4-BE49-F238E27FC236}">
                <a16:creationId xmlns:a16="http://schemas.microsoft.com/office/drawing/2014/main" id="{42CC3400-D183-45FA-8BDC-57DA44C90AAB}"/>
              </a:ext>
            </a:extLst>
          </p:cNvPr>
          <p:cNvSpPr/>
          <p:nvPr/>
        </p:nvSpPr>
        <p:spPr>
          <a:xfrm rot="10800000">
            <a:off x="7044855" y="3791000"/>
            <a:ext cx="509745"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353186-F827-4236-952B-4822B5DCDEB8}"/>
              </a:ext>
            </a:extLst>
          </p:cNvPr>
          <p:cNvSpPr txBox="1"/>
          <p:nvPr/>
        </p:nvSpPr>
        <p:spPr>
          <a:xfrm>
            <a:off x="7766969" y="3758555"/>
            <a:ext cx="899652" cy="307777"/>
          </a:xfrm>
          <a:prstGeom prst="rect">
            <a:avLst/>
          </a:prstGeom>
          <a:noFill/>
        </p:spPr>
        <p:txBody>
          <a:bodyPr wrap="square">
            <a:spAutoFit/>
          </a:bodyPr>
          <a:lstStyle/>
          <a:p>
            <a:r>
              <a:rPr lang="en-US" sz="1400" dirty="0">
                <a:solidFill>
                  <a:schemeClr val="tx1"/>
                </a:solidFill>
              </a:rPr>
              <a:t>artery</a:t>
            </a:r>
          </a:p>
        </p:txBody>
      </p:sp>
      <p:sp>
        <p:nvSpPr>
          <p:cNvPr id="16" name="Arrow: Down 15">
            <a:extLst>
              <a:ext uri="{FF2B5EF4-FFF2-40B4-BE49-F238E27FC236}">
                <a16:creationId xmlns:a16="http://schemas.microsoft.com/office/drawing/2014/main" id="{00AC1F14-A7BA-420F-89AC-5CA4CA242D41}"/>
              </a:ext>
            </a:extLst>
          </p:cNvPr>
          <p:cNvSpPr/>
          <p:nvPr/>
        </p:nvSpPr>
        <p:spPr>
          <a:xfrm rot="16200000" flipH="1">
            <a:off x="6178823" y="4008398"/>
            <a:ext cx="197704" cy="739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C2DD61B-F2C5-44F9-8C9B-4429055AB250}"/>
              </a:ext>
            </a:extLst>
          </p:cNvPr>
          <p:cNvSpPr txBox="1"/>
          <p:nvPr/>
        </p:nvSpPr>
        <p:spPr>
          <a:xfrm>
            <a:off x="5294961" y="4267322"/>
            <a:ext cx="1256913" cy="307777"/>
          </a:xfrm>
          <a:prstGeom prst="rect">
            <a:avLst/>
          </a:prstGeom>
          <a:noFill/>
        </p:spPr>
        <p:txBody>
          <a:bodyPr wrap="square">
            <a:spAutoFit/>
          </a:bodyPr>
          <a:lstStyle/>
          <a:p>
            <a:r>
              <a:rPr lang="en-US" sz="1400" dirty="0">
                <a:solidFill>
                  <a:schemeClr val="tx1"/>
                </a:solidFill>
              </a:rPr>
              <a:t>vein</a:t>
            </a:r>
            <a:endParaRPr lang="en-US" dirty="0">
              <a:solidFill>
                <a:schemeClr val="tx1"/>
              </a:solidFill>
            </a:endParaRPr>
          </a:p>
        </p:txBody>
      </p:sp>
    </p:spTree>
    <p:extLst>
      <p:ext uri="{BB962C8B-B14F-4D97-AF65-F5344CB8AC3E}">
        <p14:creationId xmlns:p14="http://schemas.microsoft.com/office/powerpoint/2010/main" val="168381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Approach </a:t>
            </a:r>
            <a:r>
              <a:rPr lang="en-US" dirty="0"/>
              <a:t>to interpretation</a:t>
            </a:r>
            <a:endParaRPr dirty="0"/>
          </a:p>
        </p:txBody>
      </p:sp>
      <p:sp>
        <p:nvSpPr>
          <p:cNvPr id="75" name="Google Shape;75;p16"/>
          <p:cNvSpPr txBox="1">
            <a:spLocks noGrp="1"/>
          </p:cNvSpPr>
          <p:nvPr>
            <p:ph type="body" idx="1"/>
          </p:nvPr>
        </p:nvSpPr>
        <p:spPr>
          <a:xfrm>
            <a:off x="311700" y="1152475"/>
            <a:ext cx="3567356" cy="3546000"/>
          </a:xfrm>
          <a:prstGeom prst="rect">
            <a:avLst/>
          </a:prstGeom>
        </p:spPr>
        <p:txBody>
          <a:bodyPr spcFirstLastPara="1" wrap="square" lIns="91425" tIns="91425" rIns="91425" bIns="91425" anchor="t" anchorCtr="0">
            <a:noAutofit/>
          </a:bodyPr>
          <a:lstStyle/>
          <a:p>
            <a:pPr marL="133350" lvl="0" indent="0" algn="l" rtl="0">
              <a:spcBef>
                <a:spcPts val="0"/>
              </a:spcBef>
              <a:spcAft>
                <a:spcPts val="0"/>
              </a:spcAft>
              <a:buSzPts val="1500"/>
              <a:buNone/>
            </a:pPr>
            <a:r>
              <a:rPr lang="en" dirty="0"/>
              <a:t>Determine if there are filling defects in the PAs. If so, are they </a:t>
            </a:r>
            <a:r>
              <a:rPr lang="en" dirty="0">
                <a:solidFill>
                  <a:srgbClr val="FFFF00"/>
                </a:solidFill>
              </a:rPr>
              <a:t>central</a:t>
            </a:r>
            <a:r>
              <a:rPr lang="en" dirty="0"/>
              <a:t> within the vessel (</a:t>
            </a:r>
            <a:r>
              <a:rPr lang="en" dirty="0">
                <a:solidFill>
                  <a:srgbClr val="FFFF00"/>
                </a:solidFill>
              </a:rPr>
              <a:t>acute</a:t>
            </a:r>
            <a:r>
              <a:rPr lang="en" dirty="0"/>
              <a:t> PE) or layering along the walls of the vessel (subacute or chronic PE). Get a sense of the clot burden - is it massive, submassive or only in one or two segmental or subsegmental arteries</a:t>
            </a:r>
            <a:endParaRPr dirty="0"/>
          </a:p>
        </p:txBody>
      </p:sp>
      <p:sp>
        <p:nvSpPr>
          <p:cNvPr id="2" name="TextBox 1">
            <a:extLst>
              <a:ext uri="{FF2B5EF4-FFF2-40B4-BE49-F238E27FC236}">
                <a16:creationId xmlns:a16="http://schemas.microsoft.com/office/drawing/2014/main" id="{F30FFC42-909A-4D02-B72C-767214DD1CE0}"/>
              </a:ext>
            </a:extLst>
          </p:cNvPr>
          <p:cNvSpPr txBox="1"/>
          <p:nvPr/>
        </p:nvSpPr>
        <p:spPr>
          <a:xfrm>
            <a:off x="5422106" y="1825526"/>
            <a:ext cx="1468672" cy="307777"/>
          </a:xfrm>
          <a:prstGeom prst="rect">
            <a:avLst/>
          </a:prstGeom>
          <a:noFill/>
        </p:spPr>
        <p:txBody>
          <a:bodyPr wrap="none" rtlCol="0">
            <a:spAutoFit/>
          </a:bodyPr>
          <a:lstStyle/>
          <a:p>
            <a:r>
              <a:rPr lang="en-US" dirty="0">
                <a:solidFill>
                  <a:schemeClr val="tx1"/>
                </a:solidFill>
              </a:rPr>
              <a:t>Images with clot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875" y="1335819"/>
            <a:ext cx="2604562" cy="323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Right 8">
            <a:extLst>
              <a:ext uri="{FF2B5EF4-FFF2-40B4-BE49-F238E27FC236}">
                <a16:creationId xmlns:a16="http://schemas.microsoft.com/office/drawing/2014/main" id="{2393D529-0AE2-490F-AB01-223E12A5BA1F}"/>
              </a:ext>
            </a:extLst>
          </p:cNvPr>
          <p:cNvSpPr/>
          <p:nvPr/>
        </p:nvSpPr>
        <p:spPr>
          <a:xfrm rot="19805180">
            <a:off x="4671611" y="3752333"/>
            <a:ext cx="1749598" cy="215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761240"/>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1045</Words>
  <Application>Microsoft Office PowerPoint</Application>
  <PresentationFormat>On-screen Show (16:9)</PresentationFormat>
  <Paragraphs>100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Simple Dark</vt:lpstr>
      <vt:lpstr>How to Approach PE CT</vt:lpstr>
      <vt:lpstr>Background considerations</vt:lpstr>
      <vt:lpstr>Background considerations</vt:lpstr>
      <vt:lpstr>Background considerations</vt:lpstr>
      <vt:lpstr>Factors affecting vessel opacification</vt:lpstr>
      <vt:lpstr>Technique</vt:lpstr>
      <vt:lpstr>Approach to interpretation</vt:lpstr>
      <vt:lpstr>Approach to interpretation</vt:lpstr>
      <vt:lpstr>Approach to interpretation</vt:lpstr>
      <vt:lpstr>Approach to interpretation</vt:lpstr>
      <vt:lpstr>Approach to interpretation</vt:lpstr>
      <vt:lpstr>Approach to interpretation</vt:lpstr>
      <vt:lpstr>Approach to interpretation</vt:lpstr>
      <vt:lpstr>Approach to interpretation: pitfalls</vt:lpstr>
      <vt:lpstr>Approach to interpretation: pitfalls</vt:lpstr>
      <vt:lpstr>Approach to interpretation: secondary findings</vt:lpstr>
      <vt:lpstr>Approach to interpretation: unrelated findings</vt:lpstr>
      <vt:lpstr>Additional 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Approach PE CT</dc:title>
  <dc:creator>Tara</dc:creator>
  <cp:lastModifiedBy>Laurie May</cp:lastModifiedBy>
  <cp:revision>45</cp:revision>
  <dcterms:modified xsi:type="dcterms:W3CDTF">2020-08-12T15:36:56Z</dcterms:modified>
</cp:coreProperties>
</file>