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5"/>
  </p:notesMasterIdLst>
  <p:sldIdLst>
    <p:sldId id="256" r:id="rId3"/>
    <p:sldId id="276" r:id="rId4"/>
    <p:sldId id="257" r:id="rId5"/>
    <p:sldId id="273" r:id="rId6"/>
    <p:sldId id="270" r:id="rId7"/>
    <p:sldId id="266" r:id="rId8"/>
    <p:sldId id="267" r:id="rId9"/>
    <p:sldId id="268" r:id="rId10"/>
    <p:sldId id="269" r:id="rId11"/>
    <p:sldId id="275" r:id="rId12"/>
    <p:sldId id="262" r:id="rId13"/>
    <p:sldId id="263" r:id="rId14"/>
    <p:sldId id="264" r:id="rId15"/>
    <p:sldId id="855" r:id="rId16"/>
    <p:sldId id="899" r:id="rId17"/>
    <p:sldId id="866" r:id="rId18"/>
    <p:sldId id="867" r:id="rId19"/>
    <p:sldId id="868" r:id="rId20"/>
    <p:sldId id="869" r:id="rId21"/>
    <p:sldId id="870" r:id="rId22"/>
    <p:sldId id="901" r:id="rId23"/>
    <p:sldId id="90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71" autoAdjust="0"/>
    <p:restoredTop sz="86405"/>
  </p:normalViewPr>
  <p:slideViewPr>
    <p:cSldViewPr snapToGrid="0">
      <p:cViewPr varScale="1">
        <p:scale>
          <a:sx n="101" d="100"/>
          <a:sy n="101" d="100"/>
        </p:scale>
        <p:origin x="200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CB326-55A8-7444-B58A-B5E2553A04B6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192D4-E4B0-AA43-9D58-636DBBC10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Diana Lam</a:t>
            </a:r>
          </a:p>
          <a:p>
            <a:r>
              <a:rPr lang="en-US" dirty="0">
                <a:solidFill>
                  <a:schemeClr val="bg1"/>
                </a:solidFill>
              </a:rPr>
              <a:t>Rebecca Leddy</a:t>
            </a:r>
          </a:p>
          <a:p>
            <a:r>
              <a:rPr lang="en-US" dirty="0">
                <a:solidFill>
                  <a:schemeClr val="bg1"/>
                </a:solidFill>
              </a:rPr>
              <a:t>Carol Dell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192D4-E4B0-AA43-9D58-636DBBC107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>
          <a:ln w="12700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800">
                <a:ea typeface="MS PGothic" charset="0"/>
              </a:rPr>
              <a:t>Most are benign and can be dismissed</a:t>
            </a:r>
          </a:p>
          <a:p>
            <a:pPr>
              <a:defRPr/>
            </a:pPr>
            <a:r>
              <a:rPr lang="en-US" sz="800">
                <a:ea typeface="MS PGothic" charset="0"/>
              </a:rPr>
              <a:t>The goal is to identify new or increasing calcifications or those with suspicious morphology</a:t>
            </a:r>
          </a:p>
          <a:p>
            <a:pPr>
              <a:defRPr/>
            </a:pPr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9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79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9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8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BB8DE-EF12-4CCC-8CBA-5612D7A33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4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7C9B2-139D-4FF9-8F22-B14A4CE736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5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0640C-AEF0-4014-9ACB-72BE644AB1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40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9257D-BBA4-488D-97F1-9588A4C5FD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23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33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038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089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6C68DDDD-6BDD-9E49-B386-26930B9395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996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D1464540-AD5F-1E42-B21D-C545D1F88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81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00150"/>
            <a:ext cx="3810000" cy="504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810000" cy="5048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2E19E403-BAF8-EF45-ADD2-67702DC1D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289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60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eal3col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584835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196850" y="5908675"/>
            <a:ext cx="1349375" cy="823913"/>
            <a:chOff x="381000" y="5257800"/>
            <a:chExt cx="2249424" cy="1371600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81000" y="5257800"/>
              <a:ext cx="2249424" cy="1371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10" name="Picture 4" descr="SCCA main logo_sma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00" y="5257800"/>
              <a:ext cx="15535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7B1B06ED-55E2-984B-876E-6BC57D64F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033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39004E44-E513-024D-9019-5E592632CC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779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eal3col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584835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 noChangeAspect="1"/>
          </p:cNvGrpSpPr>
          <p:nvPr userDrawn="1"/>
        </p:nvGrpSpPr>
        <p:grpSpPr bwMode="auto">
          <a:xfrm>
            <a:off x="196850" y="5908675"/>
            <a:ext cx="1349375" cy="823913"/>
            <a:chOff x="381000" y="5257800"/>
            <a:chExt cx="2249424" cy="1371600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381000" y="5257800"/>
              <a:ext cx="2249424" cy="1371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 Unicode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" name="Picture 9" descr="SCCA main logo_sma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00" y="5257800"/>
              <a:ext cx="15535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1E589F1F-BEB0-8C48-94D2-F794F574F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37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9AC14A5C-DED9-2D4E-83C7-E0572BE015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989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94ED5609-47BA-8E42-9407-7AD9F89A27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68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5CF5B788-F540-C545-B652-58EE698BA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273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A986CDF0-BA78-E746-A784-B62235247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683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66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00150"/>
            <a:ext cx="7772400" cy="50482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fld id="{30C18524-18AD-BC49-88CC-581706A81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11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8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2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3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8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0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F526-4D13-4B56-9FDB-086B81763B51}" type="datetimeFigureOut">
              <a:rPr lang="en-US" smtClean="0"/>
              <a:t>6/21/20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1FF8D-B67F-422B-953E-DD202D6A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0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866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00150"/>
            <a:ext cx="7772400" cy="5048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prstClr val="white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prstClr val="white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0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charset="0"/>
                <a:ea typeface="MS PGothic" charset="-128"/>
              </a:defRPr>
            </a:lvl1pPr>
          </a:lstStyle>
          <a:p>
            <a:fld id="{1C9F8917-0055-2147-8566-D193865E2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971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AFD00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rgbClr val="FFFFFF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rgbClr val="FFFFFF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2116" y="1718264"/>
            <a:ext cx="77724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to Approach Mammograms	</a:t>
            </a:r>
          </a:p>
        </p:txBody>
      </p:sp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07DA572F-BCDF-4BAD-BDD8-FF20C956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739" y="-129"/>
            <a:ext cx="1457325" cy="800100"/>
          </a:xfrm>
          <a:prstGeom prst="rect">
            <a:avLst/>
          </a:prstGeom>
        </p:spPr>
      </p:pic>
      <p:pic>
        <p:nvPicPr>
          <p:cNvPr id="6" name="Picture 6" descr="A drawing of a face&#10;&#10;Description generated with high confidence">
            <a:extLst>
              <a:ext uri="{FF2B5EF4-FFF2-40B4-BE49-F238E27FC236}">
                <a16:creationId xmlns:a16="http://schemas.microsoft.com/office/drawing/2014/main" id="{5447A21B-5DEA-45B2-8F2B-933191725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" y="-129"/>
            <a:ext cx="141922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71F43D-D668-FA41-BB89-8C0FC6A9F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135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E1296-62BA-404B-B8F5-4E448D66BECE}"/>
              </a:ext>
            </a:extLst>
          </p:cNvPr>
          <p:cNvSpPr txBox="1"/>
          <p:nvPr/>
        </p:nvSpPr>
        <p:spPr>
          <a:xfrm>
            <a:off x="2219218" y="4561726"/>
            <a:ext cx="4446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Diana L. Lam, MD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University of Washington, School of Medicine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Rebecca J. Leddy, MD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Medical University of South Carolina</a:t>
            </a:r>
          </a:p>
        </p:txBody>
      </p:sp>
    </p:spTree>
    <p:extLst>
      <p:ext uri="{BB962C8B-B14F-4D97-AF65-F5344CB8AC3E}">
        <p14:creationId xmlns:p14="http://schemas.microsoft.com/office/powerpoint/2010/main" val="120780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214" y="1584102"/>
            <a:ext cx="8577330" cy="4722106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Evaluate </a:t>
            </a:r>
            <a:r>
              <a:rPr lang="en-US" dirty="0" err="1">
                <a:solidFill>
                  <a:schemeClr val="bg1"/>
                </a:solidFill>
              </a:rPr>
              <a:t>retroglandular</a:t>
            </a:r>
            <a:r>
              <a:rPr lang="en-US" dirty="0">
                <a:solidFill>
                  <a:schemeClr val="bg1"/>
                </a:solidFill>
              </a:rPr>
              <a:t> spaces, medial aspect breast CC views, nipple/</a:t>
            </a:r>
            <a:r>
              <a:rPr lang="en-US" dirty="0" err="1">
                <a:solidFill>
                  <a:schemeClr val="bg1"/>
                </a:solidFill>
              </a:rPr>
              <a:t>retroareolar</a:t>
            </a:r>
            <a:r>
              <a:rPr lang="en-US" dirty="0">
                <a:solidFill>
                  <a:schemeClr val="bg1"/>
                </a:solidFill>
              </a:rPr>
              <a:t> area, axilla, edge of film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Evaluate each view comparing new to old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Evaluate for masses, asymmetries, architectural distortion, calcifications – from distance and closer view – one at time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Beware satisfaction of search and stability (some cancers slow growing may not look that changed previous year)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C26A5B-7C2B-7F44-B59C-989E350E5C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5689" y="200722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Systematic Approach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851213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609600" y="18227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Breast Anatomy on Mammogram</a:t>
            </a:r>
          </a:p>
        </p:txBody>
      </p:sp>
      <p:sp>
        <p:nvSpPr>
          <p:cNvPr id="5" name="Rectangle 17"/>
          <p:cNvSpPr txBox="1">
            <a:spLocks noChangeArrowheads="1"/>
          </p:cNvSpPr>
          <p:nvPr/>
        </p:nvSpPr>
        <p:spPr>
          <a:xfrm>
            <a:off x="321364" y="1417639"/>
            <a:ext cx="4114800" cy="480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Nodular white densities = 1-2 mm TDLUs or glandular elements (seen if outlined by fat)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Linear white densities = fibrous strands, coopers ligaments, ducts, vessels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Radiolucent oval= fat (adipose tissue)</a:t>
            </a: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Radiopaque homogenous tissue = fibrous connective tissue (structureless; dense)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n"/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charset="2"/>
              <a:buChar char="n"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8" descr="export--3910982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56" b="17531"/>
          <a:stretch>
            <a:fillRect/>
          </a:stretch>
        </p:blipFill>
        <p:spPr bwMode="auto">
          <a:xfrm>
            <a:off x="5076492" y="857409"/>
            <a:ext cx="3208339" cy="577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7394022" y="2448444"/>
            <a:ext cx="609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977345" y="2232545"/>
            <a:ext cx="121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skin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7036813" y="4127222"/>
            <a:ext cx="11430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028272" y="3790094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cs typeface="Arial" panose="020B0604020202020204" pitchFamily="34" charset="0"/>
              </a:rPr>
              <a:t>Glandular tissue</a:t>
            </a: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5089744" y="4462669"/>
            <a:ext cx="4572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385261" y="6370914"/>
            <a:ext cx="129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= fat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4195222" y="4856308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Fibrous bands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 flipV="1">
            <a:off x="5546944" y="5786502"/>
            <a:ext cx="370968" cy="58441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0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1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Linear white densities = fibrous strands, coopers ligaments, ducts, vessels</a:t>
            </a:r>
          </a:p>
          <a:p>
            <a:pPr eaLnBrk="1" hangingPunct="1">
              <a:buFont typeface="Wingdings" charset="2"/>
              <a:buNone/>
              <a:defRPr/>
            </a:pPr>
            <a:endParaRPr lang="en-US" dirty="0"/>
          </a:p>
        </p:txBody>
      </p:sp>
      <p:pic>
        <p:nvPicPr>
          <p:cNvPr id="46084" name="Picture 9" descr="export--3910982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56" b="17531"/>
          <a:stretch>
            <a:fillRect/>
          </a:stretch>
        </p:blipFill>
        <p:spPr bwMode="auto">
          <a:xfrm>
            <a:off x="4857750" y="1412478"/>
            <a:ext cx="3219450" cy="435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Line 10"/>
          <p:cNvSpPr>
            <a:spLocks noChangeShapeType="1"/>
          </p:cNvSpPr>
          <p:nvPr/>
        </p:nvSpPr>
        <p:spPr bwMode="auto">
          <a:xfrm flipH="1">
            <a:off x="7429500" y="3320885"/>
            <a:ext cx="400050" cy="1714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6" name="Text Box 11"/>
          <p:cNvSpPr txBox="1">
            <a:spLocks noChangeArrowheads="1"/>
          </p:cNvSpPr>
          <p:nvPr/>
        </p:nvSpPr>
        <p:spPr bwMode="auto">
          <a:xfrm>
            <a:off x="7829550" y="3153781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Vessels</a:t>
            </a:r>
          </a:p>
        </p:txBody>
      </p:sp>
      <p:sp>
        <p:nvSpPr>
          <p:cNvPr id="46087" name="Line 12"/>
          <p:cNvSpPr>
            <a:spLocks noChangeShapeType="1"/>
          </p:cNvSpPr>
          <p:nvPr/>
        </p:nvSpPr>
        <p:spPr bwMode="auto">
          <a:xfrm flipV="1">
            <a:off x="5613180" y="5172076"/>
            <a:ext cx="114300" cy="4000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9" name="Text Box 14"/>
          <p:cNvSpPr txBox="1">
            <a:spLocks noChangeArrowheads="1"/>
          </p:cNvSpPr>
          <p:nvPr/>
        </p:nvSpPr>
        <p:spPr bwMode="auto">
          <a:xfrm>
            <a:off x="5086350" y="5715001"/>
            <a:ext cx="1657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Coopers ligaments</a:t>
            </a:r>
          </a:p>
        </p:txBody>
      </p:sp>
      <p:pic>
        <p:nvPicPr>
          <p:cNvPr id="46091" name="Picture 16" descr="export--3910982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44406" r="53896" b="30219"/>
          <a:stretch>
            <a:fillRect/>
          </a:stretch>
        </p:blipFill>
        <p:spPr bwMode="auto">
          <a:xfrm>
            <a:off x="761225" y="3143249"/>
            <a:ext cx="3410725" cy="291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Line 17"/>
          <p:cNvSpPr>
            <a:spLocks noChangeShapeType="1"/>
          </p:cNvSpPr>
          <p:nvPr/>
        </p:nvSpPr>
        <p:spPr bwMode="auto">
          <a:xfrm flipV="1">
            <a:off x="2835901" y="5395064"/>
            <a:ext cx="171450" cy="5143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93" name="Text Box 18"/>
          <p:cNvSpPr txBox="1">
            <a:spLocks noChangeArrowheads="1"/>
          </p:cNvSpPr>
          <p:nvPr/>
        </p:nvSpPr>
        <p:spPr bwMode="auto">
          <a:xfrm>
            <a:off x="2385166" y="6119224"/>
            <a:ext cx="1028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731251" y="5303045"/>
            <a:ext cx="218941" cy="8126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28166" y="6098659"/>
            <a:ext cx="79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Nipple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7750" y="2133595"/>
            <a:ext cx="110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Axilla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5950" y="1491795"/>
            <a:ext cx="134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Lymph node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72100" y="1674556"/>
            <a:ext cx="26670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66930" y="4448457"/>
            <a:ext cx="1995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Retroareolar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area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F9D5CCC7-D051-FA40-A7A6-E2037DF01A84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09600" y="18227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Breast Anatomy on Mammogram</a:t>
            </a:r>
          </a:p>
        </p:txBody>
      </p:sp>
    </p:spTree>
    <p:extLst>
      <p:ext uri="{BB962C8B-B14F-4D97-AF65-F5344CB8AC3E}">
        <p14:creationId xmlns:p14="http://schemas.microsoft.com/office/powerpoint/2010/main" val="1761275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68314" y="1042670"/>
            <a:ext cx="4870885" cy="2857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Radiolucent ovals of fat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No straight lines or bulging in fat/glandular interface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Homogenous parenchyma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bg1"/>
                </a:solidFill>
              </a:rPr>
              <a:t>Circular/oval areas of fatty involution of tissue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47108" name="Picture 9" descr="3937181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7" t="3822" b="8247"/>
          <a:stretch>
            <a:fillRect/>
          </a:stretch>
        </p:blipFill>
        <p:spPr bwMode="auto">
          <a:xfrm>
            <a:off x="616848" y="1211467"/>
            <a:ext cx="2948457" cy="53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" descr="3937181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0" t="39481" b="26865"/>
          <a:stretch>
            <a:fillRect/>
          </a:stretch>
        </p:blipFill>
        <p:spPr bwMode="auto">
          <a:xfrm>
            <a:off x="5186197" y="3693224"/>
            <a:ext cx="2244329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11"/>
          <p:cNvSpPr txBox="1">
            <a:spLocks noChangeArrowheads="1"/>
          </p:cNvSpPr>
          <p:nvPr/>
        </p:nvSpPr>
        <p:spPr bwMode="auto">
          <a:xfrm>
            <a:off x="2057400" y="2228850"/>
            <a:ext cx="10858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050">
                <a:cs typeface="Arial" panose="020B0604020202020204" pitchFamily="34" charset="0"/>
              </a:rPr>
              <a:t>R MLO</a:t>
            </a:r>
          </a:p>
        </p:txBody>
      </p:sp>
      <p:sp>
        <p:nvSpPr>
          <p:cNvPr id="181260" name="Oval 12"/>
          <p:cNvSpPr>
            <a:spLocks noChangeArrowheads="1"/>
          </p:cNvSpPr>
          <p:nvPr/>
        </p:nvSpPr>
        <p:spPr bwMode="auto">
          <a:xfrm rot="20015216">
            <a:off x="5691018" y="4813980"/>
            <a:ext cx="1028700" cy="461963"/>
          </a:xfrm>
          <a:prstGeom prst="ellipse">
            <a:avLst/>
          </a:prstGeom>
          <a:noFill/>
          <a:ln w="3810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23A2C54-DD96-FB4F-BF05-E72360BC5AB8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09600" y="18227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Breast Anatomy on Mammogram</a:t>
            </a:r>
          </a:p>
        </p:txBody>
      </p:sp>
    </p:spTree>
    <p:extLst>
      <p:ext uri="{BB962C8B-B14F-4D97-AF65-F5344CB8AC3E}">
        <p14:creationId xmlns:p14="http://schemas.microsoft.com/office/powerpoint/2010/main" val="25461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712913"/>
            <a:ext cx="8153400" cy="38100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Masses  </a:t>
            </a:r>
          </a:p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Calcifications</a:t>
            </a:r>
          </a:p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Focal asymmetries</a:t>
            </a:r>
          </a:p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Other findings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Architectural distortion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Nipple retraction</a:t>
            </a:r>
          </a:p>
          <a:p>
            <a:pPr lvl="1">
              <a:defRPr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Skin thickening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369C4B7-6A6E-2642-BE73-9ED6B2FC3B5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80144" y="182270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The Screening Mammogram: What are Radiologists Looking for?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889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6" descr="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r="26295" b="30609"/>
          <a:stretch>
            <a:fillRect/>
          </a:stretch>
        </p:blipFill>
        <p:spPr bwMode="auto">
          <a:xfrm>
            <a:off x="3594809" y="1704528"/>
            <a:ext cx="2521342" cy="252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3" name="Picture 8" descr="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21312"/>
          <a:stretch>
            <a:fillRect/>
          </a:stretch>
        </p:blipFill>
        <p:spPr bwMode="auto">
          <a:xfrm>
            <a:off x="1319922" y="1704528"/>
            <a:ext cx="2203449" cy="252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LCCMA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t="42050" r="54101" b="30134"/>
          <a:stretch/>
        </p:blipFill>
        <p:spPr>
          <a:xfrm>
            <a:off x="6187589" y="1700248"/>
            <a:ext cx="2659901" cy="25328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9D665A3-9B20-554C-ACAD-313D8DF66C1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3672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Mammographic Masses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6E56B-0ED8-CF46-B556-C99EA29C4296}"/>
              </a:ext>
            </a:extLst>
          </p:cNvPr>
          <p:cNvSpPr txBox="1"/>
          <p:nvPr/>
        </p:nvSpPr>
        <p:spPr>
          <a:xfrm>
            <a:off x="366171" y="4561679"/>
            <a:ext cx="84813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Shape:		   Round					Oval					     Irregular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Margins:	     Circumscribed		         Circumscribed				  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Spiculated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75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7" t="41414" r="22539" b="37880"/>
          <a:stretch>
            <a:fillRect/>
          </a:stretch>
        </p:blipFill>
        <p:spPr bwMode="auto">
          <a:xfrm>
            <a:off x="112713" y="1557338"/>
            <a:ext cx="5202237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29941" r="24464" b="49919"/>
          <a:stretch>
            <a:fillRect/>
          </a:stretch>
        </p:blipFill>
        <p:spPr bwMode="auto">
          <a:xfrm>
            <a:off x="5495925" y="1557338"/>
            <a:ext cx="3546475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E8325E2-09A9-0744-9941-D44471174CC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3672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Suspicious Calcifications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9F381-8F91-CE4A-AE9C-E3ADD0B39EA6}"/>
              </a:ext>
            </a:extLst>
          </p:cNvPr>
          <p:cNvSpPr txBox="1"/>
          <p:nvPr/>
        </p:nvSpPr>
        <p:spPr>
          <a:xfrm>
            <a:off x="342472" y="5135071"/>
            <a:ext cx="84813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morphology of these calcifications are fine and pleomorphic. Biopsy of these calcifications revealed ductal carcinoma in situ (DCIS).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29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1" t="5220" b="8113"/>
          <a:stretch>
            <a:fillRect/>
          </a:stretch>
        </p:blipFill>
        <p:spPr bwMode="auto">
          <a:xfrm>
            <a:off x="4887913" y="1103313"/>
            <a:ext cx="2274887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30566" r="2"/>
          <a:stretch>
            <a:fillRect/>
          </a:stretch>
        </p:blipFill>
        <p:spPr bwMode="auto">
          <a:xfrm>
            <a:off x="1906588" y="1103313"/>
            <a:ext cx="25019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Triangle 7"/>
          <p:cNvSpPr/>
          <p:nvPr/>
        </p:nvSpPr>
        <p:spPr bwMode="auto">
          <a:xfrm>
            <a:off x="5432425" y="2138363"/>
            <a:ext cx="2006600" cy="2312987"/>
          </a:xfrm>
          <a:prstGeom prst="rtTriangle">
            <a:avLst/>
          </a:prstGeom>
          <a:noFill/>
          <a:ln w="57150" cap="flat" cmpd="sng" algn="ctr">
            <a:solidFill>
              <a:schemeClr val="accent5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  <a:ea typeface="MS PGothic" charset="0"/>
              <a:cs typeface="MS PGothic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CD0079A-DE22-3440-9CA1-A1AD256807D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3672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Distribution of Calcifications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88F4F-F5E6-2749-809C-0B37D215A270}"/>
              </a:ext>
            </a:extLst>
          </p:cNvPr>
          <p:cNvSpPr txBox="1"/>
          <p:nvPr/>
        </p:nvSpPr>
        <p:spPr>
          <a:xfrm>
            <a:off x="431372" y="5991909"/>
            <a:ext cx="84813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These are segmentally distributed calcifications aligning with the pattern of ducts. It is pyramid or cone shaped with the base directed posteriorly.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6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2010 MLO.t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5" r="1734" b="29719"/>
          <a:stretch/>
        </p:blipFill>
        <p:spPr>
          <a:xfrm>
            <a:off x="4341813" y="1196975"/>
            <a:ext cx="2625725" cy="50228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Content Placeholder 7" descr="2010 CC.ti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6" t="17556" r="1735" b="8889"/>
          <a:stretch/>
        </p:blipFill>
        <p:spPr>
          <a:xfrm>
            <a:off x="1649413" y="987425"/>
            <a:ext cx="2447925" cy="504031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87792" y="5944672"/>
            <a:ext cx="2582759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MAMMOGRAM</a:t>
            </a:r>
            <a:endParaRPr lang="en-US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BE8B3C1-835D-8D4C-BE5E-804358A6B4A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3672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Developing Asymmetry</a:t>
            </a:r>
          </a:p>
        </p:txBody>
      </p:sp>
    </p:spTree>
    <p:extLst>
      <p:ext uri="{BB962C8B-B14F-4D97-AF65-F5344CB8AC3E}">
        <p14:creationId xmlns:p14="http://schemas.microsoft.com/office/powerpoint/2010/main" val="3766615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015 MLO.t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r="943"/>
          <a:stretch/>
        </p:blipFill>
        <p:spPr>
          <a:xfrm>
            <a:off x="4238625" y="1090613"/>
            <a:ext cx="2901950" cy="5048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Content Placeholder 9" descr="2015 CC.ti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7" r="944"/>
          <a:stretch/>
        </p:blipFill>
        <p:spPr>
          <a:xfrm>
            <a:off x="1649413" y="1212850"/>
            <a:ext cx="2513012" cy="5048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91105" y="5944672"/>
            <a:ext cx="29761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MAMMOGRAM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E42F143-495F-0249-BDE2-82D1B9402B1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3672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Developing Asymmetry</a:t>
            </a:r>
          </a:p>
        </p:txBody>
      </p:sp>
    </p:spTree>
    <p:extLst>
      <p:ext uri="{BB962C8B-B14F-4D97-AF65-F5344CB8AC3E}">
        <p14:creationId xmlns:p14="http://schemas.microsoft.com/office/powerpoint/2010/main" val="15285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702" y="25779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Patient – Clinical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74" y="1448960"/>
            <a:ext cx="8349908" cy="51339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Risk factors for breast cancer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Personal history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Family history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Genetic mutation</a:t>
            </a:r>
          </a:p>
          <a:p>
            <a:r>
              <a:rPr lang="en-US" dirty="0">
                <a:solidFill>
                  <a:schemeClr val="bg1"/>
                </a:solidFill>
              </a:rPr>
              <a:t>History of any breast procedures (core needle biopsies, excisional biopsy, lumpectomy)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Date, location, pathology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7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015 MLO.tif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r="943"/>
          <a:stretch/>
        </p:blipFill>
        <p:spPr>
          <a:xfrm>
            <a:off x="4238625" y="1090613"/>
            <a:ext cx="2901950" cy="5048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Content Placeholder 9" descr="2015 CC.ti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3" r="943"/>
          <a:stretch/>
        </p:blipFill>
        <p:spPr>
          <a:xfrm>
            <a:off x="1481138" y="1212850"/>
            <a:ext cx="2681287" cy="5048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91105" y="5944672"/>
            <a:ext cx="29761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MAMMOGRAM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3302000" y="2897188"/>
            <a:ext cx="792163" cy="755650"/>
          </a:xfrm>
          <a:prstGeom prst="ellips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  <a:ea typeface="MS PGothic" charset="0"/>
              <a:cs typeface="MS PGothic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429375" y="4016375"/>
            <a:ext cx="792163" cy="755650"/>
          </a:xfrm>
          <a:prstGeom prst="ellips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  <a:ea typeface="MS PGothic" charset="0"/>
              <a:cs typeface="MS PGothic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CBFE1F2-B461-C540-86C9-011DB714FCAF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3672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Developing Asymmetry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CB266-008E-0341-9860-CF8EC6F7808F}"/>
              </a:ext>
            </a:extLst>
          </p:cNvPr>
          <p:cNvSpPr txBox="1"/>
          <p:nvPr/>
        </p:nvSpPr>
        <p:spPr>
          <a:xfrm>
            <a:off x="257541" y="1582340"/>
            <a:ext cx="2134028" cy="3693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is a focal asymmetry which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 developed and is denser compared to prior mammogram.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findings on screening mammogram generally need further work-up with diagnostic mammography.</a:t>
            </a:r>
          </a:p>
        </p:txBody>
      </p:sp>
    </p:spTree>
    <p:extLst>
      <p:ext uri="{BB962C8B-B14F-4D97-AF65-F5344CB8AC3E}">
        <p14:creationId xmlns:p14="http://schemas.microsoft.com/office/powerpoint/2010/main" val="2556322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C.ti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r="35423" b="6732"/>
          <a:stretch/>
        </p:blipFill>
        <p:spPr>
          <a:xfrm>
            <a:off x="1574800" y="965200"/>
            <a:ext cx="2471738" cy="47085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Content Placeholder 4" descr="MLO.ti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r="943" b="10206"/>
          <a:stretch/>
        </p:blipFill>
        <p:spPr>
          <a:xfrm>
            <a:off x="4670425" y="965200"/>
            <a:ext cx="3906838" cy="464661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066ED3FD-1654-BB4C-87C2-41B3ABF0FD39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2148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Architectural Distortion</a:t>
            </a:r>
          </a:p>
        </p:txBody>
      </p:sp>
    </p:spTree>
    <p:extLst>
      <p:ext uri="{BB962C8B-B14F-4D97-AF65-F5344CB8AC3E}">
        <p14:creationId xmlns:p14="http://schemas.microsoft.com/office/powerpoint/2010/main" val="504475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C.tif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r="35423" b="6732"/>
          <a:stretch/>
        </p:blipFill>
        <p:spPr>
          <a:xfrm>
            <a:off x="1574800" y="965200"/>
            <a:ext cx="2471738" cy="470852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Content Placeholder 4" descr="MLO.ti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r="943" b="10206"/>
          <a:stretch/>
        </p:blipFill>
        <p:spPr>
          <a:xfrm>
            <a:off x="4670425" y="965200"/>
            <a:ext cx="3906838" cy="464661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Content Placeholder 5" descr="CC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42195" r="63360" b="29637"/>
          <a:stretch/>
        </p:blipFill>
        <p:spPr bwMode="auto">
          <a:xfrm>
            <a:off x="1720850" y="2468563"/>
            <a:ext cx="2155825" cy="2201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Content Placeholder 4" descr="MLO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27399" r="54924" b="42710"/>
          <a:stretch/>
        </p:blipFill>
        <p:spPr bwMode="auto">
          <a:xfrm>
            <a:off x="5037138" y="2451100"/>
            <a:ext cx="2189162" cy="2219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F30CC5-8799-1C46-92DB-17B17DB8EC49}"/>
              </a:ext>
            </a:extLst>
          </p:cNvPr>
          <p:cNvSpPr txBox="1"/>
          <p:nvPr/>
        </p:nvSpPr>
        <p:spPr>
          <a:xfrm>
            <a:off x="342472" y="5519173"/>
            <a:ext cx="845905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are images taken from tomosynthesis (3D) mammography. This shows an area of architectural distortion which appears like a star with the breast tissue being tethered into the central point of the star. This is a suspicious finding and biopsy revealed invasive lobular carcinoma.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066ED3FD-1654-BB4C-87C2-41B3ABF0FD39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2472" y="214804"/>
            <a:ext cx="84590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 Light"/>
              </a:rPr>
              <a:t>Architectural Distortion</a:t>
            </a:r>
          </a:p>
        </p:txBody>
      </p:sp>
    </p:spTree>
    <p:extLst>
      <p:ext uri="{BB962C8B-B14F-4D97-AF65-F5344CB8AC3E}">
        <p14:creationId xmlns:p14="http://schemas.microsoft.com/office/powerpoint/2010/main" val="28656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702" y="25779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Patient – Clinical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474" y="1448960"/>
            <a:ext cx="8349908" cy="51339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Hormonal Status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Pre-menopausal / Post Menopausal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Menstrual cycle phase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History of exogenous hormone use</a:t>
            </a:r>
          </a:p>
          <a:p>
            <a:r>
              <a:rPr lang="en-US" dirty="0">
                <a:solidFill>
                  <a:schemeClr val="bg1"/>
                </a:solidFill>
              </a:rPr>
              <a:t>History of exogenous hormone use</a:t>
            </a:r>
          </a:p>
          <a:p>
            <a:r>
              <a:rPr lang="en-US" dirty="0">
                <a:solidFill>
                  <a:schemeClr val="bg1"/>
                </a:solidFill>
              </a:rPr>
              <a:t>Symptoms (diagnostic mammography)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Palpable lump, focal pain, nipple discharge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7560" y="151938"/>
            <a:ext cx="9144376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Technique: Screening Mammogram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119831" y="1213432"/>
            <a:ext cx="6795215" cy="28126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Both Standard (2d) and tomosynthesis (3D) Mammography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4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standard views taken</a:t>
            </a:r>
          </a:p>
          <a:p>
            <a:pPr lvl="1">
              <a:defRPr/>
            </a:pPr>
            <a:r>
              <a:rPr lang="en-US" sz="1600" dirty="0">
                <a:solidFill>
                  <a:schemeClr val="bg1"/>
                </a:solidFill>
              </a:rPr>
              <a:t>Right/Left Craniocaudal Views (CC)</a:t>
            </a:r>
          </a:p>
          <a:p>
            <a:pPr lvl="1">
              <a:defRPr/>
            </a:pPr>
            <a:r>
              <a:rPr lang="en-US" sz="1600" dirty="0">
                <a:solidFill>
                  <a:schemeClr val="bg1"/>
                </a:solidFill>
              </a:rPr>
              <a:t>Right/Left Mediolateral Oblique (MLO)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000" dirty="0">
                <a:solidFill>
                  <a:schemeClr val="bg1"/>
                </a:solidFill>
              </a:rPr>
              <a:t>Additional views if needed (need to see more lateral tissue, folds in breast, etc.)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3556" name="Picture 8" descr="Mammo 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74" y="4171031"/>
            <a:ext cx="6622528" cy="256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1" t="33652" r="30974" b="39542"/>
          <a:stretch/>
        </p:blipFill>
        <p:spPr bwMode="auto">
          <a:xfrm>
            <a:off x="117333" y="1077485"/>
            <a:ext cx="858734" cy="13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53DFA0-E68C-C24B-B658-9B1E0E939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3" t="31976" r="18788" b="39542"/>
          <a:stretch/>
        </p:blipFill>
        <p:spPr bwMode="auto">
          <a:xfrm>
            <a:off x="1027544" y="1077485"/>
            <a:ext cx="956840" cy="13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84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100"/>
              <a:t>Localization Terminology - Quadrants</a:t>
            </a:r>
          </a:p>
        </p:txBody>
      </p:sp>
      <p:pic>
        <p:nvPicPr>
          <p:cNvPr id="36867" name="Picture 3" descr="export--391095988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54034" b="15717"/>
          <a:stretch/>
        </p:blipFill>
        <p:spPr>
          <a:xfrm>
            <a:off x="6958899" y="749583"/>
            <a:ext cx="2185101" cy="43081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export--39109626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8" t="17618" b="8159"/>
          <a:stretch>
            <a:fillRect/>
          </a:stretch>
        </p:blipFill>
        <p:spPr>
          <a:xfrm>
            <a:off x="4238932" y="678957"/>
            <a:ext cx="2621154" cy="4425372"/>
          </a:xfrm>
          <a:noFill/>
          <a:ln w="285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export--391096705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3" r="1" b="21037"/>
          <a:stretch/>
        </p:blipFill>
        <p:spPr>
          <a:xfrm>
            <a:off x="33062" y="920665"/>
            <a:ext cx="2401258" cy="43324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export--391098209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0" b="17531"/>
          <a:stretch/>
        </p:blipFill>
        <p:spPr>
          <a:xfrm>
            <a:off x="2530700" y="912572"/>
            <a:ext cx="2101224" cy="44151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423747" y="3041138"/>
            <a:ext cx="2044826" cy="952462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b="1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H="1" flipV="1">
            <a:off x="2545585" y="3091955"/>
            <a:ext cx="1659545" cy="1219546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b="1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4756831" y="3049536"/>
            <a:ext cx="2101224" cy="21819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b="1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 flipV="1">
            <a:off x="6968018" y="3071355"/>
            <a:ext cx="1854482" cy="0"/>
          </a:xfrm>
          <a:prstGeom prst="lin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b="1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64018" y="2462760"/>
            <a:ext cx="1439512" cy="73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(SUPERIOR)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825189" y="4040804"/>
            <a:ext cx="1503987" cy="73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(INFERIOR)</a:t>
            </a: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4710373" y="2213490"/>
            <a:ext cx="1771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OUTER</a:t>
            </a:r>
          </a:p>
        </p:txBody>
      </p:sp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5385398" y="4383888"/>
            <a:ext cx="10546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3190494" y="2475706"/>
            <a:ext cx="975158" cy="3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</a:p>
        </p:txBody>
      </p:sp>
      <p:sp>
        <p:nvSpPr>
          <p:cNvPr id="36884" name="Text Box 20"/>
          <p:cNvSpPr txBox="1">
            <a:spLocks noChangeArrowheads="1"/>
          </p:cNvSpPr>
          <p:nvPr/>
        </p:nvSpPr>
        <p:spPr bwMode="auto">
          <a:xfrm>
            <a:off x="2798137" y="4240607"/>
            <a:ext cx="1239682" cy="35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</a:p>
        </p:txBody>
      </p:sp>
      <p:sp>
        <p:nvSpPr>
          <p:cNvPr id="36885" name="Text Box 21"/>
          <p:cNvSpPr txBox="1">
            <a:spLocks noChangeArrowheads="1"/>
          </p:cNvSpPr>
          <p:nvPr/>
        </p:nvSpPr>
        <p:spPr bwMode="auto">
          <a:xfrm>
            <a:off x="7573550" y="2006494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OUTER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(LATERAL)</a:t>
            </a:r>
          </a:p>
        </p:txBody>
      </p:sp>
      <p:sp>
        <p:nvSpPr>
          <p:cNvPr id="36886" name="Text Box 22"/>
          <p:cNvSpPr txBox="1">
            <a:spLocks noChangeArrowheads="1"/>
          </p:cNvSpPr>
          <p:nvPr/>
        </p:nvSpPr>
        <p:spPr bwMode="auto">
          <a:xfrm>
            <a:off x="7322067" y="4285506"/>
            <a:ext cx="1348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INNER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(MEDIAL)</a:t>
            </a:r>
          </a:p>
        </p:txBody>
      </p:sp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3787780" y="4962764"/>
            <a:ext cx="434408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quadrants: </a:t>
            </a:r>
          </a:p>
          <a:p>
            <a:pPr marL="342900" indent="-342900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outer</a:t>
            </a:r>
          </a:p>
          <a:p>
            <a:pPr marL="342900" indent="-342900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inner</a:t>
            </a:r>
          </a:p>
          <a:p>
            <a:pPr marL="342900" indent="-342900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outer</a:t>
            </a:r>
          </a:p>
          <a:p>
            <a:pPr marL="342900" indent="-342900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inner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23114" y="401958"/>
            <a:ext cx="1885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MLO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915243" y="407206"/>
            <a:ext cx="1732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 MLO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982307" y="438724"/>
            <a:ext cx="1732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CC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7309397" y="472584"/>
            <a:ext cx="15271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 CC</a:t>
            </a:r>
          </a:p>
        </p:txBody>
      </p:sp>
    </p:spTree>
    <p:extLst>
      <p:ext uri="{BB962C8B-B14F-4D97-AF65-F5344CB8AC3E}">
        <p14:creationId xmlns:p14="http://schemas.microsoft.com/office/powerpoint/2010/main" val="2468895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5986" y="1471448"/>
            <a:ext cx="7886700" cy="467206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Focused attention; limit distractions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Read patient history questionnaire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Read previous mammogram report (s)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Standard views on screen positioned same every time including how display old versus new mammograms and tomosynthesis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Compare at least 2 previous mammograms, most recent and older (earliest available)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2D8033C-A78E-9549-AC2C-DD09ED11A4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5689" y="200722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Approach: Viewing Technique</a:t>
            </a:r>
          </a:p>
        </p:txBody>
      </p:sp>
    </p:spTree>
    <p:extLst>
      <p:ext uri="{BB962C8B-B14F-4D97-AF65-F5344CB8AC3E}">
        <p14:creationId xmlns:p14="http://schemas.microsoft.com/office/powerpoint/2010/main" val="321244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5689" y="200722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Systematic Approach Interpretation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5689" y="1390918"/>
            <a:ext cx="8489218" cy="510003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Use consistent approach each time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600" dirty="0">
                <a:solidFill>
                  <a:schemeClr val="bg1"/>
                </a:solidFill>
              </a:rPr>
              <a:t>Evaluate technical factors – </a:t>
            </a:r>
          </a:p>
          <a:p>
            <a:pPr lvl="1">
              <a:defRPr/>
            </a:pPr>
            <a:r>
              <a:rPr lang="en-US" sz="2200" dirty="0">
                <a:solidFill>
                  <a:schemeClr val="bg1"/>
                </a:solidFill>
              </a:rPr>
              <a:t>Breast positioning- nipple in profile, open inframammary fold</a:t>
            </a:r>
          </a:p>
          <a:p>
            <a:pPr lvl="1">
              <a:defRPr/>
            </a:pPr>
            <a:r>
              <a:rPr lang="en-US" sz="2200" dirty="0">
                <a:solidFill>
                  <a:schemeClr val="bg1"/>
                </a:solidFill>
              </a:rPr>
              <a:t> Motion/blur</a:t>
            </a:r>
          </a:p>
          <a:p>
            <a:pPr lvl="1">
              <a:defRPr/>
            </a:pPr>
            <a:r>
              <a:rPr lang="en-US" sz="2200" dirty="0">
                <a:solidFill>
                  <a:schemeClr val="bg1"/>
                </a:solidFill>
              </a:rPr>
              <a:t> Deodorant artifacts</a:t>
            </a:r>
          </a:p>
          <a:p>
            <a:pPr lvl="1">
              <a:defRPr/>
            </a:pPr>
            <a:r>
              <a:rPr lang="en-US" sz="2200" dirty="0">
                <a:solidFill>
                  <a:schemeClr val="bg1"/>
                </a:solidFill>
              </a:rPr>
              <a:t> No folds or wrinkles</a:t>
            </a:r>
          </a:p>
          <a:p>
            <a:pPr lvl="1">
              <a:defRPr/>
            </a:pPr>
            <a:r>
              <a:rPr lang="en-US" sz="2200" dirty="0">
                <a:solidFill>
                  <a:schemeClr val="bg1"/>
                </a:solidFill>
              </a:rPr>
              <a:t>Tissue within 1 cm on MLO and CC view draw line from nipple to chest wall 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</a:rPr>
              <a:t>Pectoralis muscle wide superiorly with convex anterior border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810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648" y="1266867"/>
            <a:ext cx="8527855" cy="5369391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n-US" sz="15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Use overall and close in (magnifying) search technique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About perception….is there potentially a lesion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“Send” brain to specific look for things…..certain spaces, mass, distortion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Evaluate from a distance: </a:t>
            </a:r>
          </a:p>
          <a:p>
            <a:pPr lvl="1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</a:rPr>
              <a:t>Overall breast tissue density</a:t>
            </a:r>
          </a:p>
          <a:p>
            <a:pPr lvl="1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</a:rPr>
              <a:t>Symmetry of breast</a:t>
            </a:r>
          </a:p>
          <a:p>
            <a:pPr lvl="1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</a:rPr>
              <a:t>Breast contour </a:t>
            </a:r>
          </a:p>
          <a:p>
            <a:pPr lvl="1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</a:rPr>
              <a:t>Breast size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AA126E-AB5B-B342-9661-B0E7F720FC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5689" y="200722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Systematic Approach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59745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3335" y="1383379"/>
            <a:ext cx="8577330" cy="5273899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</a:rPr>
              <a:t>Same search pattern every time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Square search pattern or </a:t>
            </a:r>
          </a:p>
          <a:p>
            <a:pPr lvl="1">
              <a:lnSpc>
                <a:spcPct val="80000"/>
              </a:lnSpc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Split in 3rds: Lateral, mid, medial CC then upper, mid,  inferior MLO</a:t>
            </a:r>
          </a:p>
          <a:p>
            <a:pPr lvl="1">
              <a:lnSpc>
                <a:spcPct val="80000"/>
              </a:lnSpc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Tomosynthesis (3D Mammography)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2400" dirty="0">
                <a:solidFill>
                  <a:schemeClr val="bg1"/>
                </a:solidFill>
              </a:rPr>
              <a:t>Keep eye same spot scroll back and forth all way through then move on next spot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8BB7F14-2609-C54A-A7F3-EDDC1A8A01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45689" y="200722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Systematic Approach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80100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Fireball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1_Fireball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/>
      <a:bodyPr wrap="square" rtlCol="0" anchor="ctr">
        <a:spAutoFit/>
      </a:bodyPr>
      <a:lstStyle>
        <a:defPPr algn="ctr">
          <a:defRPr sz="1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txDef>
  </a:objectDefaults>
  <a:extraClrSchemeLst>
    <a:extraClrScheme>
      <a:clrScheme name="1_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828</Words>
  <Application>Microsoft Macintosh PowerPoint</Application>
  <PresentationFormat>On-screen Show (4:3)</PresentationFormat>
  <Paragraphs>149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 Unicode MS</vt:lpstr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9_Fireball</vt:lpstr>
      <vt:lpstr>How to Approach Mammograms </vt:lpstr>
      <vt:lpstr>Patient – Clinical History</vt:lpstr>
      <vt:lpstr>Patient – Clinical History</vt:lpstr>
      <vt:lpstr>Technique: Screening Mammogram</vt:lpstr>
      <vt:lpstr>Localization Terminology - Quadrants</vt:lpstr>
      <vt:lpstr>Approach: Viewing Technique</vt:lpstr>
      <vt:lpstr>Systematic Approach Interpretation</vt:lpstr>
      <vt:lpstr>Systematic Approach Interpretation</vt:lpstr>
      <vt:lpstr>Systematic Approach Interpretation</vt:lpstr>
      <vt:lpstr>Systematic Approach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Medical University of South Carolina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Approach Mammograms</dc:title>
  <dc:creator>Leddy, Rebecca J.</dc:creator>
  <cp:lastModifiedBy>Diana Lam</cp:lastModifiedBy>
  <cp:revision>23</cp:revision>
  <dcterms:created xsi:type="dcterms:W3CDTF">2017-10-11T15:37:30Z</dcterms:created>
  <dcterms:modified xsi:type="dcterms:W3CDTF">2020-06-22T02:47:46Z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1481113568</vt:i4>
  </property>
  <property fmtid="{D5CDD505-2E9C-101B-9397-08002B2CF9AE}" pid="3" name="_NewReviewCycle">
    <vt:lpwstr/>
  </property>
  <property fmtid="{D5CDD505-2E9C-101B-9397-08002B2CF9AE}" pid="4" name="_EmailSubject">
    <vt:lpwstr>How to approach mammogram </vt:lpwstr>
  </property>
  <property fmtid="{D5CDD505-2E9C-101B-9397-08002B2CF9AE}" pid="5" name="_AuthorEmail">
    <vt:lpwstr>leddyr@musc.edu</vt:lpwstr>
  </property>
  <property fmtid="{D5CDD505-2E9C-101B-9397-08002B2CF9AE}" pid="6" name="_AuthorEmailDisplayName">
    <vt:lpwstr>Leddy, Rebecca J.</vt:lpwstr>
  </property>
</Properties>
</file>