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slide" Target="slides/slide79.xml"/><Relationship Id="rId83" Type="http://schemas.openxmlformats.org/officeDocument/2006/relationships/slide" Target="slides/slide78.xml"/><Relationship Id="rId42" Type="http://schemas.openxmlformats.org/officeDocument/2006/relationships/slide" Target="slides/slide37.xml"/><Relationship Id="rId86" Type="http://schemas.openxmlformats.org/officeDocument/2006/relationships/slide" Target="slides/slide81.xml"/><Relationship Id="rId41" Type="http://schemas.openxmlformats.org/officeDocument/2006/relationships/slide" Target="slides/slide36.xml"/><Relationship Id="rId85" Type="http://schemas.openxmlformats.org/officeDocument/2006/relationships/slide" Target="slides/slide80.xml"/><Relationship Id="rId44" Type="http://schemas.openxmlformats.org/officeDocument/2006/relationships/slide" Target="slides/slide39.xml"/><Relationship Id="rId88" Type="http://schemas.openxmlformats.org/officeDocument/2006/relationships/slide" Target="slides/slide83.xml"/><Relationship Id="rId43" Type="http://schemas.openxmlformats.org/officeDocument/2006/relationships/slide" Target="slides/slide38.xml"/><Relationship Id="rId87" Type="http://schemas.openxmlformats.org/officeDocument/2006/relationships/slide" Target="slides/slide82.xml"/><Relationship Id="rId46" Type="http://schemas.openxmlformats.org/officeDocument/2006/relationships/slide" Target="slides/slide41.xml"/><Relationship Id="rId45" Type="http://schemas.openxmlformats.org/officeDocument/2006/relationships/slide" Target="slides/slide40.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28a17f1db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8a17f1db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6ea65e3315_2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6ea65e3315_2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6ea65e3315_2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6ea65e3315_2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tip and sidehole needs to be distal to the EG junction but not 10 cm. AJR:198 p. 564</a:t>
            </a:r>
            <a:endParaRPr/>
          </a:p>
          <a:p>
            <a:pPr indent="0" lvl="0" marL="0" rtl="0" algn="l">
              <a:spcBef>
                <a:spcPts val="0"/>
              </a:spcBef>
              <a:spcAft>
                <a:spcPts val="0"/>
              </a:spcAft>
              <a:buNone/>
            </a:pPr>
            <a:r>
              <a:rPr lang="en"/>
              <a:t>Airway misplacement can result in lung injury, PTX and hydropneumothorax.</a:t>
            </a:r>
            <a:endParaRPr/>
          </a:p>
          <a:p>
            <a:pPr indent="0" lvl="0" marL="0" rtl="0" algn="l">
              <a:spcBef>
                <a:spcPts val="0"/>
              </a:spcBef>
              <a:spcAft>
                <a:spcPts val="0"/>
              </a:spcAft>
              <a:buNone/>
            </a:pPr>
            <a:r>
              <a:rPr lang="en"/>
              <a:t>Esophageal misplacement can lead to aspiration.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g6ea65e3315_2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6ea65e3315_2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g6ea65e3315_2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6ea65e3315_2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6ea65e3315_2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6ea65e3315_2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g6ea65e3315_2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6ea65e3315_2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g6ea65e3315_2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6ea65e3315_2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g6ea65e3315_2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6ea65e3315_2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g6ea65e3315_2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6ea65e3315_2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g6ea65e3315_2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6ea65e3315_2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g6ea65e3315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6ea65e3315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g6ea65e3315_2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6ea65e3315_2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Chest tube extends towards the apex, the side hole of the tube is in the pleural space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6ea65e3315_2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6ea65e3315_2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Pigtail catheter is coiled inside the chest, all of the side holes project in the pleural space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g6ea65e3315_2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6ea65e3315_2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g6ea65e3315_2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6ea65e3315_2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g6ea65e3315_2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6ea65e3315_2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g6ea65e3315_2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6ea65e3315_2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g6ea65e3315_2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6ea65e3315_2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g6ea65e3315_2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6ea65e3315_2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Google Shape;318;g6ea65e3315_2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6ea65e3315_2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Google Shape;326;g6ea65e3315_2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6ea65e3315_2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g6ea65e3315_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6ea65e3315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Google Shape;336;g6ea65e3315_2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6ea65e3315_2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Google Shape;344;g6ea65e3315_2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6ea65e3315_2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3" name="Shape 353"/>
        <p:cNvGrpSpPr/>
        <p:nvPr/>
      </p:nvGrpSpPr>
      <p:grpSpPr>
        <a:xfrm>
          <a:off x="0" y="0"/>
          <a:ext cx="0" cy="0"/>
          <a:chOff x="0" y="0"/>
          <a:chExt cx="0" cy="0"/>
        </a:xfrm>
      </p:grpSpPr>
      <p:sp>
        <p:nvSpPr>
          <p:cNvPr id="354" name="Google Shape;354;g6ea65e3315_2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6ea65e3315_2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 name="Shape 363"/>
        <p:cNvGrpSpPr/>
        <p:nvPr/>
      </p:nvGrpSpPr>
      <p:grpSpPr>
        <a:xfrm>
          <a:off x="0" y="0"/>
          <a:ext cx="0" cy="0"/>
          <a:chOff x="0" y="0"/>
          <a:chExt cx="0" cy="0"/>
        </a:xfrm>
      </p:grpSpPr>
      <p:sp>
        <p:nvSpPr>
          <p:cNvPr id="364" name="Google Shape;364;g6ea65e3315_2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6ea65e3315_2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2" name="Shape 372"/>
        <p:cNvGrpSpPr/>
        <p:nvPr/>
      </p:nvGrpSpPr>
      <p:grpSpPr>
        <a:xfrm>
          <a:off x="0" y="0"/>
          <a:ext cx="0" cy="0"/>
          <a:chOff x="0" y="0"/>
          <a:chExt cx="0" cy="0"/>
        </a:xfrm>
      </p:grpSpPr>
      <p:sp>
        <p:nvSpPr>
          <p:cNvPr id="373" name="Google Shape;373;g6ea65e3315_2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6ea65e3315_2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Also rupture of the pulmonary artery branch if too far out and balloon expanded.</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Google Shape;380;g6ea65e3315_2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6ea65e3315_2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Google Shape;387;g6ea65e3315_2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6ea65e3315_2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Google Shape;396;g6ea65e3315_2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6ea65e3315_2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Google Shape;404;g6ea65e3315_2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6ea65e3315_2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Infection also complication.</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0" name="Shape 410"/>
        <p:cNvGrpSpPr/>
        <p:nvPr/>
      </p:nvGrpSpPr>
      <p:grpSpPr>
        <a:xfrm>
          <a:off x="0" y="0"/>
          <a:ext cx="0" cy="0"/>
          <a:chOff x="0" y="0"/>
          <a:chExt cx="0" cy="0"/>
        </a:xfrm>
      </p:grpSpPr>
      <p:sp>
        <p:nvSpPr>
          <p:cNvPr id="411" name="Google Shape;411;g6ea65e3315_2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6ea65e3315_2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g6ea65e3315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6ea65e3315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usually use 2-6 cm for adults but the AJR article on ICU Radiography  lists 2-5 cm (AJR:198, March 2012 p563) so we should probably keep that.</a:t>
            </a:r>
            <a:endParaRPr/>
          </a:p>
          <a:p>
            <a:pPr indent="0" lvl="0" marL="0" rtl="0" algn="l">
              <a:spcBef>
                <a:spcPts val="0"/>
              </a:spcBef>
              <a:spcAft>
                <a:spcPts val="0"/>
              </a:spcAft>
              <a:buNone/>
            </a:pPr>
            <a:r>
              <a:rPr lang="en"/>
              <a:t>Under complication I would add Dislodging teeth and fillings. I have a CT image of a tooth and crown in the right mainstem.</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7" name="Shape 417"/>
        <p:cNvGrpSpPr/>
        <p:nvPr/>
      </p:nvGrpSpPr>
      <p:grpSpPr>
        <a:xfrm>
          <a:off x="0" y="0"/>
          <a:ext cx="0" cy="0"/>
          <a:chOff x="0" y="0"/>
          <a:chExt cx="0" cy="0"/>
        </a:xfrm>
      </p:grpSpPr>
      <p:sp>
        <p:nvSpPr>
          <p:cNvPr id="418" name="Google Shape;418;g6ea65e3315_2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6ea65e3315_2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5" name="Shape 425"/>
        <p:cNvGrpSpPr/>
        <p:nvPr/>
      </p:nvGrpSpPr>
      <p:grpSpPr>
        <a:xfrm>
          <a:off x="0" y="0"/>
          <a:ext cx="0" cy="0"/>
          <a:chOff x="0" y="0"/>
          <a:chExt cx="0" cy="0"/>
        </a:xfrm>
      </p:grpSpPr>
      <p:sp>
        <p:nvSpPr>
          <p:cNvPr id="426" name="Google Shape;426;g6ea65e3315_2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6ea65e3315_2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2" name="Shape 432"/>
        <p:cNvGrpSpPr/>
        <p:nvPr/>
      </p:nvGrpSpPr>
      <p:grpSpPr>
        <a:xfrm>
          <a:off x="0" y="0"/>
          <a:ext cx="0" cy="0"/>
          <a:chOff x="0" y="0"/>
          <a:chExt cx="0" cy="0"/>
        </a:xfrm>
      </p:grpSpPr>
      <p:sp>
        <p:nvSpPr>
          <p:cNvPr id="433" name="Google Shape;433;g6ea65e3315_2_2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6ea65e3315_2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2" name="Shape 442"/>
        <p:cNvGrpSpPr/>
        <p:nvPr/>
      </p:nvGrpSpPr>
      <p:grpSpPr>
        <a:xfrm>
          <a:off x="0" y="0"/>
          <a:ext cx="0" cy="0"/>
          <a:chOff x="0" y="0"/>
          <a:chExt cx="0" cy="0"/>
        </a:xfrm>
      </p:grpSpPr>
      <p:sp>
        <p:nvSpPr>
          <p:cNvPr id="443" name="Google Shape;443;g6ea65e3315_2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6ea65e3315_2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7" name="Shape 447"/>
        <p:cNvGrpSpPr/>
        <p:nvPr/>
      </p:nvGrpSpPr>
      <p:grpSpPr>
        <a:xfrm>
          <a:off x="0" y="0"/>
          <a:ext cx="0" cy="0"/>
          <a:chOff x="0" y="0"/>
          <a:chExt cx="0" cy="0"/>
        </a:xfrm>
      </p:grpSpPr>
      <p:sp>
        <p:nvSpPr>
          <p:cNvPr id="448" name="Google Shape;448;g28a17f1dbd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28a17f1dbd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3" name="Shape 453"/>
        <p:cNvGrpSpPr/>
        <p:nvPr/>
      </p:nvGrpSpPr>
      <p:grpSpPr>
        <a:xfrm>
          <a:off x="0" y="0"/>
          <a:ext cx="0" cy="0"/>
          <a:chOff x="0" y="0"/>
          <a:chExt cx="0" cy="0"/>
        </a:xfrm>
      </p:grpSpPr>
      <p:sp>
        <p:nvSpPr>
          <p:cNvPr id="454" name="Google Shape;454;g285b624ea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285b624ea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usually use 2-6 cm for adults but the AJR article on ICU Radiography  lists 2-5 cm (AJR:198, March 2012 p563) so we should probably keep that.</a:t>
            </a:r>
            <a:endParaRPr/>
          </a:p>
          <a:p>
            <a:pPr indent="0" lvl="0" marL="0" rtl="0" algn="l">
              <a:spcBef>
                <a:spcPts val="0"/>
              </a:spcBef>
              <a:spcAft>
                <a:spcPts val="0"/>
              </a:spcAft>
              <a:buNone/>
            </a:pPr>
            <a:r>
              <a:rPr lang="en"/>
              <a:t>Under complication I would add Dislodging teeth and fillings. I have a CT image of a tooth and crown in the right mainstem.</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0" name="Shape 460"/>
        <p:cNvGrpSpPr/>
        <p:nvPr/>
      </p:nvGrpSpPr>
      <p:grpSpPr>
        <a:xfrm>
          <a:off x="0" y="0"/>
          <a:ext cx="0" cy="0"/>
          <a:chOff x="0" y="0"/>
          <a:chExt cx="0" cy="0"/>
        </a:xfrm>
      </p:grpSpPr>
      <p:sp>
        <p:nvSpPr>
          <p:cNvPr id="461" name="Google Shape;461;g2caca1a422_5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2caca1a422_5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7" name="Shape 467"/>
        <p:cNvGrpSpPr/>
        <p:nvPr/>
      </p:nvGrpSpPr>
      <p:grpSpPr>
        <a:xfrm>
          <a:off x="0" y="0"/>
          <a:ext cx="0" cy="0"/>
          <a:chOff x="0" y="0"/>
          <a:chExt cx="0" cy="0"/>
        </a:xfrm>
      </p:grpSpPr>
      <p:sp>
        <p:nvSpPr>
          <p:cNvPr id="468" name="Google Shape;468;g2caca1a422_4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2caca1a422_4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5" name="Shape 475"/>
        <p:cNvGrpSpPr/>
        <p:nvPr/>
      </p:nvGrpSpPr>
      <p:grpSpPr>
        <a:xfrm>
          <a:off x="0" y="0"/>
          <a:ext cx="0" cy="0"/>
          <a:chOff x="0" y="0"/>
          <a:chExt cx="0" cy="0"/>
        </a:xfrm>
      </p:grpSpPr>
      <p:sp>
        <p:nvSpPr>
          <p:cNvPr id="476" name="Google Shape;476;g285b624ea6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285b624ea6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6" name="Shape 486"/>
        <p:cNvGrpSpPr/>
        <p:nvPr/>
      </p:nvGrpSpPr>
      <p:grpSpPr>
        <a:xfrm>
          <a:off x="0" y="0"/>
          <a:ext cx="0" cy="0"/>
          <a:chOff x="0" y="0"/>
          <a:chExt cx="0" cy="0"/>
        </a:xfrm>
      </p:grpSpPr>
      <p:sp>
        <p:nvSpPr>
          <p:cNvPr id="487" name="Google Shape;487;g285b624ea6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285b624ea6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g6ea65e3315_2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6ea65e3315_2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3" name="Shape 493"/>
        <p:cNvGrpSpPr/>
        <p:nvPr/>
      </p:nvGrpSpPr>
      <p:grpSpPr>
        <a:xfrm>
          <a:off x="0" y="0"/>
          <a:ext cx="0" cy="0"/>
          <a:chOff x="0" y="0"/>
          <a:chExt cx="0" cy="0"/>
        </a:xfrm>
      </p:grpSpPr>
      <p:sp>
        <p:nvSpPr>
          <p:cNvPr id="494" name="Google Shape;494;g285b624ea6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285b624ea6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0" name="Shape 500"/>
        <p:cNvGrpSpPr/>
        <p:nvPr/>
      </p:nvGrpSpPr>
      <p:grpSpPr>
        <a:xfrm>
          <a:off x="0" y="0"/>
          <a:ext cx="0" cy="0"/>
          <a:chOff x="0" y="0"/>
          <a:chExt cx="0" cy="0"/>
        </a:xfrm>
      </p:grpSpPr>
      <p:sp>
        <p:nvSpPr>
          <p:cNvPr id="501" name="Google Shape;501;g285b624ea6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285b624ea6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1" name="Shape 511"/>
        <p:cNvGrpSpPr/>
        <p:nvPr/>
      </p:nvGrpSpPr>
      <p:grpSpPr>
        <a:xfrm>
          <a:off x="0" y="0"/>
          <a:ext cx="0" cy="0"/>
          <a:chOff x="0" y="0"/>
          <a:chExt cx="0" cy="0"/>
        </a:xfrm>
      </p:grpSpPr>
      <p:sp>
        <p:nvSpPr>
          <p:cNvPr id="512" name="Google Shape;512;g285b624ea6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285b624ea6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tip and sidehole needs to be distal to the EG junction but not 10 cm. AJR:198 p. 564</a:t>
            </a:r>
            <a:endParaRPr/>
          </a:p>
          <a:p>
            <a:pPr indent="0" lvl="0" marL="0" rtl="0" algn="l">
              <a:spcBef>
                <a:spcPts val="0"/>
              </a:spcBef>
              <a:spcAft>
                <a:spcPts val="0"/>
              </a:spcAft>
              <a:buNone/>
            </a:pPr>
            <a:r>
              <a:rPr lang="en"/>
              <a:t>Airway misplacement can result in lung injury, PTX and hydropneumothorax.</a:t>
            </a:r>
            <a:endParaRPr/>
          </a:p>
          <a:p>
            <a:pPr indent="0" lvl="0" marL="0" rtl="0" algn="l">
              <a:spcBef>
                <a:spcPts val="0"/>
              </a:spcBef>
              <a:spcAft>
                <a:spcPts val="0"/>
              </a:spcAft>
              <a:buNone/>
            </a:pPr>
            <a:r>
              <a:rPr lang="en"/>
              <a:t>Esophageal misplacement can lead to aspiration.</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8" name="Shape 518"/>
        <p:cNvGrpSpPr/>
        <p:nvPr/>
      </p:nvGrpSpPr>
      <p:grpSpPr>
        <a:xfrm>
          <a:off x="0" y="0"/>
          <a:ext cx="0" cy="0"/>
          <a:chOff x="0" y="0"/>
          <a:chExt cx="0" cy="0"/>
        </a:xfrm>
      </p:grpSpPr>
      <p:sp>
        <p:nvSpPr>
          <p:cNvPr id="519" name="Google Shape;519;g285b624ea6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285b624ea6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5" name="Shape 525"/>
        <p:cNvGrpSpPr/>
        <p:nvPr/>
      </p:nvGrpSpPr>
      <p:grpSpPr>
        <a:xfrm>
          <a:off x="0" y="0"/>
          <a:ext cx="0" cy="0"/>
          <a:chOff x="0" y="0"/>
          <a:chExt cx="0" cy="0"/>
        </a:xfrm>
      </p:grpSpPr>
      <p:sp>
        <p:nvSpPr>
          <p:cNvPr id="526" name="Google Shape;526;g285b624ea6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285b624ea6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8" name="Shape 538"/>
        <p:cNvGrpSpPr/>
        <p:nvPr/>
      </p:nvGrpSpPr>
      <p:grpSpPr>
        <a:xfrm>
          <a:off x="0" y="0"/>
          <a:ext cx="0" cy="0"/>
          <a:chOff x="0" y="0"/>
          <a:chExt cx="0" cy="0"/>
        </a:xfrm>
      </p:grpSpPr>
      <p:sp>
        <p:nvSpPr>
          <p:cNvPr id="539" name="Google Shape;539;g285b624ea6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285b624ea6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6" name="Shape 546"/>
        <p:cNvGrpSpPr/>
        <p:nvPr/>
      </p:nvGrpSpPr>
      <p:grpSpPr>
        <a:xfrm>
          <a:off x="0" y="0"/>
          <a:ext cx="0" cy="0"/>
          <a:chOff x="0" y="0"/>
          <a:chExt cx="0" cy="0"/>
        </a:xfrm>
      </p:grpSpPr>
      <p:sp>
        <p:nvSpPr>
          <p:cNvPr id="547" name="Google Shape;547;g285b624ea6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285b624ea6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4" name="Shape 554"/>
        <p:cNvGrpSpPr/>
        <p:nvPr/>
      </p:nvGrpSpPr>
      <p:grpSpPr>
        <a:xfrm>
          <a:off x="0" y="0"/>
          <a:ext cx="0" cy="0"/>
          <a:chOff x="0" y="0"/>
          <a:chExt cx="0" cy="0"/>
        </a:xfrm>
      </p:grpSpPr>
      <p:sp>
        <p:nvSpPr>
          <p:cNvPr id="555" name="Google Shape;555;g285b624ea6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285b624ea6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1" name="Shape 561"/>
        <p:cNvGrpSpPr/>
        <p:nvPr/>
      </p:nvGrpSpPr>
      <p:grpSpPr>
        <a:xfrm>
          <a:off x="0" y="0"/>
          <a:ext cx="0" cy="0"/>
          <a:chOff x="0" y="0"/>
          <a:chExt cx="0" cy="0"/>
        </a:xfrm>
      </p:grpSpPr>
      <p:sp>
        <p:nvSpPr>
          <p:cNvPr id="562" name="Google Shape;562;g285b624ea6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285b624ea6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2" name="Shape 572"/>
        <p:cNvGrpSpPr/>
        <p:nvPr/>
      </p:nvGrpSpPr>
      <p:grpSpPr>
        <a:xfrm>
          <a:off x="0" y="0"/>
          <a:ext cx="0" cy="0"/>
          <a:chOff x="0" y="0"/>
          <a:chExt cx="0" cy="0"/>
        </a:xfrm>
      </p:grpSpPr>
      <p:sp>
        <p:nvSpPr>
          <p:cNvPr id="573" name="Google Shape;573;g285b624ea6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285b624ea6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g6ea65e3315_2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6ea65e3315_2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9" name="Shape 579"/>
        <p:cNvGrpSpPr/>
        <p:nvPr/>
      </p:nvGrpSpPr>
      <p:grpSpPr>
        <a:xfrm>
          <a:off x="0" y="0"/>
          <a:ext cx="0" cy="0"/>
          <a:chOff x="0" y="0"/>
          <a:chExt cx="0" cy="0"/>
        </a:xfrm>
      </p:grpSpPr>
      <p:sp>
        <p:nvSpPr>
          <p:cNvPr id="580" name="Google Shape;580;g285b624ea6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285b624ea6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6" name="Shape 586"/>
        <p:cNvGrpSpPr/>
        <p:nvPr/>
      </p:nvGrpSpPr>
      <p:grpSpPr>
        <a:xfrm>
          <a:off x="0" y="0"/>
          <a:ext cx="0" cy="0"/>
          <a:chOff x="0" y="0"/>
          <a:chExt cx="0" cy="0"/>
        </a:xfrm>
      </p:grpSpPr>
      <p:sp>
        <p:nvSpPr>
          <p:cNvPr id="587" name="Google Shape;587;g285b624ea6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285b624ea6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Chest tube extends towards the apex, the side hole of the tube is in the pleural space</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3" name="Shape 593"/>
        <p:cNvGrpSpPr/>
        <p:nvPr/>
      </p:nvGrpSpPr>
      <p:grpSpPr>
        <a:xfrm>
          <a:off x="0" y="0"/>
          <a:ext cx="0" cy="0"/>
          <a:chOff x="0" y="0"/>
          <a:chExt cx="0" cy="0"/>
        </a:xfrm>
      </p:grpSpPr>
      <p:sp>
        <p:nvSpPr>
          <p:cNvPr id="594" name="Google Shape;594;g285b624ea6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285b624ea6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Pigtail catheter is coiled inside the chest, all of the side holes project in the pleural space</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0" name="Shape 600"/>
        <p:cNvGrpSpPr/>
        <p:nvPr/>
      </p:nvGrpSpPr>
      <p:grpSpPr>
        <a:xfrm>
          <a:off x="0" y="0"/>
          <a:ext cx="0" cy="0"/>
          <a:chOff x="0" y="0"/>
          <a:chExt cx="0" cy="0"/>
        </a:xfrm>
      </p:grpSpPr>
      <p:sp>
        <p:nvSpPr>
          <p:cNvPr id="601" name="Google Shape;601;g3291cc36d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3291cc36d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9" name="Shape 609"/>
        <p:cNvGrpSpPr/>
        <p:nvPr/>
      </p:nvGrpSpPr>
      <p:grpSpPr>
        <a:xfrm>
          <a:off x="0" y="0"/>
          <a:ext cx="0" cy="0"/>
          <a:chOff x="0" y="0"/>
          <a:chExt cx="0" cy="0"/>
        </a:xfrm>
      </p:grpSpPr>
      <p:sp>
        <p:nvSpPr>
          <p:cNvPr id="610" name="Google Shape;610;g285b624ea6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285b624ea6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7" name="Shape 617"/>
        <p:cNvGrpSpPr/>
        <p:nvPr/>
      </p:nvGrpSpPr>
      <p:grpSpPr>
        <a:xfrm>
          <a:off x="0" y="0"/>
          <a:ext cx="0" cy="0"/>
          <a:chOff x="0" y="0"/>
          <a:chExt cx="0" cy="0"/>
        </a:xfrm>
      </p:grpSpPr>
      <p:sp>
        <p:nvSpPr>
          <p:cNvPr id="618" name="Google Shape;618;g285b624ea6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285b624ea6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4" name="Shape 624"/>
        <p:cNvGrpSpPr/>
        <p:nvPr/>
      </p:nvGrpSpPr>
      <p:grpSpPr>
        <a:xfrm>
          <a:off x="0" y="0"/>
          <a:ext cx="0" cy="0"/>
          <a:chOff x="0" y="0"/>
          <a:chExt cx="0" cy="0"/>
        </a:xfrm>
      </p:grpSpPr>
      <p:sp>
        <p:nvSpPr>
          <p:cNvPr id="625" name="Google Shape;625;g285b624ea6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285b624ea6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1" name="Shape 631"/>
        <p:cNvGrpSpPr/>
        <p:nvPr/>
      </p:nvGrpSpPr>
      <p:grpSpPr>
        <a:xfrm>
          <a:off x="0" y="0"/>
          <a:ext cx="0" cy="0"/>
          <a:chOff x="0" y="0"/>
          <a:chExt cx="0" cy="0"/>
        </a:xfrm>
      </p:grpSpPr>
      <p:sp>
        <p:nvSpPr>
          <p:cNvPr id="632" name="Google Shape;632;g285b624ea6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285b624ea6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2" name="Shape 642"/>
        <p:cNvGrpSpPr/>
        <p:nvPr/>
      </p:nvGrpSpPr>
      <p:grpSpPr>
        <a:xfrm>
          <a:off x="0" y="0"/>
          <a:ext cx="0" cy="0"/>
          <a:chOff x="0" y="0"/>
          <a:chExt cx="0" cy="0"/>
        </a:xfrm>
      </p:grpSpPr>
      <p:sp>
        <p:nvSpPr>
          <p:cNvPr id="643" name="Google Shape;643;g285b624ea6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285b624ea6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9" name="Shape 649"/>
        <p:cNvGrpSpPr/>
        <p:nvPr/>
      </p:nvGrpSpPr>
      <p:grpSpPr>
        <a:xfrm>
          <a:off x="0" y="0"/>
          <a:ext cx="0" cy="0"/>
          <a:chOff x="0" y="0"/>
          <a:chExt cx="0" cy="0"/>
        </a:xfrm>
      </p:grpSpPr>
      <p:sp>
        <p:nvSpPr>
          <p:cNvPr id="650" name="Google Shape;650;g3291cc36d1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3291cc36d1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g6ea65e3315_2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6ea65e3315_2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7" name="Shape 657"/>
        <p:cNvGrpSpPr/>
        <p:nvPr/>
      </p:nvGrpSpPr>
      <p:grpSpPr>
        <a:xfrm>
          <a:off x="0" y="0"/>
          <a:ext cx="0" cy="0"/>
          <a:chOff x="0" y="0"/>
          <a:chExt cx="0" cy="0"/>
        </a:xfrm>
      </p:grpSpPr>
      <p:sp>
        <p:nvSpPr>
          <p:cNvPr id="658" name="Google Shape;658;g3291cc36d1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3291cc36d1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7" name="Shape 667"/>
        <p:cNvGrpSpPr/>
        <p:nvPr/>
      </p:nvGrpSpPr>
      <p:grpSpPr>
        <a:xfrm>
          <a:off x="0" y="0"/>
          <a:ext cx="0" cy="0"/>
          <a:chOff x="0" y="0"/>
          <a:chExt cx="0" cy="0"/>
        </a:xfrm>
      </p:grpSpPr>
      <p:sp>
        <p:nvSpPr>
          <p:cNvPr id="668" name="Google Shape;668;g3291cc36d1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3291cc36d1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5" name="Shape 675"/>
        <p:cNvGrpSpPr/>
        <p:nvPr/>
      </p:nvGrpSpPr>
      <p:grpSpPr>
        <a:xfrm>
          <a:off x="0" y="0"/>
          <a:ext cx="0" cy="0"/>
          <a:chOff x="0" y="0"/>
          <a:chExt cx="0" cy="0"/>
        </a:xfrm>
      </p:grpSpPr>
      <p:sp>
        <p:nvSpPr>
          <p:cNvPr id="676" name="Google Shape;676;g3291cc36d1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3291cc36d1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5" name="Shape 685"/>
        <p:cNvGrpSpPr/>
        <p:nvPr/>
      </p:nvGrpSpPr>
      <p:grpSpPr>
        <a:xfrm>
          <a:off x="0" y="0"/>
          <a:ext cx="0" cy="0"/>
          <a:chOff x="0" y="0"/>
          <a:chExt cx="0" cy="0"/>
        </a:xfrm>
      </p:grpSpPr>
      <p:sp>
        <p:nvSpPr>
          <p:cNvPr id="686" name="Google Shape;686;g3291cc36d1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7" name="Google Shape;687;g3291cc36d1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5" name="Shape 695"/>
        <p:cNvGrpSpPr/>
        <p:nvPr/>
      </p:nvGrpSpPr>
      <p:grpSpPr>
        <a:xfrm>
          <a:off x="0" y="0"/>
          <a:ext cx="0" cy="0"/>
          <a:chOff x="0" y="0"/>
          <a:chExt cx="0" cy="0"/>
        </a:xfrm>
      </p:grpSpPr>
      <p:sp>
        <p:nvSpPr>
          <p:cNvPr id="696" name="Google Shape;696;g3291cc36d1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3291cc36d1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4" name="Shape 704"/>
        <p:cNvGrpSpPr/>
        <p:nvPr/>
      </p:nvGrpSpPr>
      <p:grpSpPr>
        <a:xfrm>
          <a:off x="0" y="0"/>
          <a:ext cx="0" cy="0"/>
          <a:chOff x="0" y="0"/>
          <a:chExt cx="0" cy="0"/>
        </a:xfrm>
      </p:grpSpPr>
      <p:sp>
        <p:nvSpPr>
          <p:cNvPr id="705" name="Google Shape;705;g285b624ea6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285b624ea6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Also rupture of the pulmonary artery branch if too far out and balloon expanded.</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1" name="Shape 711"/>
        <p:cNvGrpSpPr/>
        <p:nvPr/>
      </p:nvGrpSpPr>
      <p:grpSpPr>
        <a:xfrm>
          <a:off x="0" y="0"/>
          <a:ext cx="0" cy="0"/>
          <a:chOff x="0" y="0"/>
          <a:chExt cx="0" cy="0"/>
        </a:xfrm>
      </p:grpSpPr>
      <p:sp>
        <p:nvSpPr>
          <p:cNvPr id="712" name="Google Shape;712;g285b624ea6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285b624ea6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8" name="Shape 718"/>
        <p:cNvGrpSpPr/>
        <p:nvPr/>
      </p:nvGrpSpPr>
      <p:grpSpPr>
        <a:xfrm>
          <a:off x="0" y="0"/>
          <a:ext cx="0" cy="0"/>
          <a:chOff x="0" y="0"/>
          <a:chExt cx="0" cy="0"/>
        </a:xfrm>
      </p:grpSpPr>
      <p:sp>
        <p:nvSpPr>
          <p:cNvPr id="719" name="Google Shape;719;g285b624ea6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285b624ea6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7" name="Shape 727"/>
        <p:cNvGrpSpPr/>
        <p:nvPr/>
      </p:nvGrpSpPr>
      <p:grpSpPr>
        <a:xfrm>
          <a:off x="0" y="0"/>
          <a:ext cx="0" cy="0"/>
          <a:chOff x="0" y="0"/>
          <a:chExt cx="0" cy="0"/>
        </a:xfrm>
      </p:grpSpPr>
      <p:sp>
        <p:nvSpPr>
          <p:cNvPr id="728" name="Google Shape;728;g285b624ea6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9" name="Google Shape;729;g285b624ea6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5" name="Shape 735"/>
        <p:cNvGrpSpPr/>
        <p:nvPr/>
      </p:nvGrpSpPr>
      <p:grpSpPr>
        <a:xfrm>
          <a:off x="0" y="0"/>
          <a:ext cx="0" cy="0"/>
          <a:chOff x="0" y="0"/>
          <a:chExt cx="0" cy="0"/>
        </a:xfrm>
      </p:grpSpPr>
      <p:sp>
        <p:nvSpPr>
          <p:cNvPr id="736" name="Google Shape;736;g285b624ea6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7" name="Google Shape;737;g285b624ea6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Infection also complication.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g6ea65e3315_2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6ea65e3315_2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2" name="Shape 742"/>
        <p:cNvGrpSpPr/>
        <p:nvPr/>
      </p:nvGrpSpPr>
      <p:grpSpPr>
        <a:xfrm>
          <a:off x="0" y="0"/>
          <a:ext cx="0" cy="0"/>
          <a:chOff x="0" y="0"/>
          <a:chExt cx="0" cy="0"/>
        </a:xfrm>
      </p:grpSpPr>
      <p:sp>
        <p:nvSpPr>
          <p:cNvPr id="743" name="Google Shape;743;g285b624ea6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285b624ea6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9" name="Shape 749"/>
        <p:cNvGrpSpPr/>
        <p:nvPr/>
      </p:nvGrpSpPr>
      <p:grpSpPr>
        <a:xfrm>
          <a:off x="0" y="0"/>
          <a:ext cx="0" cy="0"/>
          <a:chOff x="0" y="0"/>
          <a:chExt cx="0" cy="0"/>
        </a:xfrm>
      </p:grpSpPr>
      <p:sp>
        <p:nvSpPr>
          <p:cNvPr id="750" name="Google Shape;750;g2a0ab0d0c8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1" name="Google Shape;751;g2a0ab0d0c8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7" name="Shape 757"/>
        <p:cNvGrpSpPr/>
        <p:nvPr/>
      </p:nvGrpSpPr>
      <p:grpSpPr>
        <a:xfrm>
          <a:off x="0" y="0"/>
          <a:ext cx="0" cy="0"/>
          <a:chOff x="0" y="0"/>
          <a:chExt cx="0" cy="0"/>
        </a:xfrm>
      </p:grpSpPr>
      <p:sp>
        <p:nvSpPr>
          <p:cNvPr id="758" name="Google Shape;758;g285b624ea6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9" name="Google Shape;759;g285b624ea6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4" name="Shape 764"/>
        <p:cNvGrpSpPr/>
        <p:nvPr/>
      </p:nvGrpSpPr>
      <p:grpSpPr>
        <a:xfrm>
          <a:off x="0" y="0"/>
          <a:ext cx="0" cy="0"/>
          <a:chOff x="0" y="0"/>
          <a:chExt cx="0" cy="0"/>
        </a:xfrm>
      </p:grpSpPr>
      <p:sp>
        <p:nvSpPr>
          <p:cNvPr id="765" name="Google Shape;765;g3291cc36d1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6" name="Google Shape;766;g3291cc36d1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4" name="Shape 774"/>
        <p:cNvGrpSpPr/>
        <p:nvPr/>
      </p:nvGrpSpPr>
      <p:grpSpPr>
        <a:xfrm>
          <a:off x="0" y="0"/>
          <a:ext cx="0" cy="0"/>
          <a:chOff x="0" y="0"/>
          <a:chExt cx="0" cy="0"/>
        </a:xfrm>
      </p:grpSpPr>
      <p:sp>
        <p:nvSpPr>
          <p:cNvPr id="775" name="Google Shape;775;g35e601bf0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6" name="Google Shape;776;g35e601bf0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6ea65e3315_2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6ea65e3315_2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dk1"/>
              </a:buClr>
              <a:buSzPts val="1800"/>
              <a:buChar char="●"/>
              <a:defRPr>
                <a:solidFill>
                  <a:schemeClr val="dk1"/>
                </a:solidFill>
              </a:defRPr>
            </a:lvl1pPr>
            <a:lvl2pPr indent="-317500" lvl="1" marL="914400" rtl="0">
              <a:spcBef>
                <a:spcPts val="1600"/>
              </a:spcBef>
              <a:spcAft>
                <a:spcPts val="0"/>
              </a:spcAft>
              <a:buClr>
                <a:schemeClr val="dk1"/>
              </a:buClr>
              <a:buSzPts val="1400"/>
              <a:buChar char="○"/>
              <a:defRPr>
                <a:solidFill>
                  <a:schemeClr val="dk1"/>
                </a:solidFill>
              </a:defRPr>
            </a:lvl2pPr>
            <a:lvl3pPr indent="-317500" lvl="2" marL="1371600" rtl="0">
              <a:spcBef>
                <a:spcPts val="1600"/>
              </a:spcBef>
              <a:spcAft>
                <a:spcPts val="0"/>
              </a:spcAft>
              <a:buClr>
                <a:schemeClr val="dk1"/>
              </a:buClr>
              <a:buSzPts val="1400"/>
              <a:buChar char="■"/>
              <a:defRPr>
                <a:solidFill>
                  <a:schemeClr val="dk1"/>
                </a:solidFill>
              </a:defRPr>
            </a:lvl3pPr>
            <a:lvl4pPr indent="-317500" lvl="3" marL="1828800" rtl="0">
              <a:spcBef>
                <a:spcPts val="1600"/>
              </a:spcBef>
              <a:spcAft>
                <a:spcPts val="0"/>
              </a:spcAft>
              <a:buClr>
                <a:schemeClr val="dk1"/>
              </a:buClr>
              <a:buSzPts val="1400"/>
              <a:buChar char="●"/>
              <a:defRPr>
                <a:solidFill>
                  <a:schemeClr val="dk1"/>
                </a:solidFill>
              </a:defRPr>
            </a:lvl4pPr>
            <a:lvl5pPr indent="-317500" lvl="4" marL="2286000" rtl="0">
              <a:spcBef>
                <a:spcPts val="1600"/>
              </a:spcBef>
              <a:spcAft>
                <a:spcPts val="0"/>
              </a:spcAft>
              <a:buClr>
                <a:schemeClr val="dk1"/>
              </a:buClr>
              <a:buSzPts val="1400"/>
              <a:buChar char="○"/>
              <a:defRPr>
                <a:solidFill>
                  <a:schemeClr val="dk1"/>
                </a:solidFill>
              </a:defRPr>
            </a:lvl5pPr>
            <a:lvl6pPr indent="-317500" lvl="5" marL="2743200" rtl="0">
              <a:spcBef>
                <a:spcPts val="1600"/>
              </a:spcBef>
              <a:spcAft>
                <a:spcPts val="0"/>
              </a:spcAft>
              <a:buClr>
                <a:schemeClr val="dk1"/>
              </a:buClr>
              <a:buSzPts val="1400"/>
              <a:buChar char="■"/>
              <a:defRPr>
                <a:solidFill>
                  <a:schemeClr val="dk1"/>
                </a:solidFill>
              </a:defRPr>
            </a:lvl6pPr>
            <a:lvl7pPr indent="-317500" lvl="6" marL="3200400" rtl="0">
              <a:spcBef>
                <a:spcPts val="1600"/>
              </a:spcBef>
              <a:spcAft>
                <a:spcPts val="0"/>
              </a:spcAft>
              <a:buClr>
                <a:schemeClr val="dk1"/>
              </a:buClr>
              <a:buSzPts val="1400"/>
              <a:buChar char="●"/>
              <a:defRPr>
                <a:solidFill>
                  <a:schemeClr val="dk1"/>
                </a:solidFill>
              </a:defRPr>
            </a:lvl7pPr>
            <a:lvl8pPr indent="-317500" lvl="7" marL="3657600" rtl="0">
              <a:spcBef>
                <a:spcPts val="1600"/>
              </a:spcBef>
              <a:spcAft>
                <a:spcPts val="0"/>
              </a:spcAft>
              <a:buClr>
                <a:schemeClr val="dk1"/>
              </a:buClr>
              <a:buSzPts val="1400"/>
              <a:buChar char="○"/>
              <a:defRPr>
                <a:solidFill>
                  <a:schemeClr val="dk1"/>
                </a:solidFill>
              </a:defRPr>
            </a:lvl8pPr>
            <a:lvl9pPr indent="-317500" lvl="8" marL="4114800" rtl="0">
              <a:spcBef>
                <a:spcPts val="1600"/>
              </a:spcBef>
              <a:spcAft>
                <a:spcPts val="1600"/>
              </a:spcAft>
              <a:buClr>
                <a:schemeClr val="dk1"/>
              </a:buClr>
              <a:buSzPts val="1400"/>
              <a:buChar char="■"/>
              <a:defRPr>
                <a:solidFill>
                  <a:schemeClr val="dk1"/>
                </a:solidFill>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dark-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lt2"/>
              </a:buClr>
              <a:buSzPts val="1800"/>
              <a:buChar char="●"/>
              <a:defRPr sz="1800">
                <a:solidFill>
                  <a:schemeClr val="lt2"/>
                </a:solidFill>
              </a:defRPr>
            </a:lvl1pPr>
            <a:lvl2pPr indent="-317500" lvl="1" marL="914400" rtl="0">
              <a:lnSpc>
                <a:spcPct val="115000"/>
              </a:lnSpc>
              <a:spcBef>
                <a:spcPts val="1600"/>
              </a:spcBef>
              <a:spcAft>
                <a:spcPts val="0"/>
              </a:spcAft>
              <a:buClr>
                <a:schemeClr val="lt2"/>
              </a:buClr>
              <a:buSzPts val="1400"/>
              <a:buChar char="○"/>
              <a:defRPr>
                <a:solidFill>
                  <a:schemeClr val="lt2"/>
                </a:solidFill>
              </a:defRPr>
            </a:lvl2pPr>
            <a:lvl3pPr indent="-317500" lvl="2" marL="1371600" rtl="0">
              <a:lnSpc>
                <a:spcPct val="115000"/>
              </a:lnSpc>
              <a:spcBef>
                <a:spcPts val="1600"/>
              </a:spcBef>
              <a:spcAft>
                <a:spcPts val="0"/>
              </a:spcAft>
              <a:buClr>
                <a:schemeClr val="lt2"/>
              </a:buClr>
              <a:buSzPts val="1400"/>
              <a:buChar char="■"/>
              <a:defRPr>
                <a:solidFill>
                  <a:schemeClr val="lt2"/>
                </a:solidFill>
              </a:defRPr>
            </a:lvl3pPr>
            <a:lvl4pPr indent="-317500" lvl="3" marL="1828800" rtl="0">
              <a:lnSpc>
                <a:spcPct val="115000"/>
              </a:lnSpc>
              <a:spcBef>
                <a:spcPts val="1600"/>
              </a:spcBef>
              <a:spcAft>
                <a:spcPts val="0"/>
              </a:spcAft>
              <a:buClr>
                <a:schemeClr val="lt2"/>
              </a:buClr>
              <a:buSzPts val="1400"/>
              <a:buChar char="●"/>
              <a:defRPr>
                <a:solidFill>
                  <a:schemeClr val="lt2"/>
                </a:solidFill>
              </a:defRPr>
            </a:lvl4pPr>
            <a:lvl5pPr indent="-317500" lvl="4" marL="2286000" rtl="0">
              <a:lnSpc>
                <a:spcPct val="115000"/>
              </a:lnSpc>
              <a:spcBef>
                <a:spcPts val="1600"/>
              </a:spcBef>
              <a:spcAft>
                <a:spcPts val="0"/>
              </a:spcAft>
              <a:buClr>
                <a:schemeClr val="lt2"/>
              </a:buClr>
              <a:buSzPts val="1400"/>
              <a:buChar char="○"/>
              <a:defRPr>
                <a:solidFill>
                  <a:schemeClr val="lt2"/>
                </a:solidFill>
              </a:defRPr>
            </a:lvl5pPr>
            <a:lvl6pPr indent="-317500" lvl="5" marL="2743200" rtl="0">
              <a:lnSpc>
                <a:spcPct val="115000"/>
              </a:lnSpc>
              <a:spcBef>
                <a:spcPts val="1600"/>
              </a:spcBef>
              <a:spcAft>
                <a:spcPts val="0"/>
              </a:spcAft>
              <a:buClr>
                <a:schemeClr val="lt2"/>
              </a:buClr>
              <a:buSzPts val="1400"/>
              <a:buChar char="■"/>
              <a:defRPr>
                <a:solidFill>
                  <a:schemeClr val="lt2"/>
                </a:solidFill>
              </a:defRPr>
            </a:lvl6pPr>
            <a:lvl7pPr indent="-317500" lvl="6" marL="3200400" rtl="0">
              <a:lnSpc>
                <a:spcPct val="115000"/>
              </a:lnSpc>
              <a:spcBef>
                <a:spcPts val="1600"/>
              </a:spcBef>
              <a:spcAft>
                <a:spcPts val="0"/>
              </a:spcAft>
              <a:buClr>
                <a:schemeClr val="lt2"/>
              </a:buClr>
              <a:buSzPts val="1400"/>
              <a:buChar char="●"/>
              <a:defRPr>
                <a:solidFill>
                  <a:schemeClr val="lt2"/>
                </a:solidFill>
              </a:defRPr>
            </a:lvl7pPr>
            <a:lvl8pPr indent="-317500" lvl="7" marL="3657600" rtl="0">
              <a:lnSpc>
                <a:spcPct val="115000"/>
              </a:lnSpc>
              <a:spcBef>
                <a:spcPts val="1600"/>
              </a:spcBef>
              <a:spcAft>
                <a:spcPts val="0"/>
              </a:spcAft>
              <a:buClr>
                <a:schemeClr val="lt2"/>
              </a:buClr>
              <a:buSzPts val="1400"/>
              <a:buChar char="○"/>
              <a:defRPr>
                <a:solidFill>
                  <a:schemeClr val="lt2"/>
                </a:solidFill>
              </a:defRPr>
            </a:lvl8pPr>
            <a:lvl9pPr indent="-317500" lvl="8" marL="4114800" rtl="0">
              <a:lnSpc>
                <a:spcPct val="115000"/>
              </a:lnSpc>
              <a:spcBef>
                <a:spcPts val="1600"/>
              </a:spcBef>
              <a:spcAft>
                <a:spcPts val="1600"/>
              </a:spcAft>
              <a:buClr>
                <a:schemeClr val="lt2"/>
              </a:buClr>
              <a:buSzPts val="1400"/>
              <a:buChar char="■"/>
              <a:defRPr>
                <a:solidFill>
                  <a:schemeClr val="lt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lt2"/>
                </a:solidFill>
              </a:defRPr>
            </a:lvl1pPr>
            <a:lvl2pPr lvl="1" rtl="0" algn="r">
              <a:buNone/>
              <a:defRPr sz="1000">
                <a:solidFill>
                  <a:schemeClr val="lt2"/>
                </a:solidFill>
              </a:defRPr>
            </a:lvl2pPr>
            <a:lvl3pPr lvl="2" rtl="0" algn="r">
              <a:buNone/>
              <a:defRPr sz="1000">
                <a:solidFill>
                  <a:schemeClr val="lt2"/>
                </a:solidFill>
              </a:defRPr>
            </a:lvl3pPr>
            <a:lvl4pPr lvl="3" rtl="0" algn="r">
              <a:buNone/>
              <a:defRPr sz="1000">
                <a:solidFill>
                  <a:schemeClr val="lt2"/>
                </a:solidFill>
              </a:defRPr>
            </a:lvl4pPr>
            <a:lvl5pPr lvl="4" rtl="0" algn="r">
              <a:buNone/>
              <a:defRPr sz="1000">
                <a:solidFill>
                  <a:schemeClr val="lt2"/>
                </a:solidFill>
              </a:defRPr>
            </a:lvl5pPr>
            <a:lvl6pPr lvl="5" rtl="0" algn="r">
              <a:buNone/>
              <a:defRPr sz="1000">
                <a:solidFill>
                  <a:schemeClr val="lt2"/>
                </a:solidFill>
              </a:defRPr>
            </a:lvl6pPr>
            <a:lvl7pPr lvl="6" rtl="0" algn="r">
              <a:buNone/>
              <a:defRPr sz="1000">
                <a:solidFill>
                  <a:schemeClr val="lt2"/>
                </a:solidFill>
              </a:defRPr>
            </a:lvl7pPr>
            <a:lvl8pPr lvl="7" rtl="0" algn="r">
              <a:buNone/>
              <a:defRPr sz="1000">
                <a:solidFill>
                  <a:schemeClr val="lt2"/>
                </a:solidFill>
              </a:defRPr>
            </a:lvl8pPr>
            <a:lvl9pPr lvl="8" rtl="0"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2.jpg"/><Relationship Id="rId4" Type="http://schemas.openxmlformats.org/officeDocument/2006/relationships/image" Target="../media/image5.jpg"/><Relationship Id="rId5" Type="http://schemas.openxmlformats.org/officeDocument/2006/relationships/image" Target="../media/image3.png"/><Relationship Id="rId6"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15.jp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5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20.jpg"/><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18.jpg"/><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3.jpg"/><Relationship Id="rId4" Type="http://schemas.openxmlformats.org/officeDocument/2006/relationships/image" Target="../media/image6.jpg"/><Relationship Id="rId5" Type="http://schemas.openxmlformats.org/officeDocument/2006/relationships/image" Target="../media/image4.png"/><Relationship Id="rId6"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 Id="rId3" Type="http://schemas.openxmlformats.org/officeDocument/2006/relationships/image" Target="../media/image86.png"/><Relationship Id="rId4" Type="http://schemas.openxmlformats.org/officeDocument/2006/relationships/image" Target="../media/image9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 Id="rId3" Type="http://schemas.openxmlformats.org/officeDocument/2006/relationships/image" Target="../media/image85.png"/><Relationship Id="rId4" Type="http://schemas.openxmlformats.org/officeDocument/2006/relationships/image" Target="../media/image8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 Id="rId3"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 Id="rId3" Type="http://schemas.openxmlformats.org/officeDocument/2006/relationships/image" Target="../media/image23.jpg"/><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 Id="rId3" Type="http://schemas.openxmlformats.org/officeDocument/2006/relationships/image" Target="../media/image31.jpg"/><Relationship Id="rId4" Type="http://schemas.openxmlformats.org/officeDocument/2006/relationships/image" Target="../media/image4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 Id="rId3" Type="http://schemas.openxmlformats.org/officeDocument/2006/relationships/image" Target="../media/image24.jpg"/><Relationship Id="rId4" Type="http://schemas.openxmlformats.org/officeDocument/2006/relationships/image" Target="../media/image3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9.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0.xml"/><Relationship Id="rId3"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1.xml"/><Relationship Id="rId3"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2.xml"/><Relationship Id="rId3"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3.xml"/><Relationship Id="rId3" Type="http://schemas.openxmlformats.org/officeDocument/2006/relationships/image" Target="../media/image9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6.xml"/><Relationship Id="rId3" Type="http://schemas.openxmlformats.org/officeDocument/2006/relationships/image" Target="../media/image3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7.xml"/><Relationship Id="rId3" Type="http://schemas.openxmlformats.org/officeDocument/2006/relationships/image" Target="../media/image7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9.xml"/><Relationship Id="rId3" Type="http://schemas.openxmlformats.org/officeDocument/2006/relationships/image" Target="../media/image57.jpg"/><Relationship Id="rId4" Type="http://schemas.openxmlformats.org/officeDocument/2006/relationships/image" Target="../media/image3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0.xml"/><Relationship Id="rId3" Type="http://schemas.openxmlformats.org/officeDocument/2006/relationships/image" Target="../media/image3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1.xml"/><Relationship Id="rId3" Type="http://schemas.openxmlformats.org/officeDocument/2006/relationships/image" Target="../media/image33.jpg"/><Relationship Id="rId4" Type="http://schemas.openxmlformats.org/officeDocument/2006/relationships/image" Target="../media/image3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2.xml"/><Relationship Id="rId3" Type="http://schemas.openxmlformats.org/officeDocument/2006/relationships/image" Target="../media/image41.jpg"/><Relationship Id="rId4" Type="http://schemas.openxmlformats.org/officeDocument/2006/relationships/image" Target="../media/image3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6.xml"/><Relationship Id="rId3" Type="http://schemas.openxmlformats.org/officeDocument/2006/relationships/image" Target="../media/image94.png"/><Relationship Id="rId4" Type="http://schemas.openxmlformats.org/officeDocument/2006/relationships/image" Target="../media/image4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7.xml"/><Relationship Id="rId3" Type="http://schemas.openxmlformats.org/officeDocument/2006/relationships/image" Target="../media/image4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8.xml"/><Relationship Id="rId3" Type="http://schemas.openxmlformats.org/officeDocument/2006/relationships/image" Target="../media/image7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93.png"/><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0.xml"/><Relationship Id="rId3" Type="http://schemas.openxmlformats.org/officeDocument/2006/relationships/image" Target="../media/image83.jpg"/><Relationship Id="rId4" Type="http://schemas.openxmlformats.org/officeDocument/2006/relationships/image" Target="../media/image43.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1.xml"/><Relationship Id="rId3" Type="http://schemas.openxmlformats.org/officeDocument/2006/relationships/image" Target="../media/image4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3.xml"/><Relationship Id="rId3" Type="http://schemas.openxmlformats.org/officeDocument/2006/relationships/image" Target="../media/image45.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4.xml"/><Relationship Id="rId3" Type="http://schemas.openxmlformats.org/officeDocument/2006/relationships/image" Target="../media/image47.jpg"/><Relationship Id="rId4" Type="http://schemas.openxmlformats.org/officeDocument/2006/relationships/image" Target="../media/image49.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5.xml"/><Relationship Id="rId3" Type="http://schemas.openxmlformats.org/officeDocument/2006/relationships/image" Target="../media/image50.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6.xml"/><Relationship Id="rId3" Type="http://schemas.openxmlformats.org/officeDocument/2006/relationships/image" Target="../media/image5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8.xml"/><Relationship Id="rId3" Type="http://schemas.openxmlformats.org/officeDocument/2006/relationships/image" Target="../media/image51.jpg"/><Relationship Id="rId4" Type="http://schemas.openxmlformats.org/officeDocument/2006/relationships/image" Target="../media/image53.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9.xml"/><Relationship Id="rId3" Type="http://schemas.openxmlformats.org/officeDocument/2006/relationships/image" Target="../media/image52.jpg"/><Relationship Id="rId4" Type="http://schemas.openxmlformats.org/officeDocument/2006/relationships/image" Target="../media/image5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1.xml"/><Relationship Id="rId3" Type="http://schemas.openxmlformats.org/officeDocument/2006/relationships/image" Target="../media/image89.png"/><Relationship Id="rId4" Type="http://schemas.openxmlformats.org/officeDocument/2006/relationships/image" Target="../media/image9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2.xml"/><Relationship Id="rId3" Type="http://schemas.openxmlformats.org/officeDocument/2006/relationships/image" Target="../media/image87.png"/><Relationship Id="rId4" Type="http://schemas.openxmlformats.org/officeDocument/2006/relationships/image" Target="../media/image9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3.xml"/><Relationship Id="rId3" Type="http://schemas.openxmlformats.org/officeDocument/2006/relationships/image" Target="../media/image58.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4.xml"/><Relationship Id="rId3" Type="http://schemas.openxmlformats.org/officeDocument/2006/relationships/image" Target="../media/image59.jpg"/><Relationship Id="rId4" Type="http://schemas.openxmlformats.org/officeDocument/2006/relationships/image" Target="../media/image60.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6.xml"/><Relationship Id="rId3" Type="http://schemas.openxmlformats.org/officeDocument/2006/relationships/image" Target="../media/image62.jpg"/><Relationship Id="rId4" Type="http://schemas.openxmlformats.org/officeDocument/2006/relationships/image" Target="../media/image65.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7.xml"/><Relationship Id="rId3" Type="http://schemas.openxmlformats.org/officeDocument/2006/relationships/image" Target="../media/image61.jpg"/><Relationship Id="rId4" Type="http://schemas.openxmlformats.org/officeDocument/2006/relationships/image" Target="../media/image63.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9.xml"/><Relationship Id="rId3" Type="http://schemas.openxmlformats.org/officeDocument/2006/relationships/image" Target="../media/image7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40.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0.xml"/><Relationship Id="rId3" Type="http://schemas.openxmlformats.org/officeDocument/2006/relationships/image" Target="../media/image66.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1.xml"/><Relationship Id="rId3" Type="http://schemas.openxmlformats.org/officeDocument/2006/relationships/image" Target="../media/image6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2.xml"/><Relationship Id="rId3" Type="http://schemas.openxmlformats.org/officeDocument/2006/relationships/image" Target="../media/image78.png"/><Relationship Id="rId4" Type="http://schemas.openxmlformats.org/officeDocument/2006/relationships/image" Target="../media/image6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3.xml"/><Relationship Id="rId3" Type="http://schemas.openxmlformats.org/officeDocument/2006/relationships/image" Target="../media/image6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4.xml"/><Relationship Id="rId3" Type="http://schemas.openxmlformats.org/officeDocument/2006/relationships/image" Target="../media/image9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6.xml"/><Relationship Id="rId3" Type="http://schemas.openxmlformats.org/officeDocument/2006/relationships/image" Target="../media/image73.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7.xml"/><Relationship Id="rId3" Type="http://schemas.openxmlformats.org/officeDocument/2006/relationships/image" Target="../media/image72.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8.xml"/><Relationship Id="rId3" Type="http://schemas.openxmlformats.org/officeDocument/2006/relationships/image" Target="../media/image84.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0.xml"/><Relationship Id="rId3" Type="http://schemas.openxmlformats.org/officeDocument/2006/relationships/image" Target="../media/image74.jpg"/><Relationship Id="rId4" Type="http://schemas.openxmlformats.org/officeDocument/2006/relationships/image" Target="../media/image75.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1.xml"/><Relationship Id="rId3" Type="http://schemas.openxmlformats.org/officeDocument/2006/relationships/image" Target="../media/image76.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2.xml"/><Relationship Id="rId3" Type="http://schemas.openxmlformats.org/officeDocument/2006/relationships/image" Target="../media/image79.jpg"/><Relationship Id="rId4" Type="http://schemas.openxmlformats.org/officeDocument/2006/relationships/image" Target="../media/image80.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3.xml"/><Relationship Id="rId3" Type="http://schemas.openxmlformats.org/officeDocument/2006/relationships/image" Target="../media/image81.jpg"/><Relationship Id="rId4" Type="http://schemas.openxmlformats.org/officeDocument/2006/relationships/image" Target="../media/image82.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64.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sp>
        <p:nvSpPr>
          <p:cNvPr id="99" name="Google Shape;99;p25"/>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How to Approach Lines and Tubes on CXR</a:t>
            </a:r>
            <a:endParaRPr/>
          </a:p>
        </p:txBody>
      </p:sp>
      <p:sp>
        <p:nvSpPr>
          <p:cNvPr id="100" name="Google Shape;100;p25"/>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Pauline Germaine</a:t>
            </a:r>
            <a:endParaRPr/>
          </a:p>
          <a:p>
            <a:pPr indent="0" lvl="0" marL="0" rtl="0" algn="ctr">
              <a:spcBef>
                <a:spcPts val="0"/>
              </a:spcBef>
              <a:spcAft>
                <a:spcPts val="0"/>
              </a:spcAft>
              <a:buNone/>
            </a:pPr>
            <a:r>
              <a:rPr lang="en" sz="1400"/>
              <a:t>Cooper University Hospital</a:t>
            </a:r>
            <a:endParaRPr sz="1400"/>
          </a:p>
          <a:p>
            <a:pPr indent="0" lvl="0" marL="0" rtl="0" algn="ctr">
              <a:spcBef>
                <a:spcPts val="0"/>
              </a:spcBef>
              <a:spcAft>
                <a:spcPts val="0"/>
              </a:spcAft>
              <a:buNone/>
            </a:pPr>
            <a:r>
              <a:rPr lang="en"/>
              <a:t>Nina Terry</a:t>
            </a:r>
            <a:endParaRPr/>
          </a:p>
          <a:p>
            <a:pPr indent="0" lvl="0" marL="0" rtl="0" algn="ctr">
              <a:spcBef>
                <a:spcPts val="0"/>
              </a:spcBef>
              <a:spcAft>
                <a:spcPts val="0"/>
              </a:spcAft>
              <a:buClr>
                <a:srgbClr val="000000"/>
              </a:buClr>
              <a:buSzPts val="1100"/>
              <a:buFont typeface="Arial"/>
              <a:buNone/>
            </a:pPr>
            <a:r>
              <a:rPr lang="en" sz="1400"/>
              <a:t>University of Alabama Birmingham</a:t>
            </a:r>
            <a:endParaRPr sz="1400"/>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pic>
        <p:nvPicPr>
          <p:cNvPr id="101" name="Google Shape;101;p25"/>
          <p:cNvPicPr preferRelativeResize="0"/>
          <p:nvPr/>
        </p:nvPicPr>
        <p:blipFill>
          <a:blip r:embed="rId3">
            <a:alphaModFix/>
          </a:blip>
          <a:stretch>
            <a:fillRect/>
          </a:stretch>
        </p:blipFill>
        <p:spPr>
          <a:xfrm>
            <a:off x="-3" y="-1"/>
            <a:ext cx="1418753" cy="792600"/>
          </a:xfrm>
          <a:prstGeom prst="rect">
            <a:avLst/>
          </a:prstGeom>
          <a:noFill/>
          <a:ln>
            <a:noFill/>
          </a:ln>
        </p:spPr>
      </p:pic>
      <p:pic>
        <p:nvPicPr>
          <p:cNvPr id="102" name="Google Shape;102;p25"/>
          <p:cNvPicPr preferRelativeResize="0"/>
          <p:nvPr/>
        </p:nvPicPr>
        <p:blipFill>
          <a:blip r:embed="rId4">
            <a:alphaModFix/>
          </a:blip>
          <a:stretch>
            <a:fillRect/>
          </a:stretch>
        </p:blipFill>
        <p:spPr>
          <a:xfrm>
            <a:off x="7705375" y="-23450"/>
            <a:ext cx="1438626" cy="792600"/>
          </a:xfrm>
          <a:prstGeom prst="rect">
            <a:avLst/>
          </a:prstGeom>
          <a:noFill/>
          <a:ln>
            <a:noFill/>
          </a:ln>
        </p:spPr>
      </p:pic>
      <p:pic>
        <p:nvPicPr>
          <p:cNvPr id="103" name="Google Shape;103;p25"/>
          <p:cNvPicPr preferRelativeResize="0"/>
          <p:nvPr/>
        </p:nvPicPr>
        <p:blipFill>
          <a:blip r:embed="rId5">
            <a:alphaModFix/>
          </a:blip>
          <a:stretch>
            <a:fillRect/>
          </a:stretch>
        </p:blipFill>
        <p:spPr>
          <a:xfrm>
            <a:off x="6004125" y="3991225"/>
            <a:ext cx="3139874" cy="1094475"/>
          </a:xfrm>
          <a:prstGeom prst="rect">
            <a:avLst/>
          </a:prstGeom>
          <a:noFill/>
          <a:ln>
            <a:noFill/>
          </a:ln>
        </p:spPr>
      </p:pic>
      <p:pic>
        <p:nvPicPr>
          <p:cNvPr id="104" name="Google Shape;104;p25"/>
          <p:cNvPicPr preferRelativeResize="0"/>
          <p:nvPr/>
        </p:nvPicPr>
        <p:blipFill>
          <a:blip r:embed="rId6">
            <a:alphaModFix/>
          </a:blip>
          <a:stretch>
            <a:fillRect/>
          </a:stretch>
        </p:blipFill>
        <p:spPr>
          <a:xfrm>
            <a:off x="0" y="4324575"/>
            <a:ext cx="3340200" cy="837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Tracheostomy Tube: Misplaced</a:t>
            </a:r>
            <a:endParaRPr/>
          </a:p>
        </p:txBody>
      </p:sp>
      <p:pic>
        <p:nvPicPr>
          <p:cNvPr id="173" name="Google Shape;173;p34"/>
          <p:cNvPicPr preferRelativeResize="0"/>
          <p:nvPr/>
        </p:nvPicPr>
        <p:blipFill rotWithShape="1">
          <a:blip r:embed="rId3">
            <a:alphaModFix/>
          </a:blip>
          <a:srcRect b="40568" l="15677" r="13092" t="0"/>
          <a:stretch/>
        </p:blipFill>
        <p:spPr>
          <a:xfrm>
            <a:off x="1385326" y="1170124"/>
            <a:ext cx="5365698" cy="3720477"/>
          </a:xfrm>
          <a:prstGeom prst="rect">
            <a:avLst/>
          </a:prstGeom>
          <a:noFill/>
          <a:ln cap="flat" cmpd="sng" w="9525">
            <a:solidFill>
              <a:srgbClr val="00FFFF"/>
            </a:solidFill>
            <a:prstDash val="solid"/>
            <a:round/>
            <a:headEnd len="sm" w="sm" type="none"/>
            <a:tailEnd len="sm" w="sm" type="none"/>
          </a:ln>
        </p:spPr>
      </p:pic>
      <p:cxnSp>
        <p:nvCxnSpPr>
          <p:cNvPr id="174" name="Google Shape;174;p34"/>
          <p:cNvCxnSpPr/>
          <p:nvPr/>
        </p:nvCxnSpPr>
        <p:spPr>
          <a:xfrm flipH="1">
            <a:off x="4375500" y="1449775"/>
            <a:ext cx="393000" cy="165900"/>
          </a:xfrm>
          <a:prstGeom prst="straightConnector1">
            <a:avLst/>
          </a:prstGeom>
          <a:noFill/>
          <a:ln cap="flat" cmpd="sng" w="28575">
            <a:solidFill>
              <a:srgbClr val="0000FF"/>
            </a:solidFill>
            <a:prstDash val="solid"/>
            <a:round/>
            <a:headEnd len="med" w="med" type="none"/>
            <a:tailEnd len="med" w="med" type="triangle"/>
          </a:ln>
        </p:spPr>
      </p:cxnSp>
      <p:cxnSp>
        <p:nvCxnSpPr>
          <p:cNvPr id="175" name="Google Shape;175;p34"/>
          <p:cNvCxnSpPr/>
          <p:nvPr/>
        </p:nvCxnSpPr>
        <p:spPr>
          <a:xfrm>
            <a:off x="3257625" y="1834025"/>
            <a:ext cx="235800" cy="43800"/>
          </a:xfrm>
          <a:prstGeom prst="straightConnector1">
            <a:avLst/>
          </a:prstGeom>
          <a:noFill/>
          <a:ln cap="flat" cmpd="sng" w="9525">
            <a:solidFill>
              <a:srgbClr val="00FFFF"/>
            </a:solidFill>
            <a:prstDash val="solid"/>
            <a:round/>
            <a:headEnd len="med" w="med" type="none"/>
            <a:tailEnd len="med" w="med" type="triangle"/>
          </a:ln>
        </p:spPr>
      </p:cxnSp>
      <p:cxnSp>
        <p:nvCxnSpPr>
          <p:cNvPr id="176" name="Google Shape;176;p34"/>
          <p:cNvCxnSpPr/>
          <p:nvPr/>
        </p:nvCxnSpPr>
        <p:spPr>
          <a:xfrm flipH="1" rot="10800000">
            <a:off x="3493425" y="2314225"/>
            <a:ext cx="122400" cy="192300"/>
          </a:xfrm>
          <a:prstGeom prst="straightConnector1">
            <a:avLst/>
          </a:prstGeom>
          <a:noFill/>
          <a:ln cap="flat" cmpd="sng" w="9525">
            <a:solidFill>
              <a:srgbClr val="00FFFF"/>
            </a:solidFill>
            <a:prstDash val="solid"/>
            <a:round/>
            <a:headEnd len="med" w="med" type="none"/>
            <a:tailEnd len="med" w="med" type="triangle"/>
          </a:ln>
        </p:spPr>
      </p:cxnSp>
      <p:cxnSp>
        <p:nvCxnSpPr>
          <p:cNvPr id="177" name="Google Shape;177;p34"/>
          <p:cNvCxnSpPr/>
          <p:nvPr/>
        </p:nvCxnSpPr>
        <p:spPr>
          <a:xfrm rot="10800000">
            <a:off x="4209550" y="2314225"/>
            <a:ext cx="157200" cy="87300"/>
          </a:xfrm>
          <a:prstGeom prst="straightConnector1">
            <a:avLst/>
          </a:prstGeom>
          <a:noFill/>
          <a:ln cap="flat" cmpd="sng" w="9525">
            <a:solidFill>
              <a:srgbClr val="00FFFF"/>
            </a:solidFill>
            <a:prstDash val="solid"/>
            <a:round/>
            <a:headEnd len="med" w="med" type="none"/>
            <a:tailEnd len="med" w="med" type="triangle"/>
          </a:ln>
        </p:spPr>
      </p:cxnSp>
      <p:sp>
        <p:nvSpPr>
          <p:cNvPr id="178" name="Google Shape;178;p34"/>
          <p:cNvSpPr txBox="1"/>
          <p:nvPr/>
        </p:nvSpPr>
        <p:spPr>
          <a:xfrm>
            <a:off x="7047950" y="1275100"/>
            <a:ext cx="1947600" cy="24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The flange (light blue arrows) marks the outside tip and the blue arrow points to the internal tip which is not curving into the trachea. The tracheostomy tube is almost out.</a:t>
            </a:r>
            <a:endParaRPr>
              <a:solidFill>
                <a:srgbClr val="FFF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Nasogastric tube</a:t>
            </a:r>
            <a:endParaRPr/>
          </a:p>
        </p:txBody>
      </p:sp>
      <p:sp>
        <p:nvSpPr>
          <p:cNvPr id="184" name="Google Shape;184;p3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Purpose</a:t>
            </a:r>
            <a:endParaRPr sz="1800"/>
          </a:p>
          <a:p>
            <a:pPr indent="-317500" lvl="1" marL="914400" rtl="0" algn="l">
              <a:spcBef>
                <a:spcPts val="0"/>
              </a:spcBef>
              <a:spcAft>
                <a:spcPts val="0"/>
              </a:spcAft>
              <a:buSzPts val="1400"/>
              <a:buChar char="○"/>
            </a:pPr>
            <a:r>
              <a:rPr lang="en" sz="1400"/>
              <a:t>Short term feeding</a:t>
            </a:r>
            <a:endParaRPr sz="1400"/>
          </a:p>
          <a:p>
            <a:pPr indent="-317500" lvl="1" marL="914400" rtl="0" algn="l">
              <a:spcBef>
                <a:spcPts val="0"/>
              </a:spcBef>
              <a:spcAft>
                <a:spcPts val="0"/>
              </a:spcAft>
              <a:buSzPts val="1400"/>
              <a:buChar char="○"/>
            </a:pPr>
            <a:r>
              <a:rPr lang="en" sz="1400"/>
              <a:t>Gastric suction &amp; decompression</a:t>
            </a:r>
            <a:endParaRPr sz="1400"/>
          </a:p>
          <a:p>
            <a:pPr indent="-317500" lvl="1" marL="914400" rtl="0" algn="l">
              <a:spcBef>
                <a:spcPts val="0"/>
              </a:spcBef>
              <a:spcAft>
                <a:spcPts val="0"/>
              </a:spcAft>
              <a:buSzPts val="1400"/>
              <a:buChar char="○"/>
            </a:pPr>
            <a:r>
              <a:rPr lang="en" sz="1400"/>
              <a:t>Medication administration</a:t>
            </a:r>
            <a:endParaRPr sz="1400"/>
          </a:p>
          <a:p>
            <a:pPr indent="-342900" lvl="0" marL="457200" rtl="0" algn="l">
              <a:spcBef>
                <a:spcPts val="0"/>
              </a:spcBef>
              <a:spcAft>
                <a:spcPts val="0"/>
              </a:spcAft>
              <a:buSzPts val="1800"/>
              <a:buChar char="●"/>
            </a:pPr>
            <a:r>
              <a:rPr lang="en" sz="1800"/>
              <a:t>Proper placement</a:t>
            </a:r>
            <a:endParaRPr sz="1800"/>
          </a:p>
          <a:p>
            <a:pPr indent="-317500" lvl="1" marL="914400" rtl="0" algn="l">
              <a:spcBef>
                <a:spcPts val="0"/>
              </a:spcBef>
              <a:spcAft>
                <a:spcPts val="0"/>
              </a:spcAft>
              <a:buSzPts val="1400"/>
              <a:buChar char="○"/>
            </a:pPr>
            <a:r>
              <a:rPr lang="en" sz="1400"/>
              <a:t>Inserted via the nose, through esophagus into the stomach</a:t>
            </a:r>
            <a:endParaRPr sz="1400"/>
          </a:p>
          <a:p>
            <a:pPr indent="-317500" lvl="1" marL="914400" rtl="0" algn="l">
              <a:spcBef>
                <a:spcPts val="0"/>
              </a:spcBef>
              <a:spcAft>
                <a:spcPts val="0"/>
              </a:spcAft>
              <a:buSzPts val="1400"/>
              <a:buChar char="○"/>
            </a:pPr>
            <a:r>
              <a:rPr lang="en" sz="1400"/>
              <a:t>Tip and side hole should extend into the stomach</a:t>
            </a:r>
            <a:endParaRPr sz="1400"/>
          </a:p>
        </p:txBody>
      </p:sp>
      <p:sp>
        <p:nvSpPr>
          <p:cNvPr id="185" name="Google Shape;185;p3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Complications</a:t>
            </a:r>
            <a:endParaRPr sz="1800"/>
          </a:p>
          <a:p>
            <a:pPr indent="-317500" lvl="1" marL="914400" rtl="0" algn="l">
              <a:spcBef>
                <a:spcPts val="0"/>
              </a:spcBef>
              <a:spcAft>
                <a:spcPts val="0"/>
              </a:spcAft>
              <a:buSzPts val="1400"/>
              <a:buChar char="○"/>
            </a:pPr>
            <a:r>
              <a:rPr lang="en" sz="1400"/>
              <a:t>Misplacement in the oropharynx, esophagus or airway</a:t>
            </a:r>
            <a:endParaRPr sz="1400"/>
          </a:p>
          <a:p>
            <a:pPr indent="-317500" lvl="1" marL="914400" rtl="0" algn="l">
              <a:spcBef>
                <a:spcPts val="0"/>
              </a:spcBef>
              <a:spcAft>
                <a:spcPts val="0"/>
              </a:spcAft>
              <a:buSzPts val="1400"/>
              <a:buChar char="○"/>
            </a:pPr>
            <a:r>
              <a:rPr lang="en" sz="1400"/>
              <a:t>Esophagitis, reflux, stricture, esophageal perforation</a:t>
            </a:r>
            <a:endParaRPr sz="1400"/>
          </a:p>
          <a:p>
            <a:pPr indent="-317500" lvl="1" marL="914400" rtl="0" algn="l">
              <a:spcBef>
                <a:spcPts val="0"/>
              </a:spcBef>
              <a:spcAft>
                <a:spcPts val="0"/>
              </a:spcAft>
              <a:buSzPts val="1400"/>
              <a:buChar char="○"/>
            </a:pPr>
            <a:r>
              <a:rPr lang="en" sz="1400"/>
              <a:t>Aspiration</a:t>
            </a:r>
            <a:endParaRPr sz="1400"/>
          </a:p>
          <a:p>
            <a:pPr indent="-317500" lvl="1" marL="914400" rtl="0" algn="l">
              <a:spcBef>
                <a:spcPts val="0"/>
              </a:spcBef>
              <a:spcAft>
                <a:spcPts val="0"/>
              </a:spcAft>
              <a:buSzPts val="1400"/>
              <a:buChar char="○"/>
            </a:pPr>
            <a:r>
              <a:rPr lang="en" sz="1400"/>
              <a:t>Lung injury, pneumothorax or hydropneumothorax</a:t>
            </a:r>
            <a:endParaRPr sz="14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Google Shape;190;p36"/>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Nasogastric Tube: Proper Placement</a:t>
            </a:r>
            <a:endParaRPr/>
          </a:p>
        </p:txBody>
      </p:sp>
      <p:pic>
        <p:nvPicPr>
          <p:cNvPr id="191" name="Google Shape;191;p36"/>
          <p:cNvPicPr preferRelativeResize="0"/>
          <p:nvPr/>
        </p:nvPicPr>
        <p:blipFill>
          <a:blip r:embed="rId3">
            <a:alphaModFix/>
          </a:blip>
          <a:stretch>
            <a:fillRect/>
          </a:stretch>
        </p:blipFill>
        <p:spPr>
          <a:xfrm>
            <a:off x="1968950" y="1109000"/>
            <a:ext cx="4586082" cy="3820976"/>
          </a:xfrm>
          <a:prstGeom prst="rect">
            <a:avLst/>
          </a:prstGeom>
          <a:noFill/>
          <a:ln>
            <a:noFill/>
          </a:ln>
        </p:spPr>
      </p:pic>
      <p:cxnSp>
        <p:nvCxnSpPr>
          <p:cNvPr id="192" name="Google Shape;192;p36"/>
          <p:cNvCxnSpPr/>
          <p:nvPr/>
        </p:nvCxnSpPr>
        <p:spPr>
          <a:xfrm rot="10800000">
            <a:off x="5283800" y="4183475"/>
            <a:ext cx="943200" cy="340500"/>
          </a:xfrm>
          <a:prstGeom prst="straightConnector1">
            <a:avLst/>
          </a:prstGeom>
          <a:noFill/>
          <a:ln cap="flat" cmpd="sng" w="19050">
            <a:solidFill>
              <a:srgbClr val="0000FF"/>
            </a:solidFill>
            <a:prstDash val="solid"/>
            <a:round/>
            <a:headEnd len="med" w="med" type="none"/>
            <a:tailEnd len="med" w="med" type="triangl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pic>
        <p:nvPicPr>
          <p:cNvPr id="197" name="Google Shape;197;p37"/>
          <p:cNvPicPr preferRelativeResize="0"/>
          <p:nvPr/>
        </p:nvPicPr>
        <p:blipFill rotWithShape="1">
          <a:blip r:embed="rId3">
            <a:alphaModFix/>
          </a:blip>
          <a:srcRect b="0" l="7716" r="16104" t="0"/>
          <a:stretch/>
        </p:blipFill>
        <p:spPr>
          <a:xfrm>
            <a:off x="2030550" y="1170125"/>
            <a:ext cx="3493401" cy="3820976"/>
          </a:xfrm>
          <a:prstGeom prst="rect">
            <a:avLst/>
          </a:prstGeom>
          <a:noFill/>
          <a:ln>
            <a:noFill/>
          </a:ln>
        </p:spPr>
      </p:pic>
      <p:pic>
        <p:nvPicPr>
          <p:cNvPr id="198" name="Google Shape;198;p37"/>
          <p:cNvPicPr preferRelativeResize="0"/>
          <p:nvPr/>
        </p:nvPicPr>
        <p:blipFill rotWithShape="1">
          <a:blip r:embed="rId4">
            <a:alphaModFix/>
          </a:blip>
          <a:srcRect b="5867" l="22314" r="19116" t="38776"/>
          <a:stretch/>
        </p:blipFill>
        <p:spPr>
          <a:xfrm>
            <a:off x="5618600" y="1808049"/>
            <a:ext cx="3493401" cy="2750848"/>
          </a:xfrm>
          <a:prstGeom prst="rect">
            <a:avLst/>
          </a:prstGeom>
          <a:noFill/>
          <a:ln>
            <a:noFill/>
          </a:ln>
        </p:spPr>
      </p:pic>
      <p:sp>
        <p:nvSpPr>
          <p:cNvPr id="199" name="Google Shape;199;p37"/>
          <p:cNvSpPr/>
          <p:nvPr/>
        </p:nvSpPr>
        <p:spPr>
          <a:xfrm>
            <a:off x="3572000" y="2986875"/>
            <a:ext cx="1471675" cy="1690150"/>
          </a:xfrm>
          <a:custGeom>
            <a:rect b="b" l="l" r="r" t="t"/>
            <a:pathLst>
              <a:path extrusionOk="0" h="67606" w="58867">
                <a:moveTo>
                  <a:pt x="0" y="0"/>
                </a:moveTo>
                <a:cubicBezTo>
                  <a:pt x="3212" y="3212"/>
                  <a:pt x="-540" y="9169"/>
                  <a:pt x="350" y="13624"/>
                </a:cubicBezTo>
                <a:cubicBezTo>
                  <a:pt x="3041" y="27093"/>
                  <a:pt x="3561" y="43039"/>
                  <a:pt x="13275" y="52750"/>
                </a:cubicBezTo>
                <a:cubicBezTo>
                  <a:pt x="20936" y="60408"/>
                  <a:pt x="31522" y="68764"/>
                  <a:pt x="42271" y="67422"/>
                </a:cubicBezTo>
                <a:cubicBezTo>
                  <a:pt x="48493" y="66645"/>
                  <a:pt x="55536" y="63250"/>
                  <a:pt x="58340" y="57641"/>
                </a:cubicBezTo>
                <a:cubicBezTo>
                  <a:pt x="59955" y="54410"/>
                  <a:pt x="57073" y="50041"/>
                  <a:pt x="58690" y="46811"/>
                </a:cubicBezTo>
              </a:path>
            </a:pathLst>
          </a:custGeom>
          <a:noFill/>
          <a:ln cap="flat" cmpd="sng" w="19050">
            <a:solidFill>
              <a:srgbClr val="0000FF"/>
            </a:solidFill>
            <a:prstDash val="solid"/>
            <a:round/>
            <a:headEnd len="med" w="med" type="none"/>
            <a:tailEnd len="med" w="med" type="none"/>
          </a:ln>
        </p:spPr>
      </p:sp>
      <p:sp>
        <p:nvSpPr>
          <p:cNvPr id="200" name="Google Shape;200;p37"/>
          <p:cNvSpPr txBox="1"/>
          <p:nvPr/>
        </p:nvSpPr>
        <p:spPr>
          <a:xfrm>
            <a:off x="8095975" y="3065475"/>
            <a:ext cx="838500" cy="2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TIP</a:t>
            </a:r>
            <a:endParaRPr>
              <a:solidFill>
                <a:srgbClr val="FFFFFF"/>
              </a:solidFill>
            </a:endParaRPr>
          </a:p>
        </p:txBody>
      </p:sp>
      <p:cxnSp>
        <p:nvCxnSpPr>
          <p:cNvPr id="201" name="Google Shape;201;p37"/>
          <p:cNvCxnSpPr/>
          <p:nvPr/>
        </p:nvCxnSpPr>
        <p:spPr>
          <a:xfrm>
            <a:off x="8515225" y="3345075"/>
            <a:ext cx="34800" cy="331800"/>
          </a:xfrm>
          <a:prstGeom prst="straightConnector1">
            <a:avLst/>
          </a:prstGeom>
          <a:noFill/>
          <a:ln cap="flat" cmpd="sng" w="19050">
            <a:solidFill>
              <a:srgbClr val="0000FF"/>
            </a:solidFill>
            <a:prstDash val="solid"/>
            <a:round/>
            <a:headEnd len="med" w="med" type="none"/>
            <a:tailEnd len="med" w="med" type="triangle"/>
          </a:ln>
        </p:spPr>
      </p:cxnSp>
      <p:sp>
        <p:nvSpPr>
          <p:cNvPr id="202" name="Google Shape;202;p37"/>
          <p:cNvSpPr txBox="1"/>
          <p:nvPr/>
        </p:nvSpPr>
        <p:spPr>
          <a:xfrm>
            <a:off x="6585075" y="4607375"/>
            <a:ext cx="1816500" cy="2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Sidehole</a:t>
            </a:r>
            <a:endParaRPr>
              <a:solidFill>
                <a:srgbClr val="FFFFFF"/>
              </a:solidFill>
            </a:endParaRPr>
          </a:p>
        </p:txBody>
      </p:sp>
      <p:cxnSp>
        <p:nvCxnSpPr>
          <p:cNvPr id="203" name="Google Shape;203;p37"/>
          <p:cNvCxnSpPr>
            <a:stCxn id="202" idx="0"/>
          </p:cNvCxnSpPr>
          <p:nvPr/>
        </p:nvCxnSpPr>
        <p:spPr>
          <a:xfrm flipH="1" rot="10800000">
            <a:off x="7493325" y="4419275"/>
            <a:ext cx="270900" cy="188100"/>
          </a:xfrm>
          <a:prstGeom prst="straightConnector1">
            <a:avLst/>
          </a:prstGeom>
          <a:noFill/>
          <a:ln cap="flat" cmpd="sng" w="19050">
            <a:solidFill>
              <a:srgbClr val="0000FF"/>
            </a:solidFill>
            <a:prstDash val="solid"/>
            <a:round/>
            <a:headEnd len="med" w="med" type="none"/>
            <a:tailEnd len="med" w="med" type="triangle"/>
          </a:ln>
        </p:spPr>
      </p:cxnSp>
      <p:sp>
        <p:nvSpPr>
          <p:cNvPr id="204" name="Google Shape;204;p37"/>
          <p:cNvSpPr txBox="1"/>
          <p:nvPr/>
        </p:nvSpPr>
        <p:spPr>
          <a:xfrm>
            <a:off x="227075" y="2192125"/>
            <a:ext cx="1615800" cy="138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rPr>
              <a:t>Both the tip and the sidehole are below the left diaphragm.</a:t>
            </a:r>
            <a:endParaRPr sz="1800">
              <a:solidFill>
                <a:srgbClr val="FFFFFF"/>
              </a:solidFill>
            </a:endParaRPr>
          </a:p>
        </p:txBody>
      </p:sp>
      <p:sp>
        <p:nvSpPr>
          <p:cNvPr id="205" name="Google Shape;205;p37"/>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Nasogastric Tube: Proper Placement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pic>
        <p:nvPicPr>
          <p:cNvPr id="210" name="Google Shape;210;p38"/>
          <p:cNvPicPr preferRelativeResize="0"/>
          <p:nvPr/>
        </p:nvPicPr>
        <p:blipFill rotWithShape="1">
          <a:blip r:embed="rId3">
            <a:alphaModFix/>
          </a:blip>
          <a:srcRect b="11308" l="17396" r="5252" t="0"/>
          <a:stretch/>
        </p:blipFill>
        <p:spPr>
          <a:xfrm>
            <a:off x="2689925" y="1065325"/>
            <a:ext cx="4069824" cy="3880025"/>
          </a:xfrm>
          <a:prstGeom prst="rect">
            <a:avLst/>
          </a:prstGeom>
          <a:noFill/>
          <a:ln>
            <a:noFill/>
          </a:ln>
        </p:spPr>
      </p:pic>
      <p:cxnSp>
        <p:nvCxnSpPr>
          <p:cNvPr id="211" name="Google Shape;211;p38"/>
          <p:cNvCxnSpPr/>
          <p:nvPr/>
        </p:nvCxnSpPr>
        <p:spPr>
          <a:xfrm flipH="1">
            <a:off x="6087375" y="4087300"/>
            <a:ext cx="261900" cy="297000"/>
          </a:xfrm>
          <a:prstGeom prst="straightConnector1">
            <a:avLst/>
          </a:prstGeom>
          <a:noFill/>
          <a:ln cap="flat" cmpd="sng" w="38100">
            <a:solidFill>
              <a:srgbClr val="0000FF"/>
            </a:solidFill>
            <a:prstDash val="solid"/>
            <a:round/>
            <a:headEnd len="med" w="med" type="none"/>
            <a:tailEnd len="med" w="med" type="triangle"/>
          </a:ln>
        </p:spPr>
      </p:cxnSp>
      <p:sp>
        <p:nvSpPr>
          <p:cNvPr id="212" name="Google Shape;212;p38"/>
          <p:cNvSpPr txBox="1"/>
          <p:nvPr/>
        </p:nvSpPr>
        <p:spPr>
          <a:xfrm>
            <a:off x="436675" y="1930100"/>
            <a:ext cx="1737900" cy="121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rPr>
              <a:t>NG tube terminates in the Left Lower Lobe bronchus</a:t>
            </a:r>
            <a:endParaRPr sz="1800">
              <a:solidFill>
                <a:srgbClr val="FFFFFF"/>
              </a:solidFill>
            </a:endParaRPr>
          </a:p>
        </p:txBody>
      </p:sp>
      <p:sp>
        <p:nvSpPr>
          <p:cNvPr id="213" name="Google Shape;213;p38"/>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Nasogastric Tube: Misplaced</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pic>
        <p:nvPicPr>
          <p:cNvPr id="218" name="Google Shape;218;p39"/>
          <p:cNvPicPr preferRelativeResize="0"/>
          <p:nvPr/>
        </p:nvPicPr>
        <p:blipFill rotWithShape="1">
          <a:blip r:embed="rId3">
            <a:alphaModFix/>
          </a:blip>
          <a:srcRect b="29983" l="8404" r="20070" t="5633"/>
          <a:stretch/>
        </p:blipFill>
        <p:spPr>
          <a:xfrm>
            <a:off x="2659456" y="1017724"/>
            <a:ext cx="3768418" cy="3811900"/>
          </a:xfrm>
          <a:prstGeom prst="rect">
            <a:avLst/>
          </a:prstGeom>
          <a:noFill/>
          <a:ln>
            <a:noFill/>
          </a:ln>
        </p:spPr>
      </p:pic>
      <p:sp>
        <p:nvSpPr>
          <p:cNvPr id="219" name="Google Shape;219;p39"/>
          <p:cNvSpPr txBox="1"/>
          <p:nvPr/>
        </p:nvSpPr>
        <p:spPr>
          <a:xfrm>
            <a:off x="366800" y="1659375"/>
            <a:ext cx="1720500" cy="121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rPr>
              <a:t>NG tube is coiled in Esophagus with tip in throat</a:t>
            </a:r>
            <a:endParaRPr sz="1800">
              <a:solidFill>
                <a:srgbClr val="FFFFFF"/>
              </a:solidFill>
            </a:endParaRPr>
          </a:p>
        </p:txBody>
      </p:sp>
      <p:cxnSp>
        <p:nvCxnSpPr>
          <p:cNvPr id="220" name="Google Shape;220;p39"/>
          <p:cNvCxnSpPr/>
          <p:nvPr/>
        </p:nvCxnSpPr>
        <p:spPr>
          <a:xfrm rot="10800000">
            <a:off x="4681250" y="3379750"/>
            <a:ext cx="489000" cy="279600"/>
          </a:xfrm>
          <a:prstGeom prst="straightConnector1">
            <a:avLst/>
          </a:prstGeom>
          <a:noFill/>
          <a:ln cap="flat" cmpd="sng" w="38100">
            <a:solidFill>
              <a:srgbClr val="0000FF"/>
            </a:solidFill>
            <a:prstDash val="solid"/>
            <a:round/>
            <a:headEnd len="med" w="med" type="none"/>
            <a:tailEnd len="med" w="med" type="triangle"/>
          </a:ln>
        </p:spPr>
      </p:cxnSp>
      <p:sp>
        <p:nvSpPr>
          <p:cNvPr id="221" name="Google Shape;221;p39"/>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Nasogastric Tube: Misplaced</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sp>
        <p:nvSpPr>
          <p:cNvPr id="226" name="Google Shape;226;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Dobbhoff Tube</a:t>
            </a:r>
            <a:endParaRPr/>
          </a:p>
        </p:txBody>
      </p:sp>
      <p:sp>
        <p:nvSpPr>
          <p:cNvPr id="227" name="Google Shape;227;p40"/>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Purpose</a:t>
            </a:r>
            <a:endParaRPr sz="1800"/>
          </a:p>
          <a:p>
            <a:pPr indent="-317500" lvl="1" marL="914400" rtl="0" algn="l">
              <a:spcBef>
                <a:spcPts val="0"/>
              </a:spcBef>
              <a:spcAft>
                <a:spcPts val="0"/>
              </a:spcAft>
              <a:buSzPts val="1400"/>
              <a:buChar char="○"/>
            </a:pPr>
            <a:r>
              <a:rPr lang="en" sz="1400"/>
              <a:t>Short term feeding</a:t>
            </a:r>
            <a:endParaRPr sz="1400"/>
          </a:p>
          <a:p>
            <a:pPr indent="-317500" lvl="1" marL="914400" rtl="0" algn="l">
              <a:spcBef>
                <a:spcPts val="0"/>
              </a:spcBef>
              <a:spcAft>
                <a:spcPts val="0"/>
              </a:spcAft>
              <a:buSzPts val="1400"/>
              <a:buChar char="○"/>
            </a:pPr>
            <a:r>
              <a:rPr lang="en" sz="1400"/>
              <a:t>Prevent aspiration</a:t>
            </a:r>
            <a:endParaRPr sz="1400"/>
          </a:p>
          <a:p>
            <a:pPr indent="-342900" lvl="0" marL="457200" rtl="0" algn="l">
              <a:spcBef>
                <a:spcPts val="0"/>
              </a:spcBef>
              <a:spcAft>
                <a:spcPts val="0"/>
              </a:spcAft>
              <a:buSzPts val="1800"/>
              <a:buChar char="●"/>
            </a:pPr>
            <a:r>
              <a:rPr lang="en" sz="1800"/>
              <a:t>Proper Placement</a:t>
            </a:r>
            <a:endParaRPr sz="1800"/>
          </a:p>
          <a:p>
            <a:pPr indent="-342900" lvl="1" marL="914400" rtl="0" algn="l">
              <a:spcBef>
                <a:spcPts val="0"/>
              </a:spcBef>
              <a:spcAft>
                <a:spcPts val="0"/>
              </a:spcAft>
              <a:buSzPts val="1800"/>
              <a:buChar char="○"/>
            </a:pPr>
            <a:r>
              <a:rPr lang="en" sz="1400"/>
              <a:t>Inserted via the pharynx, through esophagus and stomach into the duodenum</a:t>
            </a:r>
            <a:endParaRPr sz="1400"/>
          </a:p>
          <a:p>
            <a:pPr indent="-317500" lvl="1" marL="914400" rtl="0" algn="l">
              <a:spcBef>
                <a:spcPts val="0"/>
              </a:spcBef>
              <a:spcAft>
                <a:spcPts val="0"/>
              </a:spcAft>
              <a:buSzPts val="1400"/>
              <a:buChar char="○"/>
            </a:pPr>
            <a:r>
              <a:rPr lang="en" sz="1400"/>
              <a:t>Weighted tip should terminate in the proximal duodenum, past the level of the duodenal bulb [ Ideally tip should be at the Ligament of Treitz.]</a:t>
            </a:r>
            <a:endParaRPr sz="1400"/>
          </a:p>
        </p:txBody>
      </p:sp>
      <p:sp>
        <p:nvSpPr>
          <p:cNvPr id="228" name="Google Shape;228;p40"/>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Complications</a:t>
            </a:r>
            <a:endParaRPr sz="1800"/>
          </a:p>
          <a:p>
            <a:pPr indent="-342900" lvl="1" marL="914400" rtl="0" algn="l">
              <a:spcBef>
                <a:spcPts val="0"/>
              </a:spcBef>
              <a:spcAft>
                <a:spcPts val="0"/>
              </a:spcAft>
              <a:buSzPts val="1800"/>
              <a:buChar char="○"/>
            </a:pPr>
            <a:r>
              <a:rPr lang="en" sz="1400"/>
              <a:t>Misplacement in the oropharynx, esophagus, stomach or airway</a:t>
            </a:r>
            <a:endParaRPr sz="1400"/>
          </a:p>
          <a:p>
            <a:pPr indent="-317500" lvl="1" marL="914400" rtl="0" algn="l">
              <a:spcBef>
                <a:spcPts val="0"/>
              </a:spcBef>
              <a:spcAft>
                <a:spcPts val="0"/>
              </a:spcAft>
              <a:buSzPts val="1400"/>
              <a:buChar char="○"/>
            </a:pPr>
            <a:r>
              <a:rPr lang="en" sz="1400"/>
              <a:t>Esophagitis, reflux, stricture, esophageal perforation</a:t>
            </a:r>
            <a:endParaRPr sz="14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Google Shape;233;p41"/>
          <p:cNvSpPr txBox="1"/>
          <p:nvPr>
            <p:ph type="title"/>
          </p:nvPr>
        </p:nvSpPr>
        <p:spPr>
          <a:xfrm>
            <a:off x="102100" y="456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Dobbhoff Tube: Proper Placement</a:t>
            </a:r>
            <a:endParaRPr/>
          </a:p>
        </p:txBody>
      </p:sp>
      <p:pic>
        <p:nvPicPr>
          <p:cNvPr id="234" name="Google Shape;234;p41"/>
          <p:cNvPicPr preferRelativeResize="0"/>
          <p:nvPr/>
        </p:nvPicPr>
        <p:blipFill rotWithShape="1">
          <a:blip r:embed="rId3">
            <a:alphaModFix/>
          </a:blip>
          <a:srcRect b="18851" l="13141" r="0" t="5259"/>
          <a:stretch/>
        </p:blipFill>
        <p:spPr>
          <a:xfrm>
            <a:off x="4173116" y="1243925"/>
            <a:ext cx="3844957" cy="3820974"/>
          </a:xfrm>
          <a:prstGeom prst="rect">
            <a:avLst/>
          </a:prstGeom>
          <a:noFill/>
          <a:ln>
            <a:noFill/>
          </a:ln>
        </p:spPr>
      </p:pic>
      <p:pic>
        <p:nvPicPr>
          <p:cNvPr id="235" name="Google Shape;235;p41"/>
          <p:cNvPicPr preferRelativeResize="0"/>
          <p:nvPr/>
        </p:nvPicPr>
        <p:blipFill rotWithShape="1">
          <a:blip r:embed="rId4">
            <a:alphaModFix/>
          </a:blip>
          <a:srcRect b="0" l="7517" r="23701" t="0"/>
          <a:stretch/>
        </p:blipFill>
        <p:spPr>
          <a:xfrm>
            <a:off x="847150" y="1243925"/>
            <a:ext cx="3161550" cy="3820976"/>
          </a:xfrm>
          <a:prstGeom prst="rect">
            <a:avLst/>
          </a:prstGeom>
          <a:noFill/>
          <a:ln>
            <a:noFill/>
          </a:ln>
        </p:spPr>
      </p:pic>
      <p:sp>
        <p:nvSpPr>
          <p:cNvPr id="236" name="Google Shape;236;p41"/>
          <p:cNvSpPr txBox="1"/>
          <p:nvPr/>
        </p:nvSpPr>
        <p:spPr>
          <a:xfrm>
            <a:off x="200875" y="694575"/>
            <a:ext cx="8576400" cy="58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Chest and abdomen exam show DT following the course of esophagus and stomach to the Ligament of Treitz</a:t>
            </a:r>
            <a:endParaRPr>
              <a:solidFill>
                <a:srgbClr val="FFFFFF"/>
              </a:solidFill>
            </a:endParaRPr>
          </a:p>
        </p:txBody>
      </p:sp>
      <p:cxnSp>
        <p:nvCxnSpPr>
          <p:cNvPr id="237" name="Google Shape;237;p41"/>
          <p:cNvCxnSpPr/>
          <p:nvPr/>
        </p:nvCxnSpPr>
        <p:spPr>
          <a:xfrm rot="10800000">
            <a:off x="7475900" y="3528250"/>
            <a:ext cx="314400" cy="445500"/>
          </a:xfrm>
          <a:prstGeom prst="straightConnector1">
            <a:avLst/>
          </a:prstGeom>
          <a:noFill/>
          <a:ln cap="flat" cmpd="sng" w="28575">
            <a:solidFill>
              <a:srgbClr val="0000FF"/>
            </a:solidFill>
            <a:prstDash val="solid"/>
            <a:round/>
            <a:headEnd len="med" w="med" type="none"/>
            <a:tailEnd len="med" w="med" type="triangle"/>
          </a:ln>
        </p:spPr>
      </p:cxnSp>
      <p:cxnSp>
        <p:nvCxnSpPr>
          <p:cNvPr id="238" name="Google Shape;238;p41"/>
          <p:cNvCxnSpPr/>
          <p:nvPr/>
        </p:nvCxnSpPr>
        <p:spPr>
          <a:xfrm flipH="1">
            <a:off x="2635225" y="2384250"/>
            <a:ext cx="261900" cy="122400"/>
          </a:xfrm>
          <a:prstGeom prst="straightConnector1">
            <a:avLst/>
          </a:prstGeom>
          <a:noFill/>
          <a:ln cap="flat" cmpd="sng" w="19050">
            <a:solidFill>
              <a:srgbClr val="00FFFF"/>
            </a:solidFill>
            <a:prstDash val="solid"/>
            <a:round/>
            <a:headEnd len="med" w="med" type="none"/>
            <a:tailEnd len="med" w="med" type="triangle"/>
          </a:ln>
        </p:spPr>
      </p:cxnSp>
      <p:cxnSp>
        <p:nvCxnSpPr>
          <p:cNvPr id="239" name="Google Shape;239;p41"/>
          <p:cNvCxnSpPr/>
          <p:nvPr/>
        </p:nvCxnSpPr>
        <p:spPr>
          <a:xfrm flipH="1">
            <a:off x="2689825" y="4034900"/>
            <a:ext cx="358200" cy="26100"/>
          </a:xfrm>
          <a:prstGeom prst="straightConnector1">
            <a:avLst/>
          </a:prstGeom>
          <a:noFill/>
          <a:ln cap="flat" cmpd="sng" w="19050">
            <a:solidFill>
              <a:srgbClr val="00FFFF"/>
            </a:solidFill>
            <a:prstDash val="solid"/>
            <a:round/>
            <a:headEnd len="med" w="med" type="none"/>
            <a:tailEnd len="med" w="med" type="triangl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pic>
        <p:nvPicPr>
          <p:cNvPr id="244" name="Google Shape;244;p42"/>
          <p:cNvPicPr preferRelativeResize="0"/>
          <p:nvPr/>
        </p:nvPicPr>
        <p:blipFill>
          <a:blip r:embed="rId3">
            <a:alphaModFix/>
          </a:blip>
          <a:stretch>
            <a:fillRect/>
          </a:stretch>
        </p:blipFill>
        <p:spPr>
          <a:xfrm>
            <a:off x="434375" y="903675"/>
            <a:ext cx="4183983" cy="3820977"/>
          </a:xfrm>
          <a:prstGeom prst="rect">
            <a:avLst/>
          </a:prstGeom>
          <a:noFill/>
          <a:ln>
            <a:noFill/>
          </a:ln>
        </p:spPr>
      </p:pic>
      <p:sp>
        <p:nvSpPr>
          <p:cNvPr id="245" name="Google Shape;245;p42"/>
          <p:cNvSpPr txBox="1"/>
          <p:nvPr>
            <p:ph type="title"/>
          </p:nvPr>
        </p:nvSpPr>
        <p:spPr>
          <a:xfrm>
            <a:off x="102100" y="456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Dobbhoff Tube: Misplaced</a:t>
            </a:r>
            <a:endParaRPr/>
          </a:p>
        </p:txBody>
      </p:sp>
      <p:pic>
        <p:nvPicPr>
          <p:cNvPr id="246" name="Google Shape;246;p42"/>
          <p:cNvPicPr preferRelativeResize="0"/>
          <p:nvPr/>
        </p:nvPicPr>
        <p:blipFill>
          <a:blip r:embed="rId4">
            <a:alphaModFix/>
          </a:blip>
          <a:stretch>
            <a:fillRect/>
          </a:stretch>
        </p:blipFill>
        <p:spPr>
          <a:xfrm>
            <a:off x="4641275" y="946350"/>
            <a:ext cx="4183983" cy="382097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Chest Tube</a:t>
            </a:r>
            <a:endParaRPr/>
          </a:p>
        </p:txBody>
      </p:sp>
      <p:sp>
        <p:nvSpPr>
          <p:cNvPr id="252" name="Google Shape;252;p43"/>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Purpose</a:t>
            </a:r>
            <a:endParaRPr sz="1800"/>
          </a:p>
          <a:p>
            <a:pPr indent="-317500" lvl="1" marL="914400" rtl="0" algn="l">
              <a:spcBef>
                <a:spcPts val="0"/>
              </a:spcBef>
              <a:spcAft>
                <a:spcPts val="0"/>
              </a:spcAft>
              <a:buSzPts val="1400"/>
              <a:buChar char="○"/>
            </a:pPr>
            <a:r>
              <a:rPr lang="en" sz="1400"/>
              <a:t>Remove air or fluid from the pleural space</a:t>
            </a:r>
            <a:endParaRPr sz="1400"/>
          </a:p>
          <a:p>
            <a:pPr indent="-342900" lvl="0" marL="457200" rtl="0" algn="l">
              <a:spcBef>
                <a:spcPts val="0"/>
              </a:spcBef>
              <a:spcAft>
                <a:spcPts val="0"/>
              </a:spcAft>
              <a:buSzPts val="1800"/>
              <a:buChar char="●"/>
            </a:pPr>
            <a:r>
              <a:rPr lang="en" sz="1800"/>
              <a:t>Proper Placement</a:t>
            </a:r>
            <a:endParaRPr sz="1800"/>
          </a:p>
          <a:p>
            <a:pPr indent="-317500" lvl="1" marL="914400" rtl="0" algn="l">
              <a:spcBef>
                <a:spcPts val="0"/>
              </a:spcBef>
              <a:spcAft>
                <a:spcPts val="0"/>
              </a:spcAft>
              <a:buSzPts val="1400"/>
              <a:buChar char="○"/>
            </a:pPr>
            <a:r>
              <a:rPr lang="en" sz="1400"/>
              <a:t>For air evacuation, tip should point anterosuperior</a:t>
            </a:r>
            <a:endParaRPr sz="1400"/>
          </a:p>
          <a:p>
            <a:pPr indent="-317500" lvl="1" marL="914400" rtl="0" algn="l">
              <a:spcBef>
                <a:spcPts val="0"/>
              </a:spcBef>
              <a:spcAft>
                <a:spcPts val="0"/>
              </a:spcAft>
              <a:buSzPts val="1400"/>
              <a:buChar char="○"/>
            </a:pPr>
            <a:r>
              <a:rPr lang="en" sz="1400"/>
              <a:t>For fluid evacuation, tip should point posteroinferior</a:t>
            </a:r>
            <a:endParaRPr sz="1400"/>
          </a:p>
          <a:p>
            <a:pPr indent="-317500" lvl="1" marL="914400" rtl="0" algn="l">
              <a:spcBef>
                <a:spcPts val="0"/>
              </a:spcBef>
              <a:spcAft>
                <a:spcPts val="0"/>
              </a:spcAft>
              <a:buSzPts val="1400"/>
              <a:buChar char="○"/>
            </a:pPr>
            <a:r>
              <a:rPr lang="en" sz="1400"/>
              <a:t>Side holes should be inside the thorax</a:t>
            </a:r>
            <a:endParaRPr sz="1400"/>
          </a:p>
        </p:txBody>
      </p:sp>
      <p:sp>
        <p:nvSpPr>
          <p:cNvPr id="253" name="Google Shape;253;p43"/>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Complications</a:t>
            </a:r>
            <a:endParaRPr sz="1800"/>
          </a:p>
          <a:p>
            <a:pPr indent="-317500" lvl="1" marL="914400" rtl="0" algn="l">
              <a:spcBef>
                <a:spcPts val="0"/>
              </a:spcBef>
              <a:spcAft>
                <a:spcPts val="0"/>
              </a:spcAft>
              <a:buSzPts val="1400"/>
              <a:buChar char="○"/>
            </a:pPr>
            <a:r>
              <a:rPr lang="en" sz="1400"/>
              <a:t>Misplacement in the fissures, parenchyma, mediastinum, or diaphragm</a:t>
            </a:r>
            <a:endParaRPr sz="1400"/>
          </a:p>
          <a:p>
            <a:pPr indent="-317500" lvl="1" marL="914400" rtl="0" algn="l">
              <a:spcBef>
                <a:spcPts val="0"/>
              </a:spcBef>
              <a:spcAft>
                <a:spcPts val="0"/>
              </a:spcAft>
              <a:buSzPts val="1400"/>
              <a:buChar char="○"/>
            </a:pPr>
            <a:r>
              <a:rPr lang="en" sz="1400"/>
              <a:t>Pneumothorax</a:t>
            </a:r>
            <a:endParaRPr sz="1400"/>
          </a:p>
          <a:p>
            <a:pPr indent="-317500" lvl="1" marL="914400" rtl="0" algn="l">
              <a:spcBef>
                <a:spcPts val="0"/>
              </a:spcBef>
              <a:spcAft>
                <a:spcPts val="0"/>
              </a:spcAft>
              <a:buSzPts val="1400"/>
              <a:buChar char="○"/>
            </a:pPr>
            <a:r>
              <a:rPr lang="en" sz="1400"/>
              <a:t>Inadequate drainage</a:t>
            </a:r>
            <a:endParaRPr sz="1400"/>
          </a:p>
          <a:p>
            <a:pPr indent="-317500" lvl="1" marL="914400" rtl="0" algn="l">
              <a:spcBef>
                <a:spcPts val="0"/>
              </a:spcBef>
              <a:spcAft>
                <a:spcPts val="0"/>
              </a:spcAft>
              <a:buSzPts val="1400"/>
              <a:buChar char="○"/>
            </a:pPr>
            <a:r>
              <a:rPr lang="en" sz="1400"/>
              <a:t>Air leak</a:t>
            </a:r>
            <a:endParaRPr sz="1400"/>
          </a:p>
          <a:p>
            <a:pPr indent="-317500" lvl="1" marL="914400" rtl="0" algn="l">
              <a:spcBef>
                <a:spcPts val="0"/>
              </a:spcBef>
              <a:spcAft>
                <a:spcPts val="0"/>
              </a:spcAft>
              <a:buSzPts val="1400"/>
              <a:buChar char="○"/>
            </a:pPr>
            <a:r>
              <a:rPr lang="en" sz="1400"/>
              <a:t>Infection</a:t>
            </a:r>
            <a:endParaRPr sz="1400"/>
          </a:p>
          <a:p>
            <a:pPr indent="-317500" lvl="1" marL="914400" rtl="0" algn="l">
              <a:spcBef>
                <a:spcPts val="0"/>
              </a:spcBef>
              <a:spcAft>
                <a:spcPts val="0"/>
              </a:spcAft>
              <a:buSzPts val="1400"/>
              <a:buChar char="○"/>
            </a:pPr>
            <a:r>
              <a:rPr lang="en" sz="1400"/>
              <a:t>Bleeding from intercostal arteries</a:t>
            </a:r>
            <a:endParaRPr sz="1400"/>
          </a:p>
          <a:p>
            <a:pPr indent="-317500" lvl="1" marL="914400" rtl="0" algn="l">
              <a:spcBef>
                <a:spcPts val="0"/>
              </a:spcBef>
              <a:spcAft>
                <a:spcPts val="0"/>
              </a:spcAft>
              <a:buSzPts val="1400"/>
              <a:buChar char="○"/>
            </a:pPr>
            <a:r>
              <a:rPr lang="en" sz="1400"/>
              <a:t>Injury to diaphragm or upper abdominal organs</a:t>
            </a:r>
            <a:endParaRPr sz="14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sp>
        <p:nvSpPr>
          <p:cNvPr id="109" name="Google Shape;109;p26"/>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How to Approach Lines and Tubes on CXR</a:t>
            </a:r>
            <a:endParaRPr/>
          </a:p>
        </p:txBody>
      </p:sp>
      <p:sp>
        <p:nvSpPr>
          <p:cNvPr id="110" name="Google Shape;110;p26"/>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Pauline Germaine</a:t>
            </a:r>
            <a:endParaRPr/>
          </a:p>
          <a:p>
            <a:pPr indent="0" lvl="0" marL="0" rtl="0" algn="ctr">
              <a:spcBef>
                <a:spcPts val="0"/>
              </a:spcBef>
              <a:spcAft>
                <a:spcPts val="0"/>
              </a:spcAft>
              <a:buNone/>
            </a:pPr>
            <a:r>
              <a:rPr lang="en" sz="1400"/>
              <a:t>Cooper University Hospital</a:t>
            </a:r>
            <a:endParaRPr sz="1400"/>
          </a:p>
          <a:p>
            <a:pPr indent="0" lvl="0" marL="0" rtl="0" algn="ctr">
              <a:spcBef>
                <a:spcPts val="0"/>
              </a:spcBef>
              <a:spcAft>
                <a:spcPts val="0"/>
              </a:spcAft>
              <a:buNone/>
            </a:pPr>
            <a:r>
              <a:rPr lang="en"/>
              <a:t>Nina Terry</a:t>
            </a:r>
            <a:endParaRPr/>
          </a:p>
          <a:p>
            <a:pPr indent="0" lvl="0" marL="0" rtl="0" algn="ctr">
              <a:spcBef>
                <a:spcPts val="0"/>
              </a:spcBef>
              <a:spcAft>
                <a:spcPts val="0"/>
              </a:spcAft>
              <a:buClr>
                <a:srgbClr val="000000"/>
              </a:buClr>
              <a:buSzPts val="1100"/>
              <a:buFont typeface="Arial"/>
              <a:buNone/>
            </a:pPr>
            <a:r>
              <a:rPr lang="en" sz="1400"/>
              <a:t>University of Alabama Birmingham</a:t>
            </a:r>
            <a:endParaRPr sz="1400"/>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pic>
        <p:nvPicPr>
          <p:cNvPr id="111" name="Google Shape;111;p26"/>
          <p:cNvPicPr preferRelativeResize="0"/>
          <p:nvPr/>
        </p:nvPicPr>
        <p:blipFill>
          <a:blip r:embed="rId3">
            <a:alphaModFix/>
          </a:blip>
          <a:stretch>
            <a:fillRect/>
          </a:stretch>
        </p:blipFill>
        <p:spPr>
          <a:xfrm>
            <a:off x="-3" y="-1"/>
            <a:ext cx="1418753" cy="792600"/>
          </a:xfrm>
          <a:prstGeom prst="rect">
            <a:avLst/>
          </a:prstGeom>
          <a:noFill/>
          <a:ln>
            <a:noFill/>
          </a:ln>
        </p:spPr>
      </p:pic>
      <p:pic>
        <p:nvPicPr>
          <p:cNvPr id="112" name="Google Shape;112;p26"/>
          <p:cNvPicPr preferRelativeResize="0"/>
          <p:nvPr/>
        </p:nvPicPr>
        <p:blipFill>
          <a:blip r:embed="rId4">
            <a:alphaModFix/>
          </a:blip>
          <a:stretch>
            <a:fillRect/>
          </a:stretch>
        </p:blipFill>
        <p:spPr>
          <a:xfrm>
            <a:off x="7705375" y="-23450"/>
            <a:ext cx="1438626" cy="792600"/>
          </a:xfrm>
          <a:prstGeom prst="rect">
            <a:avLst/>
          </a:prstGeom>
          <a:noFill/>
          <a:ln>
            <a:noFill/>
          </a:ln>
        </p:spPr>
      </p:pic>
      <p:pic>
        <p:nvPicPr>
          <p:cNvPr id="113" name="Google Shape;113;p26"/>
          <p:cNvPicPr preferRelativeResize="0"/>
          <p:nvPr/>
        </p:nvPicPr>
        <p:blipFill>
          <a:blip r:embed="rId5">
            <a:alphaModFix/>
          </a:blip>
          <a:stretch>
            <a:fillRect/>
          </a:stretch>
        </p:blipFill>
        <p:spPr>
          <a:xfrm>
            <a:off x="6004125" y="3991225"/>
            <a:ext cx="3139874" cy="1094475"/>
          </a:xfrm>
          <a:prstGeom prst="rect">
            <a:avLst/>
          </a:prstGeom>
          <a:noFill/>
          <a:ln>
            <a:noFill/>
          </a:ln>
        </p:spPr>
      </p:pic>
      <p:pic>
        <p:nvPicPr>
          <p:cNvPr id="114" name="Google Shape;114;p26"/>
          <p:cNvPicPr preferRelativeResize="0"/>
          <p:nvPr/>
        </p:nvPicPr>
        <p:blipFill>
          <a:blip r:embed="rId6">
            <a:alphaModFix/>
          </a:blip>
          <a:stretch>
            <a:fillRect/>
          </a:stretch>
        </p:blipFill>
        <p:spPr>
          <a:xfrm>
            <a:off x="0" y="4324575"/>
            <a:ext cx="3340200" cy="8373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Google Shape;258;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Chest Tube: Proper Placement</a:t>
            </a:r>
            <a:endParaRPr/>
          </a:p>
        </p:txBody>
      </p:sp>
      <p:pic>
        <p:nvPicPr>
          <p:cNvPr id="259" name="Google Shape;259;p44"/>
          <p:cNvPicPr preferRelativeResize="0"/>
          <p:nvPr/>
        </p:nvPicPr>
        <p:blipFill>
          <a:blip r:embed="rId3">
            <a:alphaModFix/>
          </a:blip>
          <a:stretch>
            <a:fillRect/>
          </a:stretch>
        </p:blipFill>
        <p:spPr>
          <a:xfrm>
            <a:off x="152400" y="1170125"/>
            <a:ext cx="4382525" cy="3820976"/>
          </a:xfrm>
          <a:prstGeom prst="rect">
            <a:avLst/>
          </a:prstGeom>
          <a:noFill/>
          <a:ln>
            <a:noFill/>
          </a:ln>
        </p:spPr>
      </p:pic>
      <p:pic>
        <p:nvPicPr>
          <p:cNvPr id="260" name="Google Shape;260;p44"/>
          <p:cNvPicPr preferRelativeResize="0"/>
          <p:nvPr/>
        </p:nvPicPr>
        <p:blipFill>
          <a:blip r:embed="rId4">
            <a:alphaModFix/>
          </a:blip>
          <a:stretch>
            <a:fillRect/>
          </a:stretch>
        </p:blipFill>
        <p:spPr>
          <a:xfrm>
            <a:off x="4687325" y="1170125"/>
            <a:ext cx="4304277" cy="375275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Google Shape;265;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Chest Tube: Proper Placement</a:t>
            </a:r>
            <a:endParaRPr/>
          </a:p>
        </p:txBody>
      </p:sp>
      <p:pic>
        <p:nvPicPr>
          <p:cNvPr id="266" name="Google Shape;266;p45"/>
          <p:cNvPicPr preferRelativeResize="0"/>
          <p:nvPr/>
        </p:nvPicPr>
        <p:blipFill>
          <a:blip r:embed="rId3">
            <a:alphaModFix/>
          </a:blip>
          <a:stretch>
            <a:fillRect/>
          </a:stretch>
        </p:blipFill>
        <p:spPr>
          <a:xfrm>
            <a:off x="152400" y="1170125"/>
            <a:ext cx="3917645" cy="3820975"/>
          </a:xfrm>
          <a:prstGeom prst="rect">
            <a:avLst/>
          </a:prstGeom>
          <a:noFill/>
          <a:ln>
            <a:noFill/>
          </a:ln>
        </p:spPr>
      </p:pic>
      <p:pic>
        <p:nvPicPr>
          <p:cNvPr id="267" name="Google Shape;267;p45"/>
          <p:cNvPicPr preferRelativeResize="0"/>
          <p:nvPr/>
        </p:nvPicPr>
        <p:blipFill>
          <a:blip r:embed="rId4">
            <a:alphaModFix/>
          </a:blip>
          <a:stretch>
            <a:fillRect/>
          </a:stretch>
        </p:blipFill>
        <p:spPr>
          <a:xfrm>
            <a:off x="4222444" y="1170125"/>
            <a:ext cx="3917645" cy="38209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Google Shape;272;p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Chest Tube: Misplaced</a:t>
            </a:r>
            <a:endParaRPr/>
          </a:p>
        </p:txBody>
      </p:sp>
      <p:pic>
        <p:nvPicPr>
          <p:cNvPr id="273" name="Google Shape;273;p46"/>
          <p:cNvPicPr preferRelativeResize="0"/>
          <p:nvPr/>
        </p:nvPicPr>
        <p:blipFill rotWithShape="1">
          <a:blip r:embed="rId3">
            <a:alphaModFix/>
          </a:blip>
          <a:srcRect b="41439" l="19377" r="14646" t="8116"/>
          <a:stretch/>
        </p:blipFill>
        <p:spPr>
          <a:xfrm>
            <a:off x="3202300" y="1187752"/>
            <a:ext cx="4168800" cy="3606952"/>
          </a:xfrm>
          <a:prstGeom prst="rect">
            <a:avLst/>
          </a:prstGeom>
          <a:noFill/>
          <a:ln>
            <a:noFill/>
          </a:ln>
        </p:spPr>
      </p:pic>
      <p:sp>
        <p:nvSpPr>
          <p:cNvPr id="274" name="Google Shape;274;p46"/>
          <p:cNvSpPr txBox="1"/>
          <p:nvPr/>
        </p:nvSpPr>
        <p:spPr>
          <a:xfrm>
            <a:off x="445400" y="1781650"/>
            <a:ext cx="1703100" cy="234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rPr>
              <a:t>Right chest tube in chest wall</a:t>
            </a:r>
            <a:endParaRPr sz="1800">
              <a:solidFill>
                <a:srgbClr val="FFFFFF"/>
              </a:solidFill>
            </a:endParaRPr>
          </a:p>
        </p:txBody>
      </p:sp>
      <p:cxnSp>
        <p:nvCxnSpPr>
          <p:cNvPr id="275" name="Google Shape;275;p46"/>
          <p:cNvCxnSpPr/>
          <p:nvPr/>
        </p:nvCxnSpPr>
        <p:spPr>
          <a:xfrm>
            <a:off x="4777250" y="1930100"/>
            <a:ext cx="87300" cy="288300"/>
          </a:xfrm>
          <a:prstGeom prst="straightConnector1">
            <a:avLst/>
          </a:prstGeom>
          <a:noFill/>
          <a:ln cap="flat" cmpd="sng" w="19050">
            <a:solidFill>
              <a:srgbClr val="0000FF"/>
            </a:solidFill>
            <a:prstDash val="solid"/>
            <a:round/>
            <a:headEnd len="med" w="med" type="none"/>
            <a:tailEnd len="med" w="med" type="triangle"/>
          </a:ln>
        </p:spPr>
      </p:cxnSp>
      <p:cxnSp>
        <p:nvCxnSpPr>
          <p:cNvPr id="276" name="Google Shape;276;p46"/>
          <p:cNvCxnSpPr/>
          <p:nvPr/>
        </p:nvCxnSpPr>
        <p:spPr>
          <a:xfrm>
            <a:off x="4436625" y="2218325"/>
            <a:ext cx="87300" cy="235800"/>
          </a:xfrm>
          <a:prstGeom prst="straightConnector1">
            <a:avLst/>
          </a:prstGeom>
          <a:noFill/>
          <a:ln cap="flat" cmpd="sng" w="19050">
            <a:solidFill>
              <a:srgbClr val="0000FF"/>
            </a:solidFill>
            <a:prstDash val="solid"/>
            <a:round/>
            <a:headEnd len="med" w="med" type="none"/>
            <a:tailEnd len="med" w="med" type="triangl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sp>
        <p:nvSpPr>
          <p:cNvPr id="281" name="Google Shape;281;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Chest Tube: Misplaced</a:t>
            </a:r>
            <a:endParaRPr/>
          </a:p>
        </p:txBody>
      </p:sp>
      <p:pic>
        <p:nvPicPr>
          <p:cNvPr id="282" name="Google Shape;282;p47"/>
          <p:cNvPicPr preferRelativeResize="0"/>
          <p:nvPr/>
        </p:nvPicPr>
        <p:blipFill rotWithShape="1">
          <a:blip r:embed="rId3">
            <a:alphaModFix/>
          </a:blip>
          <a:srcRect b="13966" l="0" r="0" t="18434"/>
          <a:stretch/>
        </p:blipFill>
        <p:spPr>
          <a:xfrm>
            <a:off x="1805050" y="1373823"/>
            <a:ext cx="3793498" cy="2994673"/>
          </a:xfrm>
          <a:prstGeom prst="rect">
            <a:avLst/>
          </a:prstGeom>
          <a:noFill/>
          <a:ln>
            <a:noFill/>
          </a:ln>
        </p:spPr>
      </p:pic>
      <p:sp>
        <p:nvSpPr>
          <p:cNvPr id="283" name="Google Shape;283;p47"/>
          <p:cNvSpPr txBox="1"/>
          <p:nvPr/>
        </p:nvSpPr>
        <p:spPr>
          <a:xfrm>
            <a:off x="101950" y="1624650"/>
            <a:ext cx="1703100" cy="234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Right chest tube tube projects over the mediastinum and was coiled in right main pulmonary artery on subsequent CT</a:t>
            </a:r>
            <a:endParaRPr>
              <a:solidFill>
                <a:srgbClr val="FFFFFF"/>
              </a:solidFill>
            </a:endParaRPr>
          </a:p>
        </p:txBody>
      </p:sp>
      <p:pic>
        <p:nvPicPr>
          <p:cNvPr id="284" name="Google Shape;284;p47"/>
          <p:cNvPicPr preferRelativeResize="0"/>
          <p:nvPr/>
        </p:nvPicPr>
        <p:blipFill rotWithShape="1">
          <a:blip r:embed="rId4">
            <a:alphaModFix/>
          </a:blip>
          <a:srcRect b="14255" l="0" r="0" t="18435"/>
          <a:stretch/>
        </p:blipFill>
        <p:spPr>
          <a:xfrm>
            <a:off x="4938500" y="1341025"/>
            <a:ext cx="3893802" cy="30602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Peripherally Inserted Central Catheter</a:t>
            </a:r>
            <a:endParaRPr/>
          </a:p>
        </p:txBody>
      </p:sp>
      <p:sp>
        <p:nvSpPr>
          <p:cNvPr id="290" name="Google Shape;290;p4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Purpose</a:t>
            </a:r>
            <a:endParaRPr sz="1800"/>
          </a:p>
          <a:p>
            <a:pPr indent="-317500" lvl="1" marL="914400" rtl="0" algn="l">
              <a:spcBef>
                <a:spcPts val="0"/>
              </a:spcBef>
              <a:spcAft>
                <a:spcPts val="0"/>
              </a:spcAft>
              <a:buSzPts val="1400"/>
              <a:buChar char="○"/>
            </a:pPr>
            <a:r>
              <a:rPr lang="en" sz="1400"/>
              <a:t>Establish long-term venous access</a:t>
            </a:r>
            <a:endParaRPr sz="1400"/>
          </a:p>
          <a:p>
            <a:pPr indent="-342900" lvl="0" marL="457200" rtl="0" algn="l">
              <a:spcBef>
                <a:spcPts val="0"/>
              </a:spcBef>
              <a:spcAft>
                <a:spcPts val="0"/>
              </a:spcAft>
              <a:buSzPts val="1800"/>
              <a:buChar char="●"/>
            </a:pPr>
            <a:r>
              <a:rPr lang="en" sz="1800"/>
              <a:t>Proper Placement</a:t>
            </a:r>
            <a:endParaRPr sz="1800"/>
          </a:p>
          <a:p>
            <a:pPr indent="-317500" lvl="1" marL="914400" rtl="0" algn="l">
              <a:spcBef>
                <a:spcPts val="0"/>
              </a:spcBef>
              <a:spcAft>
                <a:spcPts val="0"/>
              </a:spcAft>
              <a:buSzPts val="1400"/>
              <a:buChar char="○"/>
            </a:pPr>
            <a:r>
              <a:rPr lang="en" sz="1400"/>
              <a:t>Inserted via peripheral veins (i.e. basilic vein, brachial vein, cephalic vein or axillary vein) to terminate in the superior vena cava</a:t>
            </a:r>
            <a:endParaRPr sz="1400"/>
          </a:p>
        </p:txBody>
      </p:sp>
      <p:sp>
        <p:nvSpPr>
          <p:cNvPr id="291" name="Google Shape;291;p48"/>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Complications</a:t>
            </a:r>
            <a:endParaRPr sz="1800"/>
          </a:p>
          <a:p>
            <a:pPr indent="-317500" lvl="1" marL="914400" rtl="0" algn="l">
              <a:spcBef>
                <a:spcPts val="0"/>
              </a:spcBef>
              <a:spcAft>
                <a:spcPts val="0"/>
              </a:spcAft>
              <a:buSzPts val="1400"/>
              <a:buChar char="○"/>
            </a:pPr>
            <a:r>
              <a:rPr lang="en" sz="1400"/>
              <a:t>Misplacement in right heart chambers</a:t>
            </a:r>
            <a:endParaRPr sz="1400"/>
          </a:p>
          <a:p>
            <a:pPr indent="-317500" lvl="1" marL="914400" rtl="0" algn="l">
              <a:spcBef>
                <a:spcPts val="0"/>
              </a:spcBef>
              <a:spcAft>
                <a:spcPts val="0"/>
              </a:spcAft>
              <a:buSzPts val="1400"/>
              <a:buChar char="○"/>
            </a:pPr>
            <a:r>
              <a:rPr lang="en" sz="1400"/>
              <a:t>Phlebitis, bleeding, thrombosis</a:t>
            </a:r>
            <a:endParaRPr sz="1400"/>
          </a:p>
          <a:p>
            <a:pPr indent="-317500" lvl="1" marL="914400" rtl="0" algn="l">
              <a:spcBef>
                <a:spcPts val="0"/>
              </a:spcBef>
              <a:spcAft>
                <a:spcPts val="0"/>
              </a:spcAft>
              <a:buSzPts val="1400"/>
              <a:buChar char="○"/>
            </a:pPr>
            <a:r>
              <a:rPr lang="en" sz="1400"/>
              <a:t>Venous perforation</a:t>
            </a:r>
            <a:endParaRPr sz="1400"/>
          </a:p>
          <a:p>
            <a:pPr indent="-317500" lvl="1" marL="914400" rtl="0" algn="l">
              <a:spcBef>
                <a:spcPts val="0"/>
              </a:spcBef>
              <a:spcAft>
                <a:spcPts val="0"/>
              </a:spcAft>
              <a:buSzPts val="1400"/>
              <a:buChar char="○"/>
            </a:pPr>
            <a:r>
              <a:rPr lang="en" sz="1400"/>
              <a:t>Pain</a:t>
            </a:r>
            <a:endParaRPr sz="1400"/>
          </a:p>
          <a:p>
            <a:pPr indent="-317500" lvl="1" marL="914400" rtl="0" algn="l">
              <a:spcBef>
                <a:spcPts val="0"/>
              </a:spcBef>
              <a:spcAft>
                <a:spcPts val="0"/>
              </a:spcAft>
              <a:buSzPts val="1400"/>
              <a:buChar char="○"/>
            </a:pPr>
            <a:r>
              <a:rPr lang="en" sz="1400"/>
              <a:t>Sepsis</a:t>
            </a:r>
            <a:endParaRPr sz="14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sp>
        <p:nvSpPr>
          <p:cNvPr id="296" name="Google Shape;296;p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Peripherally Inserted Central Catheter: Proper Placement</a:t>
            </a:r>
            <a:endParaRPr/>
          </a:p>
        </p:txBody>
      </p:sp>
      <p:pic>
        <p:nvPicPr>
          <p:cNvPr id="297" name="Google Shape;297;p49"/>
          <p:cNvPicPr preferRelativeResize="0"/>
          <p:nvPr/>
        </p:nvPicPr>
        <p:blipFill rotWithShape="1">
          <a:blip r:embed="rId3">
            <a:alphaModFix/>
          </a:blip>
          <a:srcRect b="2326" l="0" r="0" t="2706"/>
          <a:stretch/>
        </p:blipFill>
        <p:spPr>
          <a:xfrm>
            <a:off x="2137400" y="1231675"/>
            <a:ext cx="3260823" cy="3628752"/>
          </a:xfrm>
          <a:prstGeom prst="rect">
            <a:avLst/>
          </a:prstGeom>
          <a:noFill/>
          <a:ln>
            <a:noFill/>
          </a:ln>
        </p:spPr>
      </p:pic>
      <p:pic>
        <p:nvPicPr>
          <p:cNvPr id="298" name="Google Shape;298;p49"/>
          <p:cNvPicPr preferRelativeResize="0"/>
          <p:nvPr/>
        </p:nvPicPr>
        <p:blipFill rotWithShape="1">
          <a:blip r:embed="rId4">
            <a:alphaModFix/>
          </a:blip>
          <a:srcRect b="2113" l="0" r="0" t="2703"/>
          <a:stretch/>
        </p:blipFill>
        <p:spPr>
          <a:xfrm>
            <a:off x="5398225" y="1227513"/>
            <a:ext cx="3260823" cy="36370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sp>
        <p:nvSpPr>
          <p:cNvPr id="303" name="Google Shape;303;p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Peripherally Inserted Central Catheter: Misplaced</a:t>
            </a:r>
            <a:endParaRPr/>
          </a:p>
        </p:txBody>
      </p:sp>
      <p:pic>
        <p:nvPicPr>
          <p:cNvPr id="304" name="Google Shape;304;p50"/>
          <p:cNvPicPr preferRelativeResize="0"/>
          <p:nvPr/>
        </p:nvPicPr>
        <p:blipFill rotWithShape="1">
          <a:blip r:embed="rId3">
            <a:alphaModFix/>
          </a:blip>
          <a:srcRect b="19354" l="26242" r="15556" t="0"/>
          <a:stretch/>
        </p:blipFill>
        <p:spPr>
          <a:xfrm flipH="1" rot="10800000">
            <a:off x="6920650" y="4934450"/>
            <a:ext cx="136026" cy="96050"/>
          </a:xfrm>
          <a:prstGeom prst="rect">
            <a:avLst/>
          </a:prstGeom>
          <a:noFill/>
          <a:ln>
            <a:noFill/>
          </a:ln>
        </p:spPr>
      </p:pic>
      <p:sp>
        <p:nvSpPr>
          <p:cNvPr id="305" name="Google Shape;305;p50"/>
          <p:cNvSpPr txBox="1"/>
          <p:nvPr/>
        </p:nvSpPr>
        <p:spPr>
          <a:xfrm>
            <a:off x="4358025" y="1947575"/>
            <a:ext cx="5030400" cy="58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306" name="Google Shape;306;p50"/>
          <p:cNvPicPr preferRelativeResize="0"/>
          <p:nvPr/>
        </p:nvPicPr>
        <p:blipFill rotWithShape="1">
          <a:blip r:embed="rId4">
            <a:alphaModFix/>
          </a:blip>
          <a:srcRect b="29368" l="0" r="4232" t="0"/>
          <a:stretch/>
        </p:blipFill>
        <p:spPr>
          <a:xfrm>
            <a:off x="2663826" y="1090584"/>
            <a:ext cx="5030400" cy="3939915"/>
          </a:xfrm>
          <a:prstGeom prst="rect">
            <a:avLst/>
          </a:prstGeom>
          <a:noFill/>
          <a:ln>
            <a:noFill/>
          </a:ln>
        </p:spPr>
      </p:pic>
      <p:sp>
        <p:nvSpPr>
          <p:cNvPr id="307" name="Google Shape;307;p50"/>
          <p:cNvSpPr txBox="1"/>
          <p:nvPr/>
        </p:nvSpPr>
        <p:spPr>
          <a:xfrm>
            <a:off x="340600" y="1895175"/>
            <a:ext cx="1729200" cy="106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rPr>
              <a:t>Right PICC line going up the right jugular vein</a:t>
            </a:r>
            <a:endParaRPr sz="1800">
              <a:solidFill>
                <a:srgbClr val="FFFFFF"/>
              </a:solidFill>
            </a:endParaRPr>
          </a:p>
        </p:txBody>
      </p:sp>
      <p:cxnSp>
        <p:nvCxnSpPr>
          <p:cNvPr id="308" name="Google Shape;308;p50"/>
          <p:cNvCxnSpPr/>
          <p:nvPr/>
        </p:nvCxnSpPr>
        <p:spPr>
          <a:xfrm>
            <a:off x="4227025" y="1196500"/>
            <a:ext cx="541500" cy="34800"/>
          </a:xfrm>
          <a:prstGeom prst="straightConnector1">
            <a:avLst/>
          </a:prstGeom>
          <a:noFill/>
          <a:ln cap="flat" cmpd="sng" w="19050">
            <a:solidFill>
              <a:srgbClr val="0000FF"/>
            </a:solidFill>
            <a:prstDash val="solid"/>
            <a:round/>
            <a:headEnd len="med" w="med" type="none"/>
            <a:tailEnd len="med" w="med" type="triangle"/>
          </a:ln>
        </p:spPr>
      </p:cxnSp>
      <p:cxnSp>
        <p:nvCxnSpPr>
          <p:cNvPr id="309" name="Google Shape;309;p50"/>
          <p:cNvCxnSpPr/>
          <p:nvPr/>
        </p:nvCxnSpPr>
        <p:spPr>
          <a:xfrm>
            <a:off x="3240150" y="2820925"/>
            <a:ext cx="227100" cy="192300"/>
          </a:xfrm>
          <a:prstGeom prst="straightConnector1">
            <a:avLst/>
          </a:prstGeom>
          <a:noFill/>
          <a:ln cap="flat" cmpd="sng" w="19050">
            <a:solidFill>
              <a:srgbClr val="0000FF"/>
            </a:solidFill>
            <a:prstDash val="solid"/>
            <a:round/>
            <a:headEnd len="med" w="med" type="none"/>
            <a:tailEnd len="med" w="med" type="triangl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sp>
        <p:nvSpPr>
          <p:cNvPr id="314" name="Google Shape;314;p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Central Venous Lines (CVL)</a:t>
            </a:r>
            <a:endParaRPr/>
          </a:p>
        </p:txBody>
      </p:sp>
      <p:sp>
        <p:nvSpPr>
          <p:cNvPr id="315" name="Google Shape;315;p51"/>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Purpose</a:t>
            </a:r>
            <a:endParaRPr sz="1800"/>
          </a:p>
          <a:p>
            <a:pPr indent="-317500" lvl="1" marL="914400" rtl="0" algn="l">
              <a:spcBef>
                <a:spcPts val="0"/>
              </a:spcBef>
              <a:spcAft>
                <a:spcPts val="0"/>
              </a:spcAft>
              <a:buSzPts val="1400"/>
              <a:buChar char="○"/>
            </a:pPr>
            <a:r>
              <a:rPr lang="en" sz="1400"/>
              <a:t>Central venous access for fluids, medications, IV contrast </a:t>
            </a:r>
            <a:endParaRPr sz="1400">
              <a:solidFill>
                <a:srgbClr val="FFFFFF"/>
              </a:solidFill>
            </a:endParaRPr>
          </a:p>
          <a:p>
            <a:pPr indent="-342900" lvl="0" marL="457200" rtl="0" algn="l">
              <a:spcBef>
                <a:spcPts val="0"/>
              </a:spcBef>
              <a:spcAft>
                <a:spcPts val="0"/>
              </a:spcAft>
              <a:buSzPts val="1800"/>
              <a:buChar char="●"/>
            </a:pPr>
            <a:r>
              <a:rPr lang="en" sz="1800"/>
              <a:t>Proper Placement</a:t>
            </a:r>
            <a:endParaRPr sz="1800"/>
          </a:p>
          <a:p>
            <a:pPr indent="-317500" lvl="1" marL="914400" rtl="0" algn="l">
              <a:spcBef>
                <a:spcPts val="0"/>
              </a:spcBef>
              <a:spcAft>
                <a:spcPts val="0"/>
              </a:spcAft>
              <a:buSzPts val="1400"/>
              <a:buChar char="○"/>
            </a:pPr>
            <a:r>
              <a:rPr lang="en" sz="1400"/>
              <a:t>Tip in the SVC-distal to subclavian/jugular junction and proximal to the right atrium </a:t>
            </a:r>
            <a:endParaRPr sz="1400"/>
          </a:p>
          <a:p>
            <a:pPr indent="-317500" lvl="1" marL="914400" rtl="0" algn="l">
              <a:spcBef>
                <a:spcPts val="0"/>
              </a:spcBef>
              <a:spcAft>
                <a:spcPts val="0"/>
              </a:spcAft>
              <a:buSzPts val="1400"/>
              <a:buChar char="○"/>
            </a:pPr>
            <a:r>
              <a:rPr lang="en" sz="1400"/>
              <a:t>Small sleeve of SVC extends into right atrium</a:t>
            </a:r>
            <a:endParaRPr sz="1400"/>
          </a:p>
        </p:txBody>
      </p:sp>
      <p:sp>
        <p:nvSpPr>
          <p:cNvPr id="316" name="Google Shape;316;p51"/>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Complications</a:t>
            </a:r>
            <a:endParaRPr sz="1800"/>
          </a:p>
          <a:p>
            <a:pPr indent="-317500" lvl="1" marL="914400" rtl="0" algn="l">
              <a:spcBef>
                <a:spcPts val="0"/>
              </a:spcBef>
              <a:spcAft>
                <a:spcPts val="0"/>
              </a:spcAft>
              <a:buSzPts val="1400"/>
              <a:buChar char="○"/>
            </a:pPr>
            <a:r>
              <a:rPr lang="en" sz="1400"/>
              <a:t>Malposition</a:t>
            </a:r>
            <a:endParaRPr sz="1400"/>
          </a:p>
          <a:p>
            <a:pPr indent="-317500" lvl="1" marL="914400" rtl="0" algn="l">
              <a:spcBef>
                <a:spcPts val="0"/>
              </a:spcBef>
              <a:spcAft>
                <a:spcPts val="0"/>
              </a:spcAft>
              <a:buSzPts val="1400"/>
              <a:buChar char="○"/>
            </a:pPr>
            <a:r>
              <a:rPr lang="en" sz="1400"/>
              <a:t>Pneumothorax </a:t>
            </a:r>
            <a:endParaRPr sz="1400"/>
          </a:p>
          <a:p>
            <a:pPr indent="-317500" lvl="1" marL="914400" rtl="0" algn="l">
              <a:spcBef>
                <a:spcPts val="0"/>
              </a:spcBef>
              <a:spcAft>
                <a:spcPts val="0"/>
              </a:spcAft>
              <a:buSzPts val="1400"/>
              <a:buChar char="○"/>
            </a:pPr>
            <a:r>
              <a:rPr lang="en" sz="1400"/>
              <a:t>Hemothorax </a:t>
            </a:r>
            <a:endParaRPr sz="1400"/>
          </a:p>
          <a:p>
            <a:pPr indent="-317500" lvl="1" marL="914400" rtl="0" algn="l">
              <a:spcBef>
                <a:spcPts val="0"/>
              </a:spcBef>
              <a:spcAft>
                <a:spcPts val="0"/>
              </a:spcAft>
              <a:buSzPts val="1400"/>
              <a:buChar char="○"/>
            </a:pPr>
            <a:r>
              <a:rPr lang="en" sz="1400"/>
              <a:t>Mediastinal hematoma </a:t>
            </a:r>
            <a:endParaRPr sz="1400"/>
          </a:p>
          <a:p>
            <a:pPr indent="-317500" lvl="1" marL="914400" rtl="0" algn="l">
              <a:spcBef>
                <a:spcPts val="0"/>
              </a:spcBef>
              <a:spcAft>
                <a:spcPts val="0"/>
              </a:spcAft>
              <a:buSzPts val="1400"/>
              <a:buChar char="○"/>
            </a:pPr>
            <a:r>
              <a:rPr lang="en" sz="1400"/>
              <a:t>Fracture of the line</a:t>
            </a:r>
            <a:endParaRPr sz="14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sp>
        <p:nvSpPr>
          <p:cNvPr id="321" name="Google Shape;321;p52"/>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Central Venous</a:t>
            </a:r>
            <a:r>
              <a:rPr lang="en"/>
              <a:t> Line: Proper Placement</a:t>
            </a:r>
            <a:endParaRPr/>
          </a:p>
        </p:txBody>
      </p:sp>
      <p:pic>
        <p:nvPicPr>
          <p:cNvPr id="322" name="Google Shape;322;p52"/>
          <p:cNvPicPr preferRelativeResize="0"/>
          <p:nvPr/>
        </p:nvPicPr>
        <p:blipFill>
          <a:blip r:embed="rId3">
            <a:alphaModFix/>
          </a:blip>
          <a:stretch>
            <a:fillRect/>
          </a:stretch>
        </p:blipFill>
        <p:spPr>
          <a:xfrm>
            <a:off x="3069400" y="1074075"/>
            <a:ext cx="4026176" cy="3820975"/>
          </a:xfrm>
          <a:prstGeom prst="rect">
            <a:avLst/>
          </a:prstGeom>
          <a:noFill/>
          <a:ln>
            <a:noFill/>
          </a:ln>
        </p:spPr>
      </p:pic>
      <p:sp>
        <p:nvSpPr>
          <p:cNvPr id="323" name="Google Shape;323;p52"/>
          <p:cNvSpPr txBox="1"/>
          <p:nvPr/>
        </p:nvSpPr>
        <p:spPr>
          <a:xfrm>
            <a:off x="427950" y="1720500"/>
            <a:ext cx="1598100" cy="145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rPr>
              <a:t>Left Internal J</a:t>
            </a:r>
            <a:r>
              <a:rPr lang="en" sz="1800">
                <a:solidFill>
                  <a:srgbClr val="FFFFFF"/>
                </a:solidFill>
              </a:rPr>
              <a:t>ugular</a:t>
            </a:r>
            <a:r>
              <a:rPr lang="en" sz="1800">
                <a:solidFill>
                  <a:srgbClr val="FFFFFF"/>
                </a:solidFill>
              </a:rPr>
              <a:t> (IJ) line with tip in mid-SVC</a:t>
            </a:r>
            <a:endParaRPr sz="1800">
              <a:solidFill>
                <a:srgbClr val="FFFFFF"/>
              </a:solidFill>
            </a:endParaRPr>
          </a:p>
        </p:txBody>
      </p:sp>
      <p:cxnSp>
        <p:nvCxnSpPr>
          <p:cNvPr id="324" name="Google Shape;324;p52"/>
          <p:cNvCxnSpPr/>
          <p:nvPr/>
        </p:nvCxnSpPr>
        <p:spPr>
          <a:xfrm>
            <a:off x="3895150" y="3999950"/>
            <a:ext cx="558900" cy="26100"/>
          </a:xfrm>
          <a:prstGeom prst="straightConnector1">
            <a:avLst/>
          </a:prstGeom>
          <a:noFill/>
          <a:ln cap="flat" cmpd="sng" w="19050">
            <a:solidFill>
              <a:srgbClr val="0000FF"/>
            </a:solidFill>
            <a:prstDash val="solid"/>
            <a:round/>
            <a:headEnd len="med" w="med" type="none"/>
            <a:tailEnd len="med" w="med" type="triangl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sp>
        <p:nvSpPr>
          <p:cNvPr id="329" name="Google Shape;329;p53"/>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Central Venous Line: Misplaced</a:t>
            </a:r>
            <a:endParaRPr/>
          </a:p>
        </p:txBody>
      </p:sp>
      <p:pic>
        <p:nvPicPr>
          <p:cNvPr id="330" name="Google Shape;330;p53"/>
          <p:cNvPicPr preferRelativeResize="0"/>
          <p:nvPr/>
        </p:nvPicPr>
        <p:blipFill rotWithShape="1">
          <a:blip r:embed="rId3">
            <a:alphaModFix/>
          </a:blip>
          <a:srcRect b="22508" l="19825" r="18568" t="20579"/>
          <a:stretch/>
        </p:blipFill>
        <p:spPr>
          <a:xfrm>
            <a:off x="2707400" y="1040525"/>
            <a:ext cx="4733550" cy="3928850"/>
          </a:xfrm>
          <a:prstGeom prst="rect">
            <a:avLst/>
          </a:prstGeom>
          <a:noFill/>
          <a:ln>
            <a:noFill/>
          </a:ln>
        </p:spPr>
      </p:pic>
      <p:sp>
        <p:nvSpPr>
          <p:cNvPr id="331" name="Google Shape;331;p53"/>
          <p:cNvSpPr txBox="1"/>
          <p:nvPr/>
        </p:nvSpPr>
        <p:spPr>
          <a:xfrm>
            <a:off x="358075" y="1353700"/>
            <a:ext cx="1965000" cy="227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rPr>
              <a:t>Left IJ (light blue arrow) with tip in Left Subclavian vein (Blue arrow)</a:t>
            </a:r>
            <a:endParaRPr sz="1800">
              <a:solidFill>
                <a:srgbClr val="FFFFFF"/>
              </a:solidFill>
            </a:endParaRPr>
          </a:p>
        </p:txBody>
      </p:sp>
      <p:cxnSp>
        <p:nvCxnSpPr>
          <p:cNvPr id="332" name="Google Shape;332;p53"/>
          <p:cNvCxnSpPr/>
          <p:nvPr/>
        </p:nvCxnSpPr>
        <p:spPr>
          <a:xfrm flipH="1" rot="10800000">
            <a:off x="5860200" y="2995475"/>
            <a:ext cx="131100" cy="358200"/>
          </a:xfrm>
          <a:prstGeom prst="straightConnector1">
            <a:avLst/>
          </a:prstGeom>
          <a:noFill/>
          <a:ln cap="flat" cmpd="sng" w="19050">
            <a:solidFill>
              <a:srgbClr val="0000FF"/>
            </a:solidFill>
            <a:prstDash val="solid"/>
            <a:round/>
            <a:headEnd len="med" w="med" type="none"/>
            <a:tailEnd len="med" w="med" type="triangle"/>
          </a:ln>
        </p:spPr>
      </p:cxnSp>
      <p:cxnSp>
        <p:nvCxnSpPr>
          <p:cNvPr id="333" name="Google Shape;333;p53"/>
          <p:cNvCxnSpPr/>
          <p:nvPr/>
        </p:nvCxnSpPr>
        <p:spPr>
          <a:xfrm rot="10800000">
            <a:off x="5938700" y="1519575"/>
            <a:ext cx="209700" cy="61200"/>
          </a:xfrm>
          <a:prstGeom prst="straightConnector1">
            <a:avLst/>
          </a:prstGeom>
          <a:noFill/>
          <a:ln cap="flat" cmpd="sng" w="9525">
            <a:solidFill>
              <a:srgbClr val="00FFFF"/>
            </a:solidFill>
            <a:prstDash val="solid"/>
            <a:round/>
            <a:headEnd len="med" w="med" type="none"/>
            <a:tailEnd len="med" w="med" type="triangle"/>
          </a:ln>
        </p:spPr>
      </p:cxnSp>
      <p:cxnSp>
        <p:nvCxnSpPr>
          <p:cNvPr id="334" name="Google Shape;334;p53"/>
          <p:cNvCxnSpPr/>
          <p:nvPr/>
        </p:nvCxnSpPr>
        <p:spPr>
          <a:xfrm flipH="1">
            <a:off x="5519425" y="1703025"/>
            <a:ext cx="585300" cy="192300"/>
          </a:xfrm>
          <a:prstGeom prst="straightConnector1">
            <a:avLst/>
          </a:prstGeom>
          <a:noFill/>
          <a:ln cap="flat" cmpd="sng" w="9525">
            <a:solidFill>
              <a:srgbClr val="00FFFF"/>
            </a:solidFill>
            <a:prstDash val="solid"/>
            <a:round/>
            <a:headEnd len="med" w="med" type="none"/>
            <a:tailEnd len="med" w="med" type="triangl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Google Shape;119;p27"/>
          <p:cNvSpPr txBox="1"/>
          <p:nvPr>
            <p:ph type="title"/>
          </p:nvPr>
        </p:nvSpPr>
        <p:spPr>
          <a:xfrm>
            <a:off x="311700" y="-64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Approach</a:t>
            </a:r>
            <a:endParaRPr/>
          </a:p>
        </p:txBody>
      </p:sp>
      <p:sp>
        <p:nvSpPr>
          <p:cNvPr id="120" name="Google Shape;120;p27"/>
          <p:cNvSpPr txBox="1"/>
          <p:nvPr>
            <p:ph idx="1" type="body"/>
          </p:nvPr>
        </p:nvSpPr>
        <p:spPr>
          <a:xfrm>
            <a:off x="311700" y="542875"/>
            <a:ext cx="8520600" cy="45741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 sz="2400"/>
              <a:t>Evaluate Lines and Tubes first.</a:t>
            </a:r>
            <a:endParaRPr sz="2400"/>
          </a:p>
          <a:p>
            <a:pPr indent="-381000" lvl="0" marL="457200" rtl="0" algn="l">
              <a:spcBef>
                <a:spcPts val="0"/>
              </a:spcBef>
              <a:spcAft>
                <a:spcPts val="0"/>
              </a:spcAft>
              <a:buSzPts val="2400"/>
              <a:buChar char="●"/>
            </a:pPr>
            <a:r>
              <a:rPr lang="en" sz="2400"/>
              <a:t>Identify and assess placement of each line/tube individually.</a:t>
            </a:r>
            <a:endParaRPr sz="2400"/>
          </a:p>
          <a:p>
            <a:pPr indent="-381000" lvl="0" marL="457200" rtl="0" algn="l">
              <a:spcBef>
                <a:spcPts val="0"/>
              </a:spcBef>
              <a:spcAft>
                <a:spcPts val="0"/>
              </a:spcAft>
              <a:buSzPts val="2400"/>
              <a:buChar char="●"/>
            </a:pPr>
            <a:r>
              <a:rPr lang="en" sz="2400"/>
              <a:t>Look for expected complications.</a:t>
            </a:r>
            <a:endParaRPr sz="2400"/>
          </a:p>
          <a:p>
            <a:pPr indent="-381000" lvl="0" marL="457200" rtl="0" algn="l">
              <a:spcBef>
                <a:spcPts val="0"/>
              </a:spcBef>
              <a:spcAft>
                <a:spcPts val="0"/>
              </a:spcAft>
              <a:buSzPts val="2400"/>
              <a:buChar char="●"/>
            </a:pPr>
            <a:r>
              <a:rPr lang="en" sz="2400"/>
              <a:t>Report all complications present. </a:t>
            </a:r>
            <a:endParaRPr sz="2400"/>
          </a:p>
          <a:p>
            <a:pPr indent="-381000" lvl="0" marL="457200" rtl="0" algn="l">
              <a:spcBef>
                <a:spcPts val="0"/>
              </a:spcBef>
              <a:spcAft>
                <a:spcPts val="0"/>
              </a:spcAft>
              <a:buSzPts val="2400"/>
              <a:buChar char="●"/>
            </a:pPr>
            <a:r>
              <a:rPr lang="en" sz="2400"/>
              <a:t>Report absence of common complications. (Ex: Right subclavian line is in appropriate position. No pneumothorax.)</a:t>
            </a:r>
            <a:endParaRPr sz="2400"/>
          </a:p>
          <a:p>
            <a:pPr indent="-381000" lvl="0" marL="457200" rtl="0" algn="l">
              <a:lnSpc>
                <a:spcPct val="100000"/>
              </a:lnSpc>
              <a:spcBef>
                <a:spcPts val="0"/>
              </a:spcBef>
              <a:spcAft>
                <a:spcPts val="0"/>
              </a:spcAft>
              <a:buSzPts val="2400"/>
              <a:buChar char="●"/>
            </a:pPr>
            <a:r>
              <a:rPr lang="en" sz="2400"/>
              <a:t>Report lines/tubes as being in correct or appropriate position,</a:t>
            </a:r>
            <a:endParaRPr sz="2400"/>
          </a:p>
          <a:p>
            <a:pPr indent="-381000" lvl="0" marL="457200" rtl="0" algn="l">
              <a:lnSpc>
                <a:spcPct val="100000"/>
              </a:lnSpc>
              <a:spcBef>
                <a:spcPts val="0"/>
              </a:spcBef>
              <a:spcAft>
                <a:spcPts val="0"/>
              </a:spcAft>
              <a:buSzPts val="2400"/>
              <a:buChar char="●"/>
            </a:pPr>
            <a:r>
              <a:rPr lang="en" sz="2400"/>
              <a:t>NOT as stable. </a:t>
            </a:r>
            <a:endParaRPr sz="24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pic>
        <p:nvPicPr>
          <p:cNvPr id="339" name="Google Shape;339;p54"/>
          <p:cNvPicPr preferRelativeResize="0"/>
          <p:nvPr/>
        </p:nvPicPr>
        <p:blipFill>
          <a:blip r:embed="rId3">
            <a:alphaModFix/>
          </a:blip>
          <a:stretch>
            <a:fillRect/>
          </a:stretch>
        </p:blipFill>
        <p:spPr>
          <a:xfrm>
            <a:off x="3602150" y="1117725"/>
            <a:ext cx="3000173" cy="3820975"/>
          </a:xfrm>
          <a:prstGeom prst="rect">
            <a:avLst/>
          </a:prstGeom>
          <a:noFill/>
          <a:ln>
            <a:noFill/>
          </a:ln>
        </p:spPr>
      </p:pic>
      <p:sp>
        <p:nvSpPr>
          <p:cNvPr id="340" name="Google Shape;340;p54"/>
          <p:cNvSpPr txBox="1"/>
          <p:nvPr/>
        </p:nvSpPr>
        <p:spPr>
          <a:xfrm>
            <a:off x="585150" y="1772900"/>
            <a:ext cx="2864700" cy="96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rPr>
              <a:t>Left Subclavian line never crosses spine/midline. Tip projects over left mediastinum and aorta.</a:t>
            </a:r>
            <a:endParaRPr sz="1800">
              <a:solidFill>
                <a:srgbClr val="FFFFFF"/>
              </a:solidFill>
            </a:endParaRPr>
          </a:p>
          <a:p>
            <a:pPr indent="0" lvl="0" marL="0" rtl="0" algn="l">
              <a:spcBef>
                <a:spcPts val="0"/>
              </a:spcBef>
              <a:spcAft>
                <a:spcPts val="0"/>
              </a:spcAft>
              <a:buNone/>
            </a:pPr>
            <a:r>
              <a:t/>
            </a:r>
            <a:endParaRPr sz="1800">
              <a:solidFill>
                <a:srgbClr val="FFFFFF"/>
              </a:solidFill>
            </a:endParaRPr>
          </a:p>
          <a:p>
            <a:pPr indent="0" lvl="0" marL="0" rtl="0" algn="l">
              <a:spcBef>
                <a:spcPts val="0"/>
              </a:spcBef>
              <a:spcAft>
                <a:spcPts val="0"/>
              </a:spcAft>
              <a:buNone/>
            </a:pPr>
            <a:r>
              <a:rPr lang="en" sz="1800">
                <a:solidFill>
                  <a:srgbClr val="FFFFFF"/>
                </a:solidFill>
              </a:rPr>
              <a:t>(Possible intra arterial placement)</a:t>
            </a:r>
            <a:endParaRPr sz="1800">
              <a:solidFill>
                <a:srgbClr val="FFFFFF"/>
              </a:solidFill>
            </a:endParaRPr>
          </a:p>
        </p:txBody>
      </p:sp>
      <p:cxnSp>
        <p:nvCxnSpPr>
          <p:cNvPr id="341" name="Google Shape;341;p54"/>
          <p:cNvCxnSpPr/>
          <p:nvPr/>
        </p:nvCxnSpPr>
        <p:spPr>
          <a:xfrm flipH="1">
            <a:off x="5615725" y="3545800"/>
            <a:ext cx="410400" cy="35100"/>
          </a:xfrm>
          <a:prstGeom prst="straightConnector1">
            <a:avLst/>
          </a:prstGeom>
          <a:noFill/>
          <a:ln cap="flat" cmpd="sng" w="19050">
            <a:solidFill>
              <a:srgbClr val="0000FF"/>
            </a:solidFill>
            <a:prstDash val="solid"/>
            <a:round/>
            <a:headEnd len="med" w="med" type="none"/>
            <a:tailEnd len="med" w="med" type="triangle"/>
          </a:ln>
        </p:spPr>
      </p:cxnSp>
      <p:sp>
        <p:nvSpPr>
          <p:cNvPr id="342" name="Google Shape;342;p54"/>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Central Venous Line: Misplaced</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pic>
        <p:nvPicPr>
          <p:cNvPr id="347" name="Google Shape;347;p55"/>
          <p:cNvPicPr preferRelativeResize="0"/>
          <p:nvPr/>
        </p:nvPicPr>
        <p:blipFill rotWithShape="1">
          <a:blip r:embed="rId3">
            <a:alphaModFix/>
          </a:blip>
          <a:srcRect b="0" l="0" r="0" t="7295"/>
          <a:stretch/>
        </p:blipFill>
        <p:spPr>
          <a:xfrm>
            <a:off x="152400" y="1719625"/>
            <a:ext cx="4714875" cy="3108100"/>
          </a:xfrm>
          <a:prstGeom prst="rect">
            <a:avLst/>
          </a:prstGeom>
          <a:noFill/>
          <a:ln>
            <a:noFill/>
          </a:ln>
        </p:spPr>
      </p:pic>
      <p:pic>
        <p:nvPicPr>
          <p:cNvPr id="348" name="Google Shape;348;p55"/>
          <p:cNvPicPr preferRelativeResize="0"/>
          <p:nvPr/>
        </p:nvPicPr>
        <p:blipFill rotWithShape="1">
          <a:blip r:embed="rId4">
            <a:alphaModFix/>
          </a:blip>
          <a:srcRect b="0" l="0" r="0" t="-5585"/>
          <a:stretch/>
        </p:blipFill>
        <p:spPr>
          <a:xfrm>
            <a:off x="5019675" y="1551125"/>
            <a:ext cx="3971925" cy="3281545"/>
          </a:xfrm>
          <a:prstGeom prst="rect">
            <a:avLst/>
          </a:prstGeom>
          <a:noFill/>
          <a:ln>
            <a:noFill/>
          </a:ln>
        </p:spPr>
      </p:pic>
      <p:sp>
        <p:nvSpPr>
          <p:cNvPr id="349" name="Google Shape;349;p55"/>
          <p:cNvSpPr txBox="1"/>
          <p:nvPr/>
        </p:nvSpPr>
        <p:spPr>
          <a:xfrm>
            <a:off x="331875" y="995625"/>
            <a:ext cx="8235600" cy="34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rPr>
              <a:t>Intra arterial placement with line tip (Blue Arrow) in descending aorta.</a:t>
            </a:r>
            <a:endParaRPr sz="1800">
              <a:solidFill>
                <a:srgbClr val="FFFFFF"/>
              </a:solidFill>
            </a:endParaRPr>
          </a:p>
        </p:txBody>
      </p:sp>
      <p:cxnSp>
        <p:nvCxnSpPr>
          <p:cNvPr id="350" name="Google Shape;350;p55"/>
          <p:cNvCxnSpPr/>
          <p:nvPr/>
        </p:nvCxnSpPr>
        <p:spPr>
          <a:xfrm flipH="1">
            <a:off x="2934375" y="2462850"/>
            <a:ext cx="366900" cy="104700"/>
          </a:xfrm>
          <a:prstGeom prst="straightConnector1">
            <a:avLst/>
          </a:prstGeom>
          <a:noFill/>
          <a:ln cap="flat" cmpd="sng" w="19050">
            <a:solidFill>
              <a:srgbClr val="0000FF"/>
            </a:solidFill>
            <a:prstDash val="solid"/>
            <a:round/>
            <a:headEnd len="med" w="med" type="none"/>
            <a:tailEnd len="med" w="med" type="triangle"/>
          </a:ln>
        </p:spPr>
      </p:cxnSp>
      <p:cxnSp>
        <p:nvCxnSpPr>
          <p:cNvPr id="351" name="Google Shape;351;p55"/>
          <p:cNvCxnSpPr/>
          <p:nvPr/>
        </p:nvCxnSpPr>
        <p:spPr>
          <a:xfrm flipH="1">
            <a:off x="7405925" y="3117875"/>
            <a:ext cx="288300" cy="87300"/>
          </a:xfrm>
          <a:prstGeom prst="straightConnector1">
            <a:avLst/>
          </a:prstGeom>
          <a:noFill/>
          <a:ln cap="flat" cmpd="sng" w="19050">
            <a:solidFill>
              <a:srgbClr val="0000FF"/>
            </a:solidFill>
            <a:prstDash val="solid"/>
            <a:round/>
            <a:headEnd len="med" w="med" type="none"/>
            <a:tailEnd len="med" w="med" type="triangle"/>
          </a:ln>
        </p:spPr>
      </p:cxnSp>
      <p:sp>
        <p:nvSpPr>
          <p:cNvPr id="352" name="Google Shape;352;p55"/>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Central Venous Line: Misplaced</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sp>
        <p:nvSpPr>
          <p:cNvPr id="357" name="Google Shape;357;p56"/>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Central Venous Line, Complication: Pneumothorax</a:t>
            </a:r>
            <a:endParaRPr/>
          </a:p>
        </p:txBody>
      </p:sp>
      <p:pic>
        <p:nvPicPr>
          <p:cNvPr id="358" name="Google Shape;358;p56"/>
          <p:cNvPicPr preferRelativeResize="0"/>
          <p:nvPr/>
        </p:nvPicPr>
        <p:blipFill>
          <a:blip r:embed="rId3">
            <a:alphaModFix/>
          </a:blip>
          <a:stretch>
            <a:fillRect/>
          </a:stretch>
        </p:blipFill>
        <p:spPr>
          <a:xfrm>
            <a:off x="2519200" y="1082825"/>
            <a:ext cx="4747915" cy="3820975"/>
          </a:xfrm>
          <a:prstGeom prst="rect">
            <a:avLst/>
          </a:prstGeom>
          <a:noFill/>
          <a:ln>
            <a:noFill/>
          </a:ln>
        </p:spPr>
      </p:pic>
      <p:cxnSp>
        <p:nvCxnSpPr>
          <p:cNvPr id="359" name="Google Shape;359;p56"/>
          <p:cNvCxnSpPr/>
          <p:nvPr/>
        </p:nvCxnSpPr>
        <p:spPr>
          <a:xfrm>
            <a:off x="3065475" y="1999975"/>
            <a:ext cx="244500" cy="157200"/>
          </a:xfrm>
          <a:prstGeom prst="straightConnector1">
            <a:avLst/>
          </a:prstGeom>
          <a:noFill/>
          <a:ln cap="flat" cmpd="sng" w="9525">
            <a:solidFill>
              <a:srgbClr val="00FFFF"/>
            </a:solidFill>
            <a:prstDash val="solid"/>
            <a:round/>
            <a:headEnd len="med" w="med" type="none"/>
            <a:tailEnd len="med" w="med" type="triangle"/>
          </a:ln>
        </p:spPr>
      </p:cxnSp>
      <p:cxnSp>
        <p:nvCxnSpPr>
          <p:cNvPr id="360" name="Google Shape;360;p56"/>
          <p:cNvCxnSpPr/>
          <p:nvPr/>
        </p:nvCxnSpPr>
        <p:spPr>
          <a:xfrm flipH="1" rot="10800000">
            <a:off x="4261950" y="2017550"/>
            <a:ext cx="122400" cy="183300"/>
          </a:xfrm>
          <a:prstGeom prst="straightConnector1">
            <a:avLst/>
          </a:prstGeom>
          <a:noFill/>
          <a:ln cap="flat" cmpd="sng" w="9525">
            <a:solidFill>
              <a:srgbClr val="0000FF"/>
            </a:solidFill>
            <a:prstDash val="solid"/>
            <a:round/>
            <a:headEnd len="med" w="med" type="none"/>
            <a:tailEnd len="med" w="med" type="triangle"/>
          </a:ln>
        </p:spPr>
      </p:cxnSp>
      <p:cxnSp>
        <p:nvCxnSpPr>
          <p:cNvPr id="361" name="Google Shape;361;p56"/>
          <p:cNvCxnSpPr/>
          <p:nvPr/>
        </p:nvCxnSpPr>
        <p:spPr>
          <a:xfrm flipH="1">
            <a:off x="4323175" y="1615700"/>
            <a:ext cx="96000" cy="139800"/>
          </a:xfrm>
          <a:prstGeom prst="straightConnector1">
            <a:avLst/>
          </a:prstGeom>
          <a:noFill/>
          <a:ln cap="flat" cmpd="sng" w="9525">
            <a:solidFill>
              <a:srgbClr val="0000FF"/>
            </a:solidFill>
            <a:prstDash val="solid"/>
            <a:round/>
            <a:headEnd len="med" w="med" type="none"/>
            <a:tailEnd len="med" w="med" type="triangle"/>
          </a:ln>
        </p:spPr>
      </p:cxnSp>
      <p:sp>
        <p:nvSpPr>
          <p:cNvPr id="362" name="Google Shape;362;p56"/>
          <p:cNvSpPr txBox="1"/>
          <p:nvPr/>
        </p:nvSpPr>
        <p:spPr>
          <a:xfrm>
            <a:off x="384275" y="1344975"/>
            <a:ext cx="2070000" cy="165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rPr>
              <a:t>Right Subclavian line (Blue arrow) with pneumothorax (Light blue arrow).</a:t>
            </a:r>
            <a:endParaRPr sz="1800">
              <a:solidFill>
                <a:srgbClr val="FFFFFF"/>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6" name="Shape 366"/>
        <p:cNvGrpSpPr/>
        <p:nvPr/>
      </p:nvGrpSpPr>
      <p:grpSpPr>
        <a:xfrm>
          <a:off x="0" y="0"/>
          <a:ext cx="0" cy="0"/>
          <a:chOff x="0" y="0"/>
          <a:chExt cx="0" cy="0"/>
        </a:xfrm>
      </p:grpSpPr>
      <p:pic>
        <p:nvPicPr>
          <p:cNvPr id="367" name="Google Shape;367;p57"/>
          <p:cNvPicPr preferRelativeResize="0"/>
          <p:nvPr/>
        </p:nvPicPr>
        <p:blipFill>
          <a:blip r:embed="rId3">
            <a:alphaModFix/>
          </a:blip>
          <a:stretch>
            <a:fillRect/>
          </a:stretch>
        </p:blipFill>
        <p:spPr>
          <a:xfrm>
            <a:off x="3366350" y="1074075"/>
            <a:ext cx="4062349" cy="3820976"/>
          </a:xfrm>
          <a:prstGeom prst="rect">
            <a:avLst/>
          </a:prstGeom>
          <a:noFill/>
          <a:ln>
            <a:noFill/>
          </a:ln>
        </p:spPr>
      </p:pic>
      <p:sp>
        <p:nvSpPr>
          <p:cNvPr id="368" name="Google Shape;368;p57"/>
          <p:cNvSpPr txBox="1"/>
          <p:nvPr/>
        </p:nvSpPr>
        <p:spPr>
          <a:xfrm>
            <a:off x="515275" y="1615700"/>
            <a:ext cx="2305800" cy="172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rPr>
              <a:t>Port catheter that has fractured and migrated into heart</a:t>
            </a:r>
            <a:endParaRPr sz="1800">
              <a:solidFill>
                <a:srgbClr val="FFFFFF"/>
              </a:solidFill>
            </a:endParaRPr>
          </a:p>
        </p:txBody>
      </p:sp>
      <p:cxnSp>
        <p:nvCxnSpPr>
          <p:cNvPr id="369" name="Google Shape;369;p57"/>
          <p:cNvCxnSpPr/>
          <p:nvPr/>
        </p:nvCxnSpPr>
        <p:spPr>
          <a:xfrm flipH="1">
            <a:off x="6410500" y="2345100"/>
            <a:ext cx="809100" cy="453300"/>
          </a:xfrm>
          <a:prstGeom prst="straightConnector1">
            <a:avLst/>
          </a:prstGeom>
          <a:noFill/>
          <a:ln cap="flat" cmpd="sng" w="19050">
            <a:solidFill>
              <a:srgbClr val="0000FF"/>
            </a:solidFill>
            <a:prstDash val="solid"/>
            <a:round/>
            <a:headEnd len="med" w="med" type="none"/>
            <a:tailEnd len="med" w="med" type="triangle"/>
          </a:ln>
        </p:spPr>
      </p:cxnSp>
      <p:cxnSp>
        <p:nvCxnSpPr>
          <p:cNvPr id="370" name="Google Shape;370;p57"/>
          <p:cNvCxnSpPr/>
          <p:nvPr/>
        </p:nvCxnSpPr>
        <p:spPr>
          <a:xfrm flipH="1" rot="10800000">
            <a:off x="5037775" y="4179650"/>
            <a:ext cx="294300" cy="380100"/>
          </a:xfrm>
          <a:prstGeom prst="straightConnector1">
            <a:avLst/>
          </a:prstGeom>
          <a:noFill/>
          <a:ln cap="flat" cmpd="sng" w="19050">
            <a:solidFill>
              <a:srgbClr val="0000FF"/>
            </a:solidFill>
            <a:prstDash val="solid"/>
            <a:round/>
            <a:headEnd len="med" w="med" type="none"/>
            <a:tailEnd len="med" w="med" type="triangle"/>
          </a:ln>
        </p:spPr>
      </p:cxnSp>
      <p:sp>
        <p:nvSpPr>
          <p:cNvPr id="371" name="Google Shape;371;p57"/>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Central Venous Line, Complication: Fracture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5" name="Shape 375"/>
        <p:cNvGrpSpPr/>
        <p:nvPr/>
      </p:nvGrpSpPr>
      <p:grpSpPr>
        <a:xfrm>
          <a:off x="0" y="0"/>
          <a:ext cx="0" cy="0"/>
          <a:chOff x="0" y="0"/>
          <a:chExt cx="0" cy="0"/>
        </a:xfrm>
      </p:grpSpPr>
      <p:sp>
        <p:nvSpPr>
          <p:cNvPr id="376" name="Google Shape;376;p5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Swan Ganz Catheter</a:t>
            </a:r>
            <a:endParaRPr/>
          </a:p>
        </p:txBody>
      </p:sp>
      <p:sp>
        <p:nvSpPr>
          <p:cNvPr id="377" name="Google Shape;377;p5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Purpose</a:t>
            </a:r>
            <a:endParaRPr sz="1800"/>
          </a:p>
          <a:p>
            <a:pPr indent="-317500" lvl="1" marL="914400" rtl="0" algn="l">
              <a:spcBef>
                <a:spcPts val="0"/>
              </a:spcBef>
              <a:spcAft>
                <a:spcPts val="0"/>
              </a:spcAft>
              <a:buSzPts val="1400"/>
              <a:buChar char="○"/>
            </a:pPr>
            <a:r>
              <a:rPr lang="en" sz="1400"/>
              <a:t>Observe hemodynamic status of patient</a:t>
            </a:r>
            <a:endParaRPr sz="1400"/>
          </a:p>
          <a:p>
            <a:pPr indent="-317500" lvl="1" marL="914400" rtl="0" algn="l">
              <a:spcBef>
                <a:spcPts val="0"/>
              </a:spcBef>
              <a:spcAft>
                <a:spcPts val="0"/>
              </a:spcAft>
              <a:buSzPts val="1400"/>
              <a:buChar char="○"/>
            </a:pPr>
            <a:r>
              <a:rPr lang="en" sz="1400"/>
              <a:t>Distinguish cardiac from noncardiac pulmonary edema</a:t>
            </a:r>
            <a:endParaRPr sz="1400"/>
          </a:p>
          <a:p>
            <a:pPr indent="-342900" lvl="0" marL="457200" rtl="0" algn="l">
              <a:spcBef>
                <a:spcPts val="0"/>
              </a:spcBef>
              <a:spcAft>
                <a:spcPts val="0"/>
              </a:spcAft>
              <a:buSzPts val="1800"/>
              <a:buChar char="●"/>
            </a:pPr>
            <a:r>
              <a:rPr lang="en" sz="1800"/>
              <a:t>Proper Placement</a:t>
            </a:r>
            <a:endParaRPr sz="1800"/>
          </a:p>
          <a:p>
            <a:pPr indent="-317500" lvl="1" marL="914400" rtl="0" algn="l">
              <a:spcBef>
                <a:spcPts val="0"/>
              </a:spcBef>
              <a:spcAft>
                <a:spcPts val="0"/>
              </a:spcAft>
              <a:buSzPts val="1400"/>
              <a:buChar char="○"/>
            </a:pPr>
            <a:r>
              <a:rPr lang="en" sz="1400"/>
              <a:t>Inserted via a large vein (i.e. internal jugular or subclavian vein or common femoral vein) to terminate in proximal right or left pulmonary artery ~ 2cm from the hilum</a:t>
            </a:r>
            <a:endParaRPr sz="1400"/>
          </a:p>
        </p:txBody>
      </p:sp>
      <p:sp>
        <p:nvSpPr>
          <p:cNvPr id="378" name="Google Shape;378;p58"/>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Complications</a:t>
            </a:r>
            <a:endParaRPr sz="1800"/>
          </a:p>
          <a:p>
            <a:pPr indent="-317500" lvl="1" marL="914400" rtl="0" algn="l">
              <a:spcBef>
                <a:spcPts val="0"/>
              </a:spcBef>
              <a:spcAft>
                <a:spcPts val="0"/>
              </a:spcAft>
              <a:buSzPts val="1400"/>
              <a:buChar char="○"/>
            </a:pPr>
            <a:r>
              <a:rPr lang="en" sz="1400"/>
              <a:t>Misplacement in large veins, right heart chambers, pulmonary trunk or peripheral pulmonary arteries</a:t>
            </a:r>
            <a:endParaRPr sz="1400"/>
          </a:p>
          <a:p>
            <a:pPr indent="-317500" lvl="1" marL="914400" rtl="0" algn="l">
              <a:spcBef>
                <a:spcPts val="0"/>
              </a:spcBef>
              <a:spcAft>
                <a:spcPts val="0"/>
              </a:spcAft>
              <a:buSzPts val="1400"/>
              <a:buChar char="○"/>
            </a:pPr>
            <a:r>
              <a:rPr lang="en" sz="1400"/>
              <a:t>Venous perforation</a:t>
            </a:r>
            <a:endParaRPr sz="1400"/>
          </a:p>
          <a:p>
            <a:pPr indent="-317500" lvl="1" marL="914400" rtl="0" algn="l">
              <a:spcBef>
                <a:spcPts val="0"/>
              </a:spcBef>
              <a:spcAft>
                <a:spcPts val="0"/>
              </a:spcAft>
              <a:buSzPts val="1400"/>
              <a:buChar char="○"/>
            </a:pPr>
            <a:r>
              <a:rPr lang="en" sz="1400"/>
              <a:t>Phlebitis, bleeding, thrombosis</a:t>
            </a:r>
            <a:endParaRPr sz="1400"/>
          </a:p>
          <a:p>
            <a:pPr indent="-317500" lvl="1" marL="914400" rtl="0" algn="l">
              <a:spcBef>
                <a:spcPts val="0"/>
              </a:spcBef>
              <a:spcAft>
                <a:spcPts val="0"/>
              </a:spcAft>
              <a:buSzPts val="1400"/>
              <a:buChar char="○"/>
            </a:pPr>
            <a:r>
              <a:rPr lang="en" sz="1400"/>
              <a:t>Right atrial or ventricular wall perforation</a:t>
            </a:r>
            <a:endParaRPr sz="1400"/>
          </a:p>
          <a:p>
            <a:pPr indent="-317500" lvl="1" marL="914400" rtl="0" algn="l">
              <a:spcBef>
                <a:spcPts val="0"/>
              </a:spcBef>
              <a:spcAft>
                <a:spcPts val="0"/>
              </a:spcAft>
              <a:buSzPts val="1400"/>
              <a:buChar char="○"/>
            </a:pPr>
            <a:r>
              <a:rPr lang="en" sz="1400"/>
              <a:t>Pulmonary infarction</a:t>
            </a:r>
            <a:endParaRPr sz="1400"/>
          </a:p>
          <a:p>
            <a:pPr indent="-317500" lvl="1" marL="914400" rtl="0" algn="l">
              <a:spcBef>
                <a:spcPts val="0"/>
              </a:spcBef>
              <a:spcAft>
                <a:spcPts val="0"/>
              </a:spcAft>
              <a:buSzPts val="1400"/>
              <a:buChar char="○"/>
            </a:pPr>
            <a:r>
              <a:rPr lang="en" sz="1400"/>
              <a:t>Pneumothorax</a:t>
            </a:r>
            <a:endParaRPr sz="14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2" name="Shape 382"/>
        <p:cNvGrpSpPr/>
        <p:nvPr/>
      </p:nvGrpSpPr>
      <p:grpSpPr>
        <a:xfrm>
          <a:off x="0" y="0"/>
          <a:ext cx="0" cy="0"/>
          <a:chOff x="0" y="0"/>
          <a:chExt cx="0" cy="0"/>
        </a:xfrm>
      </p:grpSpPr>
      <p:sp>
        <p:nvSpPr>
          <p:cNvPr id="383" name="Google Shape;383;p59"/>
          <p:cNvSpPr txBox="1"/>
          <p:nvPr/>
        </p:nvSpPr>
        <p:spPr>
          <a:xfrm>
            <a:off x="2319250" y="1861000"/>
            <a:ext cx="5386500" cy="6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384" name="Google Shape;384;p59"/>
          <p:cNvPicPr preferRelativeResize="0"/>
          <p:nvPr/>
        </p:nvPicPr>
        <p:blipFill rotWithShape="1">
          <a:blip r:embed="rId3">
            <a:alphaModFix/>
          </a:blip>
          <a:srcRect b="9436" l="17772" r="10419" t="0"/>
          <a:stretch/>
        </p:blipFill>
        <p:spPr>
          <a:xfrm>
            <a:off x="2470921" y="1017724"/>
            <a:ext cx="3748051" cy="3929377"/>
          </a:xfrm>
          <a:prstGeom prst="rect">
            <a:avLst/>
          </a:prstGeom>
          <a:noFill/>
          <a:ln>
            <a:noFill/>
          </a:ln>
        </p:spPr>
      </p:pic>
      <p:sp>
        <p:nvSpPr>
          <p:cNvPr id="385" name="Google Shape;385;p59"/>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Swan Ganz Catheter: Proper Placement</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9" name="Shape 389"/>
        <p:cNvGrpSpPr/>
        <p:nvPr/>
      </p:nvGrpSpPr>
      <p:grpSpPr>
        <a:xfrm>
          <a:off x="0" y="0"/>
          <a:ext cx="0" cy="0"/>
          <a:chOff x="0" y="0"/>
          <a:chExt cx="0" cy="0"/>
        </a:xfrm>
      </p:grpSpPr>
      <p:sp>
        <p:nvSpPr>
          <p:cNvPr id="390" name="Google Shape;390;p60"/>
          <p:cNvSpPr txBox="1"/>
          <p:nvPr/>
        </p:nvSpPr>
        <p:spPr>
          <a:xfrm>
            <a:off x="2263125" y="2693325"/>
            <a:ext cx="1580400" cy="1840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000">
              <a:highlight>
                <a:srgbClr val="FFFFFF"/>
              </a:highlight>
            </a:endParaRPr>
          </a:p>
        </p:txBody>
      </p:sp>
      <p:pic>
        <p:nvPicPr>
          <p:cNvPr id="391" name="Google Shape;391;p60"/>
          <p:cNvPicPr preferRelativeResize="0"/>
          <p:nvPr/>
        </p:nvPicPr>
        <p:blipFill rotWithShape="1">
          <a:blip r:embed="rId3">
            <a:alphaModFix/>
          </a:blip>
          <a:srcRect b="17796" l="17643" r="9929" t="0"/>
          <a:stretch/>
        </p:blipFill>
        <p:spPr>
          <a:xfrm>
            <a:off x="3019122" y="1064474"/>
            <a:ext cx="4323394" cy="4079025"/>
          </a:xfrm>
          <a:prstGeom prst="rect">
            <a:avLst/>
          </a:prstGeom>
          <a:noFill/>
          <a:ln>
            <a:noFill/>
          </a:ln>
        </p:spPr>
      </p:pic>
      <p:sp>
        <p:nvSpPr>
          <p:cNvPr id="392" name="Google Shape;392;p60"/>
          <p:cNvSpPr txBox="1"/>
          <p:nvPr/>
        </p:nvSpPr>
        <p:spPr>
          <a:xfrm>
            <a:off x="495650" y="1683325"/>
            <a:ext cx="1580400" cy="205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rPr>
              <a:t>Right IJ approach with tip projecting in the mid right pulmonary artery</a:t>
            </a:r>
            <a:endParaRPr sz="1800">
              <a:solidFill>
                <a:srgbClr val="FFFFFF"/>
              </a:solidFill>
            </a:endParaRPr>
          </a:p>
        </p:txBody>
      </p:sp>
      <p:sp>
        <p:nvSpPr>
          <p:cNvPr id="393" name="Google Shape;393;p60"/>
          <p:cNvSpPr/>
          <p:nvPr/>
        </p:nvSpPr>
        <p:spPr>
          <a:xfrm>
            <a:off x="4161550" y="1683325"/>
            <a:ext cx="2038524" cy="3127544"/>
          </a:xfrm>
          <a:custGeom>
            <a:rect b="b" l="l" r="r" t="t"/>
            <a:pathLst>
              <a:path extrusionOk="0" h="143663" w="96842">
                <a:moveTo>
                  <a:pt x="0" y="0"/>
                </a:moveTo>
                <a:cubicBezTo>
                  <a:pt x="3627" y="3629"/>
                  <a:pt x="4241" y="9356"/>
                  <a:pt x="6733" y="13841"/>
                </a:cubicBezTo>
                <a:cubicBezTo>
                  <a:pt x="10764" y="21097"/>
                  <a:pt x="18184" y="26736"/>
                  <a:pt x="20200" y="34789"/>
                </a:cubicBezTo>
                <a:cubicBezTo>
                  <a:pt x="21158" y="38614"/>
                  <a:pt x="23548" y="42088"/>
                  <a:pt x="23940" y="46011"/>
                </a:cubicBezTo>
                <a:cubicBezTo>
                  <a:pt x="24709" y="53704"/>
                  <a:pt x="22597" y="61591"/>
                  <a:pt x="23940" y="69204"/>
                </a:cubicBezTo>
                <a:cubicBezTo>
                  <a:pt x="24981" y="75104"/>
                  <a:pt x="27681" y="80793"/>
                  <a:pt x="27681" y="86785"/>
                </a:cubicBezTo>
                <a:cubicBezTo>
                  <a:pt x="27681" y="98530"/>
                  <a:pt x="27823" y="110393"/>
                  <a:pt x="29926" y="121948"/>
                </a:cubicBezTo>
                <a:cubicBezTo>
                  <a:pt x="31056" y="128155"/>
                  <a:pt x="29927" y="137906"/>
                  <a:pt x="35911" y="139904"/>
                </a:cubicBezTo>
                <a:cubicBezTo>
                  <a:pt x="48212" y="144010"/>
                  <a:pt x="63478" y="145828"/>
                  <a:pt x="74814" y="139529"/>
                </a:cubicBezTo>
                <a:cubicBezTo>
                  <a:pt x="89148" y="131564"/>
                  <a:pt x="100267" y="110783"/>
                  <a:pt x="95762" y="95015"/>
                </a:cubicBezTo>
                <a:cubicBezTo>
                  <a:pt x="94551" y="90776"/>
                  <a:pt x="88379" y="89953"/>
                  <a:pt x="84166" y="88656"/>
                </a:cubicBezTo>
                <a:cubicBezTo>
                  <a:pt x="75212" y="85900"/>
                  <a:pt x="65726" y="82254"/>
                  <a:pt x="56485" y="83793"/>
                </a:cubicBezTo>
                <a:cubicBezTo>
                  <a:pt x="50089" y="84859"/>
                  <a:pt x="44328" y="88374"/>
                  <a:pt x="38529" y="91274"/>
                </a:cubicBezTo>
              </a:path>
            </a:pathLst>
          </a:custGeom>
          <a:noFill/>
          <a:ln cap="flat" cmpd="sng" w="28575">
            <a:solidFill>
              <a:srgbClr val="0000FF"/>
            </a:solidFill>
            <a:prstDash val="solid"/>
            <a:round/>
            <a:headEnd len="med" w="med" type="none"/>
            <a:tailEnd len="med" w="med" type="none"/>
          </a:ln>
        </p:spPr>
      </p:sp>
      <p:sp>
        <p:nvSpPr>
          <p:cNvPr id="394" name="Google Shape;394;p60"/>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Swan Ganz Catheter: Proper Placement</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8" name="Shape 398"/>
        <p:cNvGrpSpPr/>
        <p:nvPr/>
      </p:nvGrpSpPr>
      <p:grpSpPr>
        <a:xfrm>
          <a:off x="0" y="0"/>
          <a:ext cx="0" cy="0"/>
          <a:chOff x="0" y="0"/>
          <a:chExt cx="0" cy="0"/>
        </a:xfrm>
      </p:grpSpPr>
      <p:sp>
        <p:nvSpPr>
          <p:cNvPr id="399" name="Google Shape;399;p61"/>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Swan Ganz Catheter: Misplaced </a:t>
            </a:r>
            <a:endParaRPr/>
          </a:p>
        </p:txBody>
      </p:sp>
      <p:pic>
        <p:nvPicPr>
          <p:cNvPr id="400" name="Google Shape;400;p61"/>
          <p:cNvPicPr preferRelativeResize="0"/>
          <p:nvPr/>
        </p:nvPicPr>
        <p:blipFill rotWithShape="1">
          <a:blip r:embed="rId3">
            <a:alphaModFix/>
          </a:blip>
          <a:srcRect b="14896" l="11164" r="17176" t="7276"/>
          <a:stretch/>
        </p:blipFill>
        <p:spPr>
          <a:xfrm>
            <a:off x="4386000" y="974175"/>
            <a:ext cx="4395351" cy="3926177"/>
          </a:xfrm>
          <a:prstGeom prst="rect">
            <a:avLst/>
          </a:prstGeom>
          <a:noFill/>
          <a:ln>
            <a:noFill/>
          </a:ln>
        </p:spPr>
      </p:pic>
      <p:sp>
        <p:nvSpPr>
          <p:cNvPr id="401" name="Google Shape;401;p61"/>
          <p:cNvSpPr txBox="1"/>
          <p:nvPr/>
        </p:nvSpPr>
        <p:spPr>
          <a:xfrm>
            <a:off x="649650" y="1667000"/>
            <a:ext cx="2659800" cy="19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rPr>
              <a:t>SG tip in distal right lower lobe artery.</a:t>
            </a:r>
            <a:endParaRPr sz="1800">
              <a:solidFill>
                <a:srgbClr val="FFFFFF"/>
              </a:solidFill>
            </a:endParaRPr>
          </a:p>
          <a:p>
            <a:pPr indent="0" lvl="0" marL="0" rtl="0" algn="l">
              <a:spcBef>
                <a:spcPts val="0"/>
              </a:spcBef>
              <a:spcAft>
                <a:spcPts val="0"/>
              </a:spcAft>
              <a:buNone/>
            </a:pPr>
            <a:r>
              <a:t/>
            </a:r>
            <a:endParaRPr sz="1800">
              <a:solidFill>
                <a:srgbClr val="FFFFFF"/>
              </a:solidFill>
            </a:endParaRPr>
          </a:p>
          <a:p>
            <a:pPr indent="0" lvl="0" marL="0" rtl="0" algn="l">
              <a:spcBef>
                <a:spcPts val="0"/>
              </a:spcBef>
              <a:spcAft>
                <a:spcPts val="0"/>
              </a:spcAft>
              <a:buNone/>
            </a:pPr>
            <a:r>
              <a:rPr lang="en" sz="1800">
                <a:solidFill>
                  <a:srgbClr val="FFFFFF"/>
                </a:solidFill>
              </a:rPr>
              <a:t>At risk of arterial rupture if the balloon is expanded and at risk of pulmonary infarction if tip enters smaller side branch.</a:t>
            </a:r>
            <a:endParaRPr sz="1800">
              <a:solidFill>
                <a:srgbClr val="FFFFFF"/>
              </a:solidFill>
            </a:endParaRPr>
          </a:p>
        </p:txBody>
      </p:sp>
      <p:cxnSp>
        <p:nvCxnSpPr>
          <p:cNvPr id="402" name="Google Shape;402;p61"/>
          <p:cNvCxnSpPr/>
          <p:nvPr/>
        </p:nvCxnSpPr>
        <p:spPr>
          <a:xfrm>
            <a:off x="5377300" y="3254425"/>
            <a:ext cx="233700" cy="224400"/>
          </a:xfrm>
          <a:prstGeom prst="straightConnector1">
            <a:avLst/>
          </a:prstGeom>
          <a:noFill/>
          <a:ln cap="flat" cmpd="sng" w="19050">
            <a:solidFill>
              <a:srgbClr val="0000FF"/>
            </a:solidFill>
            <a:prstDash val="solid"/>
            <a:round/>
            <a:headEnd len="med" w="med" type="none"/>
            <a:tailEnd len="med" w="med" type="triangle"/>
          </a:ln>
        </p:spPr>
      </p:cxn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6" name="Shape 406"/>
        <p:cNvGrpSpPr/>
        <p:nvPr/>
      </p:nvGrpSpPr>
      <p:grpSpPr>
        <a:xfrm>
          <a:off x="0" y="0"/>
          <a:ext cx="0" cy="0"/>
          <a:chOff x="0" y="0"/>
          <a:chExt cx="0" cy="0"/>
        </a:xfrm>
      </p:grpSpPr>
      <p:sp>
        <p:nvSpPr>
          <p:cNvPr id="407" name="Google Shape;407;p6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Cardiac Pacemaker/Implantable Cardiac Defibrillator</a:t>
            </a:r>
            <a:endParaRPr/>
          </a:p>
        </p:txBody>
      </p:sp>
      <p:sp>
        <p:nvSpPr>
          <p:cNvPr id="408" name="Google Shape;408;p62"/>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Purpose</a:t>
            </a:r>
            <a:endParaRPr sz="1800"/>
          </a:p>
          <a:p>
            <a:pPr indent="-317500" lvl="1" marL="914400" rtl="0" algn="l">
              <a:spcBef>
                <a:spcPts val="0"/>
              </a:spcBef>
              <a:spcAft>
                <a:spcPts val="0"/>
              </a:spcAft>
              <a:buSzPts val="1400"/>
              <a:buChar char="○"/>
            </a:pPr>
            <a:r>
              <a:rPr lang="en" sz="1400"/>
              <a:t>Assist in normal electrical conduction of the heart</a:t>
            </a:r>
            <a:endParaRPr sz="1400"/>
          </a:p>
          <a:p>
            <a:pPr indent="-317500" lvl="1" marL="914400" rtl="0" algn="l">
              <a:spcBef>
                <a:spcPts val="0"/>
              </a:spcBef>
              <a:spcAft>
                <a:spcPts val="0"/>
              </a:spcAft>
              <a:buSzPts val="1400"/>
              <a:buChar char="○"/>
            </a:pPr>
            <a:r>
              <a:rPr lang="en" sz="1400"/>
              <a:t>Break ventricular fibrillation</a:t>
            </a:r>
            <a:endParaRPr sz="1400"/>
          </a:p>
          <a:p>
            <a:pPr indent="-342900" lvl="0" marL="457200" rtl="0" algn="l">
              <a:spcBef>
                <a:spcPts val="0"/>
              </a:spcBef>
              <a:spcAft>
                <a:spcPts val="0"/>
              </a:spcAft>
              <a:buSzPts val="1800"/>
              <a:buChar char="●"/>
            </a:pPr>
            <a:r>
              <a:rPr lang="en" sz="1800"/>
              <a:t>Proper Placement</a:t>
            </a:r>
            <a:endParaRPr sz="1800"/>
          </a:p>
          <a:p>
            <a:pPr indent="-317500" lvl="1" marL="914400" rtl="0" algn="l">
              <a:spcBef>
                <a:spcPts val="0"/>
              </a:spcBef>
              <a:spcAft>
                <a:spcPts val="0"/>
              </a:spcAft>
              <a:buSzPts val="1400"/>
              <a:buChar char="○"/>
            </a:pPr>
            <a:r>
              <a:rPr lang="en" sz="1400"/>
              <a:t>Pulse generator/defibrillator is positioned in subcutaneous tissues of the anterior chest wall</a:t>
            </a:r>
            <a:endParaRPr sz="1400"/>
          </a:p>
          <a:p>
            <a:pPr indent="-317500" lvl="1" marL="914400" rtl="0" algn="l">
              <a:spcBef>
                <a:spcPts val="0"/>
              </a:spcBef>
              <a:spcAft>
                <a:spcPts val="0"/>
              </a:spcAft>
              <a:buSzPts val="1400"/>
              <a:buChar char="○"/>
            </a:pPr>
            <a:r>
              <a:rPr lang="en" sz="1400"/>
              <a:t>Electrodes are guided via subclavian vein and SVC into right atrial appendage, right ventricle and coronary sinus</a:t>
            </a:r>
            <a:endParaRPr sz="1400"/>
          </a:p>
        </p:txBody>
      </p:sp>
      <p:sp>
        <p:nvSpPr>
          <p:cNvPr id="409" name="Google Shape;409;p62"/>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Complications</a:t>
            </a:r>
            <a:endParaRPr sz="1800"/>
          </a:p>
          <a:p>
            <a:pPr indent="-317500" lvl="1" marL="914400" rtl="0" algn="l">
              <a:spcBef>
                <a:spcPts val="0"/>
              </a:spcBef>
              <a:spcAft>
                <a:spcPts val="0"/>
              </a:spcAft>
              <a:buSzPts val="1400"/>
              <a:buChar char="○"/>
            </a:pPr>
            <a:r>
              <a:rPr lang="en" sz="1400"/>
              <a:t>Misplacement in the proximal veins or cardiac chambers</a:t>
            </a:r>
            <a:endParaRPr sz="1400"/>
          </a:p>
          <a:p>
            <a:pPr indent="-317500" lvl="1" marL="914400" rtl="0" algn="l">
              <a:spcBef>
                <a:spcPts val="0"/>
              </a:spcBef>
              <a:spcAft>
                <a:spcPts val="0"/>
              </a:spcAft>
              <a:buSzPts val="1400"/>
              <a:buChar char="○"/>
            </a:pPr>
            <a:r>
              <a:rPr lang="en" sz="1400"/>
              <a:t>Perforation of the heart</a:t>
            </a:r>
            <a:endParaRPr sz="1400"/>
          </a:p>
          <a:p>
            <a:pPr indent="-317500" lvl="1" marL="914400" rtl="0" algn="l">
              <a:spcBef>
                <a:spcPts val="0"/>
              </a:spcBef>
              <a:spcAft>
                <a:spcPts val="0"/>
              </a:spcAft>
              <a:buSzPts val="1400"/>
              <a:buChar char="○"/>
            </a:pPr>
            <a:r>
              <a:rPr lang="en" sz="1400"/>
              <a:t>Lead discontinuity</a:t>
            </a:r>
            <a:endParaRPr sz="1400"/>
          </a:p>
          <a:p>
            <a:pPr indent="-317500" lvl="1" marL="914400" rtl="0" algn="l">
              <a:spcBef>
                <a:spcPts val="0"/>
              </a:spcBef>
              <a:spcAft>
                <a:spcPts val="0"/>
              </a:spcAft>
              <a:buSzPts val="1400"/>
              <a:buChar char="○"/>
            </a:pPr>
            <a:r>
              <a:rPr lang="en" sz="1400"/>
              <a:t>Pneumothorax</a:t>
            </a:r>
            <a:endParaRPr sz="1400"/>
          </a:p>
          <a:p>
            <a:pPr indent="-317500" lvl="1" marL="914400" rtl="0" algn="l">
              <a:spcBef>
                <a:spcPts val="0"/>
              </a:spcBef>
              <a:spcAft>
                <a:spcPts val="0"/>
              </a:spcAft>
              <a:buSzPts val="1400"/>
              <a:buChar char="○"/>
            </a:pPr>
            <a:r>
              <a:rPr lang="en" sz="1400"/>
              <a:t>Pacemaker-mediated tachycardia</a:t>
            </a:r>
            <a:endParaRPr sz="1400"/>
          </a:p>
          <a:p>
            <a:pPr indent="-317500" lvl="1" marL="914400" rtl="0" algn="l">
              <a:spcBef>
                <a:spcPts val="0"/>
              </a:spcBef>
              <a:spcAft>
                <a:spcPts val="0"/>
              </a:spcAft>
              <a:buSzPts val="1400"/>
              <a:buChar char="○"/>
            </a:pPr>
            <a:r>
              <a:rPr lang="en" sz="1400"/>
              <a:t>Infection</a:t>
            </a:r>
            <a:endParaRPr sz="1400"/>
          </a:p>
          <a:p>
            <a:pPr indent="0" lvl="0" marL="457200" rtl="0" algn="l">
              <a:spcBef>
                <a:spcPts val="1600"/>
              </a:spcBef>
              <a:spcAft>
                <a:spcPts val="1600"/>
              </a:spcAft>
              <a:buNone/>
            </a:pPr>
            <a:r>
              <a:t/>
            </a:r>
            <a:endParaRPr sz="14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3" name="Shape 413"/>
        <p:cNvGrpSpPr/>
        <p:nvPr/>
      </p:nvGrpSpPr>
      <p:grpSpPr>
        <a:xfrm>
          <a:off x="0" y="0"/>
          <a:ext cx="0" cy="0"/>
          <a:chOff x="0" y="0"/>
          <a:chExt cx="0" cy="0"/>
        </a:xfrm>
      </p:grpSpPr>
      <p:sp>
        <p:nvSpPr>
          <p:cNvPr id="414" name="Google Shape;414;p6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Cardiac Pacemaker/Implantable Cardiac Defibrillator: Proper Placement</a:t>
            </a:r>
            <a:endParaRPr/>
          </a:p>
        </p:txBody>
      </p:sp>
      <p:pic>
        <p:nvPicPr>
          <p:cNvPr id="415" name="Google Shape;415;p63"/>
          <p:cNvPicPr preferRelativeResize="0"/>
          <p:nvPr/>
        </p:nvPicPr>
        <p:blipFill rotWithShape="1">
          <a:blip r:embed="rId3">
            <a:alphaModFix/>
          </a:blip>
          <a:srcRect b="12856" l="8870" r="6160" t="17651"/>
          <a:stretch/>
        </p:blipFill>
        <p:spPr>
          <a:xfrm>
            <a:off x="805675" y="1412825"/>
            <a:ext cx="3778148" cy="3621150"/>
          </a:xfrm>
          <a:prstGeom prst="rect">
            <a:avLst/>
          </a:prstGeom>
          <a:noFill/>
          <a:ln>
            <a:noFill/>
          </a:ln>
        </p:spPr>
      </p:pic>
      <p:pic>
        <p:nvPicPr>
          <p:cNvPr id="416" name="Google Shape;416;p63"/>
          <p:cNvPicPr preferRelativeResize="0"/>
          <p:nvPr/>
        </p:nvPicPr>
        <p:blipFill rotWithShape="1">
          <a:blip r:embed="rId4">
            <a:alphaModFix/>
          </a:blip>
          <a:srcRect b="14054" l="10169" r="8668" t="21324"/>
          <a:stretch/>
        </p:blipFill>
        <p:spPr>
          <a:xfrm>
            <a:off x="4574425" y="1326650"/>
            <a:ext cx="3890350" cy="3629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sp>
        <p:nvSpPr>
          <p:cNvPr id="125" name="Google Shape;125;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Endotracheal Tube</a:t>
            </a:r>
            <a:endParaRPr/>
          </a:p>
        </p:txBody>
      </p:sp>
      <p:sp>
        <p:nvSpPr>
          <p:cNvPr id="126" name="Google Shape;126;p2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Purpose:</a:t>
            </a:r>
            <a:endParaRPr sz="1800"/>
          </a:p>
          <a:p>
            <a:pPr indent="-317500" lvl="1" marL="914400" rtl="0" algn="l">
              <a:spcBef>
                <a:spcPts val="0"/>
              </a:spcBef>
              <a:spcAft>
                <a:spcPts val="0"/>
              </a:spcAft>
              <a:buSzPts val="1400"/>
              <a:buChar char="○"/>
            </a:pPr>
            <a:r>
              <a:rPr lang="en" sz="1400"/>
              <a:t>Airway control during assisted ventilation</a:t>
            </a:r>
            <a:endParaRPr sz="1400"/>
          </a:p>
          <a:p>
            <a:pPr indent="-317500" lvl="1" marL="914400" rtl="0" algn="l">
              <a:spcBef>
                <a:spcPts val="0"/>
              </a:spcBef>
              <a:spcAft>
                <a:spcPts val="0"/>
              </a:spcAft>
              <a:buSzPts val="1400"/>
              <a:buChar char="○"/>
            </a:pPr>
            <a:r>
              <a:rPr lang="en" sz="1400"/>
              <a:t>Access for airway suctioning</a:t>
            </a:r>
            <a:endParaRPr sz="1400"/>
          </a:p>
          <a:p>
            <a:pPr indent="-317500" lvl="1" marL="914400" rtl="0" algn="l">
              <a:spcBef>
                <a:spcPts val="0"/>
              </a:spcBef>
              <a:spcAft>
                <a:spcPts val="0"/>
              </a:spcAft>
              <a:buSzPts val="1400"/>
              <a:buChar char="○"/>
            </a:pPr>
            <a:r>
              <a:rPr lang="en" sz="1400"/>
              <a:t>Potential route for medication administration</a:t>
            </a:r>
            <a:endParaRPr sz="1400"/>
          </a:p>
          <a:p>
            <a:pPr indent="-342900" lvl="0" marL="457200" rtl="0" algn="l">
              <a:spcBef>
                <a:spcPts val="0"/>
              </a:spcBef>
              <a:spcAft>
                <a:spcPts val="0"/>
              </a:spcAft>
              <a:buSzPts val="1800"/>
              <a:buChar char="●"/>
            </a:pPr>
            <a:r>
              <a:rPr lang="en" sz="1800"/>
              <a:t>Proper placement:</a:t>
            </a:r>
            <a:endParaRPr sz="1800"/>
          </a:p>
          <a:p>
            <a:pPr indent="-317500" lvl="1" marL="914400" rtl="0" algn="l">
              <a:spcBef>
                <a:spcPts val="0"/>
              </a:spcBef>
              <a:spcAft>
                <a:spcPts val="0"/>
              </a:spcAft>
              <a:buSzPts val="1400"/>
              <a:buChar char="○"/>
            </a:pPr>
            <a:r>
              <a:rPr lang="en" sz="1400"/>
              <a:t>Should terminate 2-5cm above the carina, or ½ way between carina and clavicles</a:t>
            </a:r>
            <a:endParaRPr sz="1400"/>
          </a:p>
          <a:p>
            <a:pPr indent="-317500" lvl="1" marL="914400" rtl="0" algn="l">
              <a:spcBef>
                <a:spcPts val="0"/>
              </a:spcBef>
              <a:spcAft>
                <a:spcPts val="0"/>
              </a:spcAft>
              <a:buSzPts val="1400"/>
              <a:buChar char="○"/>
            </a:pPr>
            <a:r>
              <a:rPr lang="en" sz="1400"/>
              <a:t>Balloon of the tube should not be hyperinflated</a:t>
            </a:r>
            <a:endParaRPr/>
          </a:p>
        </p:txBody>
      </p:sp>
      <p:sp>
        <p:nvSpPr>
          <p:cNvPr id="127" name="Google Shape;127;p28"/>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Complications:</a:t>
            </a:r>
            <a:endParaRPr sz="1800"/>
          </a:p>
          <a:p>
            <a:pPr indent="-317500" lvl="1" marL="914400" rtl="0" algn="l">
              <a:spcBef>
                <a:spcPts val="0"/>
              </a:spcBef>
              <a:spcAft>
                <a:spcPts val="0"/>
              </a:spcAft>
              <a:buSzPts val="1400"/>
              <a:buChar char="○"/>
            </a:pPr>
            <a:r>
              <a:rPr lang="en" sz="1400"/>
              <a:t>Misplacement in the pharynx or right/left mainstem bronchi</a:t>
            </a:r>
            <a:endParaRPr sz="1400"/>
          </a:p>
          <a:p>
            <a:pPr indent="-317500" lvl="1" marL="914400" rtl="0" algn="l">
              <a:spcBef>
                <a:spcPts val="0"/>
              </a:spcBef>
              <a:spcAft>
                <a:spcPts val="0"/>
              </a:spcAft>
              <a:buSzPts val="1400"/>
              <a:buChar char="○"/>
            </a:pPr>
            <a:r>
              <a:rPr lang="en" sz="1400"/>
              <a:t>Atelectasis</a:t>
            </a:r>
            <a:endParaRPr sz="1400"/>
          </a:p>
          <a:p>
            <a:pPr indent="-317500" lvl="1" marL="914400" rtl="0" algn="l">
              <a:spcBef>
                <a:spcPts val="0"/>
              </a:spcBef>
              <a:spcAft>
                <a:spcPts val="0"/>
              </a:spcAft>
              <a:buSzPts val="1400"/>
              <a:buChar char="○"/>
            </a:pPr>
            <a:r>
              <a:rPr lang="en" sz="1400"/>
              <a:t>Aspiration</a:t>
            </a:r>
            <a:endParaRPr sz="1400"/>
          </a:p>
          <a:p>
            <a:pPr indent="-317500" lvl="1" marL="914400" rtl="0" algn="l">
              <a:spcBef>
                <a:spcPts val="0"/>
              </a:spcBef>
              <a:spcAft>
                <a:spcPts val="0"/>
              </a:spcAft>
              <a:buSzPts val="1400"/>
              <a:buChar char="○"/>
            </a:pPr>
            <a:r>
              <a:rPr lang="en" sz="1400"/>
              <a:t>Pneumothorax</a:t>
            </a:r>
            <a:endParaRPr sz="1400"/>
          </a:p>
          <a:p>
            <a:pPr indent="-317500" lvl="1" marL="914400" rtl="0" algn="l">
              <a:spcBef>
                <a:spcPts val="0"/>
              </a:spcBef>
              <a:spcAft>
                <a:spcPts val="0"/>
              </a:spcAft>
              <a:buSzPts val="1400"/>
              <a:buChar char="○"/>
            </a:pPr>
            <a:r>
              <a:rPr lang="en" sz="1400"/>
              <a:t>Vocal cord injury</a:t>
            </a:r>
            <a:endParaRPr sz="1400"/>
          </a:p>
          <a:p>
            <a:pPr indent="-317500" lvl="1" marL="914400" rtl="0" algn="l">
              <a:spcBef>
                <a:spcPts val="0"/>
              </a:spcBef>
              <a:spcAft>
                <a:spcPts val="0"/>
              </a:spcAft>
              <a:buSzPts val="1400"/>
              <a:buChar char="○"/>
            </a:pPr>
            <a:r>
              <a:rPr lang="en" sz="1400"/>
              <a:t>Tracheal wall injury</a:t>
            </a:r>
            <a:endParaRPr sz="1400"/>
          </a:p>
          <a:p>
            <a:pPr indent="-317500" lvl="1" marL="914400" rtl="0" algn="l">
              <a:spcBef>
                <a:spcPts val="0"/>
              </a:spcBef>
              <a:spcAft>
                <a:spcPts val="0"/>
              </a:spcAft>
              <a:buSzPts val="1400"/>
              <a:buChar char="○"/>
            </a:pPr>
            <a:r>
              <a:rPr lang="en" sz="1400"/>
              <a:t>Esophageal dilatation</a:t>
            </a:r>
            <a:endParaRPr sz="1400"/>
          </a:p>
          <a:p>
            <a:pPr indent="0" lvl="0" marL="0" rtl="0" algn="l">
              <a:spcBef>
                <a:spcPts val="1600"/>
              </a:spcBef>
              <a:spcAft>
                <a:spcPts val="160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0" name="Shape 420"/>
        <p:cNvGrpSpPr/>
        <p:nvPr/>
      </p:nvGrpSpPr>
      <p:grpSpPr>
        <a:xfrm>
          <a:off x="0" y="0"/>
          <a:ext cx="0" cy="0"/>
          <a:chOff x="0" y="0"/>
          <a:chExt cx="0" cy="0"/>
        </a:xfrm>
      </p:grpSpPr>
      <p:pic>
        <p:nvPicPr>
          <p:cNvPr id="421" name="Google Shape;421;p64"/>
          <p:cNvPicPr preferRelativeResize="0"/>
          <p:nvPr/>
        </p:nvPicPr>
        <p:blipFill>
          <a:blip r:embed="rId3">
            <a:alphaModFix/>
          </a:blip>
          <a:stretch>
            <a:fillRect/>
          </a:stretch>
        </p:blipFill>
        <p:spPr>
          <a:xfrm>
            <a:off x="2410950" y="1235175"/>
            <a:ext cx="4322088" cy="3820976"/>
          </a:xfrm>
          <a:prstGeom prst="rect">
            <a:avLst/>
          </a:prstGeom>
          <a:noFill/>
          <a:ln>
            <a:noFill/>
          </a:ln>
        </p:spPr>
      </p:pic>
      <p:sp>
        <p:nvSpPr>
          <p:cNvPr id="422" name="Google Shape;422;p64"/>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Cardiac Pacemaker/Implantable Cardiac Defibrillator: Misplaced</a:t>
            </a:r>
            <a:endParaRPr/>
          </a:p>
        </p:txBody>
      </p:sp>
      <p:sp>
        <p:nvSpPr>
          <p:cNvPr id="423" name="Google Shape;423;p64"/>
          <p:cNvSpPr txBox="1"/>
          <p:nvPr/>
        </p:nvSpPr>
        <p:spPr>
          <a:xfrm>
            <a:off x="484350" y="2285400"/>
            <a:ext cx="1926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Right IJ cardiac lead extends into the aorta, terminating in the distal descending thoracic aorta</a:t>
            </a:r>
            <a:endParaRPr>
              <a:solidFill>
                <a:srgbClr val="FFFFFF"/>
              </a:solidFill>
            </a:endParaRPr>
          </a:p>
        </p:txBody>
      </p:sp>
      <p:cxnSp>
        <p:nvCxnSpPr>
          <p:cNvPr id="424" name="Google Shape;424;p64"/>
          <p:cNvCxnSpPr/>
          <p:nvPr/>
        </p:nvCxnSpPr>
        <p:spPr>
          <a:xfrm>
            <a:off x="4113150" y="4196900"/>
            <a:ext cx="243000" cy="175800"/>
          </a:xfrm>
          <a:prstGeom prst="straightConnector1">
            <a:avLst/>
          </a:prstGeom>
          <a:noFill/>
          <a:ln cap="flat" cmpd="sng" w="9525">
            <a:solidFill>
              <a:srgbClr val="0000FF"/>
            </a:solidFill>
            <a:prstDash val="solid"/>
            <a:round/>
            <a:headEnd len="med" w="med" type="none"/>
            <a:tailEnd len="med" w="med" type="triangle"/>
          </a:ln>
        </p:spPr>
      </p:cxn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8" name="Shape 428"/>
        <p:cNvGrpSpPr/>
        <p:nvPr/>
      </p:nvGrpSpPr>
      <p:grpSpPr>
        <a:xfrm>
          <a:off x="0" y="0"/>
          <a:ext cx="0" cy="0"/>
          <a:chOff x="0" y="0"/>
          <a:chExt cx="0" cy="0"/>
        </a:xfrm>
      </p:grpSpPr>
      <p:sp>
        <p:nvSpPr>
          <p:cNvPr id="429" name="Google Shape;429;p6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Cardiac Pacemaker/Implantable Cardiac Defibrillator: Fractured Leads</a:t>
            </a:r>
            <a:endParaRPr/>
          </a:p>
        </p:txBody>
      </p:sp>
      <p:pic>
        <p:nvPicPr>
          <p:cNvPr id="430" name="Google Shape;430;p65"/>
          <p:cNvPicPr preferRelativeResize="0"/>
          <p:nvPr/>
        </p:nvPicPr>
        <p:blipFill>
          <a:blip r:embed="rId3">
            <a:alphaModFix/>
          </a:blip>
          <a:stretch>
            <a:fillRect/>
          </a:stretch>
        </p:blipFill>
        <p:spPr>
          <a:xfrm>
            <a:off x="896950" y="1356050"/>
            <a:ext cx="3755661" cy="3820977"/>
          </a:xfrm>
          <a:prstGeom prst="rect">
            <a:avLst/>
          </a:prstGeom>
          <a:noFill/>
          <a:ln>
            <a:noFill/>
          </a:ln>
        </p:spPr>
      </p:pic>
      <p:pic>
        <p:nvPicPr>
          <p:cNvPr id="431" name="Google Shape;431;p65"/>
          <p:cNvPicPr preferRelativeResize="0"/>
          <p:nvPr/>
        </p:nvPicPr>
        <p:blipFill>
          <a:blip r:embed="rId4">
            <a:alphaModFix/>
          </a:blip>
          <a:stretch>
            <a:fillRect/>
          </a:stretch>
        </p:blipFill>
        <p:spPr>
          <a:xfrm>
            <a:off x="4653600" y="1356050"/>
            <a:ext cx="3755661" cy="382097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5" name="Shape 435"/>
        <p:cNvGrpSpPr/>
        <p:nvPr/>
      </p:nvGrpSpPr>
      <p:grpSpPr>
        <a:xfrm>
          <a:off x="0" y="0"/>
          <a:ext cx="0" cy="0"/>
          <a:chOff x="0" y="0"/>
          <a:chExt cx="0" cy="0"/>
        </a:xfrm>
      </p:grpSpPr>
      <p:sp>
        <p:nvSpPr>
          <p:cNvPr id="436" name="Google Shape;436;p66"/>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Cardiac Pacemaker/Implantable Cardiac Defibrillator:</a:t>
            </a:r>
            <a:endParaRPr/>
          </a:p>
          <a:p>
            <a:pPr indent="0" lvl="0" marL="0" rtl="0" algn="l">
              <a:spcBef>
                <a:spcPts val="0"/>
              </a:spcBef>
              <a:spcAft>
                <a:spcPts val="0"/>
              </a:spcAft>
              <a:buNone/>
            </a:pPr>
            <a:r>
              <a:rPr lang="en"/>
              <a:t>Misplaced</a:t>
            </a:r>
            <a:endParaRPr/>
          </a:p>
        </p:txBody>
      </p:sp>
      <p:pic>
        <p:nvPicPr>
          <p:cNvPr id="437" name="Google Shape;437;p66"/>
          <p:cNvPicPr preferRelativeResize="0"/>
          <p:nvPr/>
        </p:nvPicPr>
        <p:blipFill>
          <a:blip r:embed="rId3">
            <a:alphaModFix/>
          </a:blip>
          <a:stretch>
            <a:fillRect/>
          </a:stretch>
        </p:blipFill>
        <p:spPr>
          <a:xfrm>
            <a:off x="228600" y="1322525"/>
            <a:ext cx="4589974" cy="3820974"/>
          </a:xfrm>
          <a:prstGeom prst="rect">
            <a:avLst/>
          </a:prstGeom>
          <a:noFill/>
          <a:ln>
            <a:noFill/>
          </a:ln>
        </p:spPr>
      </p:pic>
      <p:pic>
        <p:nvPicPr>
          <p:cNvPr id="438" name="Google Shape;438;p66"/>
          <p:cNvPicPr preferRelativeResize="0"/>
          <p:nvPr/>
        </p:nvPicPr>
        <p:blipFill rotWithShape="1">
          <a:blip r:embed="rId4">
            <a:alphaModFix/>
          </a:blip>
          <a:srcRect b="12397" l="13780" r="5398" t="8936"/>
          <a:stretch/>
        </p:blipFill>
        <p:spPr>
          <a:xfrm>
            <a:off x="5156839" y="1322525"/>
            <a:ext cx="3925861" cy="3820975"/>
          </a:xfrm>
          <a:prstGeom prst="rect">
            <a:avLst/>
          </a:prstGeom>
          <a:noFill/>
          <a:ln>
            <a:noFill/>
          </a:ln>
        </p:spPr>
      </p:pic>
      <p:sp>
        <p:nvSpPr>
          <p:cNvPr id="439" name="Google Shape;439;p66"/>
          <p:cNvSpPr txBox="1"/>
          <p:nvPr/>
        </p:nvSpPr>
        <p:spPr>
          <a:xfrm>
            <a:off x="3585400" y="937175"/>
            <a:ext cx="2496300" cy="89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rPr>
              <a:t>RV lead though right ventricular wall with tip in pericardial fat</a:t>
            </a:r>
            <a:r>
              <a:rPr lang="en"/>
              <a:t>.</a:t>
            </a:r>
            <a:endParaRPr/>
          </a:p>
        </p:txBody>
      </p:sp>
      <p:cxnSp>
        <p:nvCxnSpPr>
          <p:cNvPr id="440" name="Google Shape;440;p66"/>
          <p:cNvCxnSpPr/>
          <p:nvPr/>
        </p:nvCxnSpPr>
        <p:spPr>
          <a:xfrm rot="10800000">
            <a:off x="4106275" y="4473825"/>
            <a:ext cx="245100" cy="294300"/>
          </a:xfrm>
          <a:prstGeom prst="straightConnector1">
            <a:avLst/>
          </a:prstGeom>
          <a:noFill/>
          <a:ln cap="flat" cmpd="sng" w="19050">
            <a:solidFill>
              <a:srgbClr val="0000FF"/>
            </a:solidFill>
            <a:prstDash val="solid"/>
            <a:round/>
            <a:headEnd len="med" w="med" type="none"/>
            <a:tailEnd len="med" w="med" type="triangle"/>
          </a:ln>
        </p:spPr>
      </p:cxnSp>
      <p:cxnSp>
        <p:nvCxnSpPr>
          <p:cNvPr id="441" name="Google Shape;441;p66"/>
          <p:cNvCxnSpPr/>
          <p:nvPr/>
        </p:nvCxnSpPr>
        <p:spPr>
          <a:xfrm flipH="1">
            <a:off x="8653675" y="4118475"/>
            <a:ext cx="183900" cy="294300"/>
          </a:xfrm>
          <a:prstGeom prst="straightConnector1">
            <a:avLst/>
          </a:prstGeom>
          <a:noFill/>
          <a:ln cap="flat" cmpd="sng" w="19050">
            <a:solidFill>
              <a:srgbClr val="0000FF"/>
            </a:solidFill>
            <a:prstDash val="solid"/>
            <a:round/>
            <a:headEnd len="med" w="med" type="none"/>
            <a:tailEnd len="med" w="med" type="triangle"/>
          </a:ln>
        </p:spPr>
      </p:cxn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5" name="Shape 445"/>
        <p:cNvGrpSpPr/>
        <p:nvPr/>
      </p:nvGrpSpPr>
      <p:grpSpPr>
        <a:xfrm>
          <a:off x="0" y="0"/>
          <a:ext cx="0" cy="0"/>
          <a:chOff x="0" y="0"/>
          <a:chExt cx="0" cy="0"/>
        </a:xfrm>
      </p:grpSpPr>
      <p:sp>
        <p:nvSpPr>
          <p:cNvPr id="446" name="Google Shape;446;p6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End</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0" name="Shape 450"/>
        <p:cNvGrpSpPr/>
        <p:nvPr/>
      </p:nvGrpSpPr>
      <p:grpSpPr>
        <a:xfrm>
          <a:off x="0" y="0"/>
          <a:ext cx="0" cy="0"/>
          <a:chOff x="0" y="0"/>
          <a:chExt cx="0" cy="0"/>
        </a:xfrm>
      </p:grpSpPr>
      <p:sp>
        <p:nvSpPr>
          <p:cNvPr id="451" name="Google Shape;451;p68"/>
          <p:cNvSpPr txBox="1"/>
          <p:nvPr>
            <p:ph type="title"/>
          </p:nvPr>
        </p:nvSpPr>
        <p:spPr>
          <a:xfrm>
            <a:off x="311700" y="-64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Approach</a:t>
            </a:r>
            <a:endParaRPr/>
          </a:p>
        </p:txBody>
      </p:sp>
      <p:sp>
        <p:nvSpPr>
          <p:cNvPr id="452" name="Google Shape;452;p68"/>
          <p:cNvSpPr txBox="1"/>
          <p:nvPr>
            <p:ph idx="1" type="body"/>
          </p:nvPr>
        </p:nvSpPr>
        <p:spPr>
          <a:xfrm>
            <a:off x="311700" y="542875"/>
            <a:ext cx="8520600" cy="45741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 sz="2400"/>
              <a:t>Evaluate Lines and Tubes first.</a:t>
            </a:r>
            <a:endParaRPr sz="2400"/>
          </a:p>
          <a:p>
            <a:pPr indent="-381000" lvl="0" marL="457200" rtl="0" algn="l">
              <a:spcBef>
                <a:spcPts val="0"/>
              </a:spcBef>
              <a:spcAft>
                <a:spcPts val="0"/>
              </a:spcAft>
              <a:buSzPts val="2400"/>
              <a:buChar char="●"/>
            </a:pPr>
            <a:r>
              <a:rPr lang="en" sz="2400"/>
              <a:t>Identify and assess placement of each line/tube individually.</a:t>
            </a:r>
            <a:endParaRPr sz="2400"/>
          </a:p>
          <a:p>
            <a:pPr indent="-381000" lvl="0" marL="457200" rtl="0" algn="l">
              <a:spcBef>
                <a:spcPts val="0"/>
              </a:spcBef>
              <a:spcAft>
                <a:spcPts val="0"/>
              </a:spcAft>
              <a:buSzPts val="2400"/>
              <a:buChar char="●"/>
            </a:pPr>
            <a:r>
              <a:rPr lang="en" sz="2400"/>
              <a:t>Look for expected complications.</a:t>
            </a:r>
            <a:endParaRPr sz="2400"/>
          </a:p>
          <a:p>
            <a:pPr indent="-381000" lvl="0" marL="457200" rtl="0" algn="l">
              <a:spcBef>
                <a:spcPts val="0"/>
              </a:spcBef>
              <a:spcAft>
                <a:spcPts val="0"/>
              </a:spcAft>
              <a:buSzPts val="2400"/>
              <a:buChar char="●"/>
            </a:pPr>
            <a:r>
              <a:rPr lang="en" sz="2400"/>
              <a:t>Report all complications present. </a:t>
            </a:r>
            <a:endParaRPr sz="2400"/>
          </a:p>
          <a:p>
            <a:pPr indent="-381000" lvl="0" marL="457200" rtl="0" algn="l">
              <a:spcBef>
                <a:spcPts val="0"/>
              </a:spcBef>
              <a:spcAft>
                <a:spcPts val="0"/>
              </a:spcAft>
              <a:buSzPts val="2400"/>
              <a:buChar char="●"/>
            </a:pPr>
            <a:r>
              <a:rPr lang="en" sz="2400"/>
              <a:t>Report absence of common complications. (Ex: Right subclavian line is in appropriate position. No pneumothorax.)</a:t>
            </a:r>
            <a:endParaRPr sz="2400"/>
          </a:p>
          <a:p>
            <a:pPr indent="-381000" lvl="0" marL="457200" rtl="0" algn="l">
              <a:lnSpc>
                <a:spcPct val="100000"/>
              </a:lnSpc>
              <a:spcBef>
                <a:spcPts val="0"/>
              </a:spcBef>
              <a:spcAft>
                <a:spcPts val="0"/>
              </a:spcAft>
              <a:buSzPts val="2400"/>
              <a:buChar char="●"/>
            </a:pPr>
            <a:r>
              <a:rPr lang="en" sz="2400"/>
              <a:t>Report lines/tubes as being in correct or appropriate position,</a:t>
            </a:r>
            <a:endParaRPr sz="2400"/>
          </a:p>
          <a:p>
            <a:pPr indent="-381000" lvl="0" marL="457200" rtl="0" algn="l">
              <a:lnSpc>
                <a:spcPct val="100000"/>
              </a:lnSpc>
              <a:spcBef>
                <a:spcPts val="0"/>
              </a:spcBef>
              <a:spcAft>
                <a:spcPts val="0"/>
              </a:spcAft>
              <a:buSzPts val="2400"/>
              <a:buChar char="●"/>
            </a:pPr>
            <a:r>
              <a:rPr lang="en" sz="2400"/>
              <a:t>NOT as stable. </a:t>
            </a:r>
            <a:endParaRPr sz="24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6" name="Shape 456"/>
        <p:cNvGrpSpPr/>
        <p:nvPr/>
      </p:nvGrpSpPr>
      <p:grpSpPr>
        <a:xfrm>
          <a:off x="0" y="0"/>
          <a:ext cx="0" cy="0"/>
          <a:chOff x="0" y="0"/>
          <a:chExt cx="0" cy="0"/>
        </a:xfrm>
      </p:grpSpPr>
      <p:sp>
        <p:nvSpPr>
          <p:cNvPr id="457" name="Google Shape;457;p6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Endotracheal Tube</a:t>
            </a:r>
            <a:endParaRPr/>
          </a:p>
        </p:txBody>
      </p:sp>
      <p:sp>
        <p:nvSpPr>
          <p:cNvPr id="458" name="Google Shape;458;p69"/>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Purpose:</a:t>
            </a:r>
            <a:endParaRPr sz="1800"/>
          </a:p>
          <a:p>
            <a:pPr indent="-317500" lvl="1" marL="914400" rtl="0" algn="l">
              <a:spcBef>
                <a:spcPts val="0"/>
              </a:spcBef>
              <a:spcAft>
                <a:spcPts val="0"/>
              </a:spcAft>
              <a:buSzPts val="1400"/>
              <a:buChar char="○"/>
            </a:pPr>
            <a:r>
              <a:rPr lang="en" sz="1400"/>
              <a:t>Airway control during assisted ventilation</a:t>
            </a:r>
            <a:endParaRPr sz="1400"/>
          </a:p>
          <a:p>
            <a:pPr indent="-317500" lvl="1" marL="914400" rtl="0" algn="l">
              <a:spcBef>
                <a:spcPts val="0"/>
              </a:spcBef>
              <a:spcAft>
                <a:spcPts val="0"/>
              </a:spcAft>
              <a:buSzPts val="1400"/>
              <a:buChar char="○"/>
            </a:pPr>
            <a:r>
              <a:rPr lang="en" sz="1400"/>
              <a:t>Access for airway suctioning</a:t>
            </a:r>
            <a:endParaRPr sz="1400"/>
          </a:p>
          <a:p>
            <a:pPr indent="-317500" lvl="1" marL="914400" rtl="0" algn="l">
              <a:spcBef>
                <a:spcPts val="0"/>
              </a:spcBef>
              <a:spcAft>
                <a:spcPts val="0"/>
              </a:spcAft>
              <a:buSzPts val="1400"/>
              <a:buChar char="○"/>
            </a:pPr>
            <a:r>
              <a:rPr lang="en" sz="1400"/>
              <a:t>Potential route for medication administration</a:t>
            </a:r>
            <a:endParaRPr sz="1400"/>
          </a:p>
          <a:p>
            <a:pPr indent="-342900" lvl="0" marL="457200" rtl="0" algn="l">
              <a:spcBef>
                <a:spcPts val="0"/>
              </a:spcBef>
              <a:spcAft>
                <a:spcPts val="0"/>
              </a:spcAft>
              <a:buSzPts val="1800"/>
              <a:buChar char="●"/>
            </a:pPr>
            <a:r>
              <a:rPr lang="en" sz="1800"/>
              <a:t>Proper placement:</a:t>
            </a:r>
            <a:endParaRPr sz="1800"/>
          </a:p>
          <a:p>
            <a:pPr indent="-317500" lvl="1" marL="914400" rtl="0" algn="l">
              <a:spcBef>
                <a:spcPts val="0"/>
              </a:spcBef>
              <a:spcAft>
                <a:spcPts val="0"/>
              </a:spcAft>
              <a:buSzPts val="1400"/>
              <a:buChar char="○"/>
            </a:pPr>
            <a:r>
              <a:rPr lang="en" sz="1400"/>
              <a:t>Should terminate 2-5cm above the carina, or ½ way between carina and clavicles</a:t>
            </a:r>
            <a:endParaRPr sz="1400"/>
          </a:p>
          <a:p>
            <a:pPr indent="-317500" lvl="1" marL="914400" rtl="0" algn="l">
              <a:spcBef>
                <a:spcPts val="0"/>
              </a:spcBef>
              <a:spcAft>
                <a:spcPts val="0"/>
              </a:spcAft>
              <a:buSzPts val="1400"/>
              <a:buChar char="○"/>
            </a:pPr>
            <a:r>
              <a:rPr lang="en" sz="1400"/>
              <a:t>Balloon of the tube should not be hyperinflated</a:t>
            </a:r>
            <a:endParaRPr/>
          </a:p>
        </p:txBody>
      </p:sp>
      <p:sp>
        <p:nvSpPr>
          <p:cNvPr id="459" name="Google Shape;459;p69"/>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Complications:</a:t>
            </a:r>
            <a:endParaRPr sz="1800"/>
          </a:p>
          <a:p>
            <a:pPr indent="-317500" lvl="1" marL="914400" rtl="0" algn="l">
              <a:spcBef>
                <a:spcPts val="0"/>
              </a:spcBef>
              <a:spcAft>
                <a:spcPts val="0"/>
              </a:spcAft>
              <a:buSzPts val="1400"/>
              <a:buChar char="○"/>
            </a:pPr>
            <a:r>
              <a:rPr lang="en" sz="1400"/>
              <a:t>Misplacement in the pharynx or right/left mainstem bronchi</a:t>
            </a:r>
            <a:endParaRPr sz="1400"/>
          </a:p>
          <a:p>
            <a:pPr indent="-317500" lvl="1" marL="914400" rtl="0" algn="l">
              <a:spcBef>
                <a:spcPts val="0"/>
              </a:spcBef>
              <a:spcAft>
                <a:spcPts val="0"/>
              </a:spcAft>
              <a:buSzPts val="1400"/>
              <a:buChar char="○"/>
            </a:pPr>
            <a:r>
              <a:rPr lang="en" sz="1400"/>
              <a:t>Atelectasis</a:t>
            </a:r>
            <a:endParaRPr sz="1400"/>
          </a:p>
          <a:p>
            <a:pPr indent="-317500" lvl="1" marL="914400" rtl="0" algn="l">
              <a:spcBef>
                <a:spcPts val="0"/>
              </a:spcBef>
              <a:spcAft>
                <a:spcPts val="0"/>
              </a:spcAft>
              <a:buSzPts val="1400"/>
              <a:buChar char="○"/>
            </a:pPr>
            <a:r>
              <a:rPr lang="en" sz="1400"/>
              <a:t>Aspiration</a:t>
            </a:r>
            <a:endParaRPr sz="1400"/>
          </a:p>
          <a:p>
            <a:pPr indent="-317500" lvl="1" marL="914400" rtl="0" algn="l">
              <a:spcBef>
                <a:spcPts val="0"/>
              </a:spcBef>
              <a:spcAft>
                <a:spcPts val="0"/>
              </a:spcAft>
              <a:buSzPts val="1400"/>
              <a:buChar char="○"/>
            </a:pPr>
            <a:r>
              <a:rPr lang="en" sz="1400"/>
              <a:t>Pneumothorax</a:t>
            </a:r>
            <a:endParaRPr sz="1400"/>
          </a:p>
          <a:p>
            <a:pPr indent="-317500" lvl="1" marL="914400" rtl="0" algn="l">
              <a:spcBef>
                <a:spcPts val="0"/>
              </a:spcBef>
              <a:spcAft>
                <a:spcPts val="0"/>
              </a:spcAft>
              <a:buSzPts val="1400"/>
              <a:buChar char="○"/>
            </a:pPr>
            <a:r>
              <a:rPr lang="en" sz="1400"/>
              <a:t>Vocal cord injury</a:t>
            </a:r>
            <a:endParaRPr sz="1400"/>
          </a:p>
          <a:p>
            <a:pPr indent="-317500" lvl="1" marL="914400" rtl="0" algn="l">
              <a:spcBef>
                <a:spcPts val="0"/>
              </a:spcBef>
              <a:spcAft>
                <a:spcPts val="0"/>
              </a:spcAft>
              <a:buSzPts val="1400"/>
              <a:buChar char="○"/>
            </a:pPr>
            <a:r>
              <a:rPr lang="en" sz="1400"/>
              <a:t>Tracheal wall injury</a:t>
            </a:r>
            <a:endParaRPr sz="1400"/>
          </a:p>
          <a:p>
            <a:pPr indent="-317500" lvl="1" marL="914400" rtl="0" algn="l">
              <a:spcBef>
                <a:spcPts val="0"/>
              </a:spcBef>
              <a:spcAft>
                <a:spcPts val="0"/>
              </a:spcAft>
              <a:buSzPts val="1400"/>
              <a:buChar char="○"/>
            </a:pPr>
            <a:r>
              <a:rPr lang="en" sz="1400"/>
              <a:t>Esophageal dilatation</a:t>
            </a:r>
            <a:endParaRPr sz="1400"/>
          </a:p>
          <a:p>
            <a:pPr indent="0" lvl="0" marL="0" rtl="0" algn="l">
              <a:spcBef>
                <a:spcPts val="1600"/>
              </a:spcBef>
              <a:spcAft>
                <a:spcPts val="1600"/>
              </a:spcAft>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3" name="Shape 463"/>
        <p:cNvGrpSpPr/>
        <p:nvPr/>
      </p:nvGrpSpPr>
      <p:grpSpPr>
        <a:xfrm>
          <a:off x="0" y="0"/>
          <a:ext cx="0" cy="0"/>
          <a:chOff x="0" y="0"/>
          <a:chExt cx="0" cy="0"/>
        </a:xfrm>
      </p:grpSpPr>
      <p:sp>
        <p:nvSpPr>
          <p:cNvPr id="464" name="Google Shape;464;p7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Endotracheal Tube: Proper Placement</a:t>
            </a:r>
            <a:endParaRPr/>
          </a:p>
        </p:txBody>
      </p:sp>
      <p:pic>
        <p:nvPicPr>
          <p:cNvPr id="465" name="Google Shape;465;p70"/>
          <p:cNvPicPr preferRelativeResize="0"/>
          <p:nvPr/>
        </p:nvPicPr>
        <p:blipFill>
          <a:blip r:embed="rId3">
            <a:alphaModFix/>
          </a:blip>
          <a:stretch>
            <a:fillRect/>
          </a:stretch>
        </p:blipFill>
        <p:spPr>
          <a:xfrm>
            <a:off x="1060750" y="1017725"/>
            <a:ext cx="3256240" cy="3820975"/>
          </a:xfrm>
          <a:prstGeom prst="rect">
            <a:avLst/>
          </a:prstGeom>
          <a:noFill/>
          <a:ln>
            <a:noFill/>
          </a:ln>
        </p:spPr>
      </p:pic>
      <p:pic>
        <p:nvPicPr>
          <p:cNvPr id="466" name="Google Shape;466;p70"/>
          <p:cNvPicPr preferRelativeResize="0"/>
          <p:nvPr/>
        </p:nvPicPr>
        <p:blipFill>
          <a:blip r:embed="rId4">
            <a:alphaModFix/>
          </a:blip>
          <a:stretch>
            <a:fillRect/>
          </a:stretch>
        </p:blipFill>
        <p:spPr>
          <a:xfrm>
            <a:off x="4351075" y="1017725"/>
            <a:ext cx="3256240" cy="38209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0" name="Shape 470"/>
        <p:cNvGrpSpPr/>
        <p:nvPr/>
      </p:nvGrpSpPr>
      <p:grpSpPr>
        <a:xfrm>
          <a:off x="0" y="0"/>
          <a:ext cx="0" cy="0"/>
          <a:chOff x="0" y="0"/>
          <a:chExt cx="0" cy="0"/>
        </a:xfrm>
      </p:grpSpPr>
      <p:sp>
        <p:nvSpPr>
          <p:cNvPr id="471" name="Google Shape;471;p71"/>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Endotracheal Tube: Misplaced</a:t>
            </a:r>
            <a:endParaRPr/>
          </a:p>
        </p:txBody>
      </p:sp>
      <p:pic>
        <p:nvPicPr>
          <p:cNvPr id="472" name="Google Shape;472;p71"/>
          <p:cNvPicPr preferRelativeResize="0"/>
          <p:nvPr/>
        </p:nvPicPr>
        <p:blipFill rotWithShape="1">
          <a:blip r:embed="rId3">
            <a:alphaModFix/>
          </a:blip>
          <a:srcRect b="36960" l="3950" r="16081" t="0"/>
          <a:stretch/>
        </p:blipFill>
        <p:spPr>
          <a:xfrm>
            <a:off x="2448813" y="825450"/>
            <a:ext cx="4246374" cy="4026824"/>
          </a:xfrm>
          <a:prstGeom prst="rect">
            <a:avLst/>
          </a:prstGeom>
          <a:noFill/>
          <a:ln>
            <a:noFill/>
          </a:ln>
        </p:spPr>
      </p:pic>
      <p:sp>
        <p:nvSpPr>
          <p:cNvPr id="473" name="Google Shape;473;p71"/>
          <p:cNvSpPr txBox="1"/>
          <p:nvPr/>
        </p:nvSpPr>
        <p:spPr>
          <a:xfrm>
            <a:off x="371700" y="1449650"/>
            <a:ext cx="1635600" cy="219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ET tip in the Right Mainstem Bronchus with complete Left lung atelectasis</a:t>
            </a:r>
            <a:endParaRPr>
              <a:solidFill>
                <a:srgbClr val="FFFFFF"/>
              </a:solidFill>
            </a:endParaRPr>
          </a:p>
        </p:txBody>
      </p:sp>
      <p:cxnSp>
        <p:nvCxnSpPr>
          <p:cNvPr id="474" name="Google Shape;474;p71"/>
          <p:cNvCxnSpPr/>
          <p:nvPr/>
        </p:nvCxnSpPr>
        <p:spPr>
          <a:xfrm>
            <a:off x="4039225" y="2366525"/>
            <a:ext cx="421200" cy="272700"/>
          </a:xfrm>
          <a:prstGeom prst="straightConnector1">
            <a:avLst/>
          </a:prstGeom>
          <a:noFill/>
          <a:ln cap="flat" cmpd="sng" w="38100">
            <a:solidFill>
              <a:srgbClr val="0000FF"/>
            </a:solidFill>
            <a:prstDash val="solid"/>
            <a:round/>
            <a:headEnd len="med" w="med" type="none"/>
            <a:tailEnd len="med" w="med" type="triangle"/>
          </a:ln>
        </p:spPr>
      </p:cxn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8" name="Shape 478"/>
        <p:cNvGrpSpPr/>
        <p:nvPr/>
      </p:nvGrpSpPr>
      <p:grpSpPr>
        <a:xfrm>
          <a:off x="0" y="0"/>
          <a:ext cx="0" cy="0"/>
          <a:chOff x="0" y="0"/>
          <a:chExt cx="0" cy="0"/>
        </a:xfrm>
      </p:grpSpPr>
      <p:pic>
        <p:nvPicPr>
          <p:cNvPr id="479" name="Google Shape;479;p72"/>
          <p:cNvPicPr preferRelativeResize="0"/>
          <p:nvPr/>
        </p:nvPicPr>
        <p:blipFill rotWithShape="1">
          <a:blip r:embed="rId3">
            <a:alphaModFix/>
          </a:blip>
          <a:srcRect b="13822" l="16833" r="3083" t="0"/>
          <a:stretch/>
        </p:blipFill>
        <p:spPr>
          <a:xfrm>
            <a:off x="2366525" y="789125"/>
            <a:ext cx="4410952" cy="3903777"/>
          </a:xfrm>
          <a:prstGeom prst="rect">
            <a:avLst/>
          </a:prstGeom>
          <a:noFill/>
          <a:ln>
            <a:noFill/>
          </a:ln>
        </p:spPr>
      </p:pic>
      <p:cxnSp>
        <p:nvCxnSpPr>
          <p:cNvPr id="480" name="Google Shape;480;p72"/>
          <p:cNvCxnSpPr/>
          <p:nvPr/>
        </p:nvCxnSpPr>
        <p:spPr>
          <a:xfrm rot="10800000">
            <a:off x="4842725" y="1916125"/>
            <a:ext cx="366900" cy="104700"/>
          </a:xfrm>
          <a:prstGeom prst="straightConnector1">
            <a:avLst/>
          </a:prstGeom>
          <a:noFill/>
          <a:ln cap="flat" cmpd="sng" w="28575">
            <a:solidFill>
              <a:srgbClr val="0000FF"/>
            </a:solidFill>
            <a:prstDash val="solid"/>
            <a:round/>
            <a:headEnd len="med" w="med" type="none"/>
            <a:tailEnd len="med" w="med" type="triangle"/>
          </a:ln>
        </p:spPr>
      </p:cxnSp>
      <p:sp>
        <p:nvSpPr>
          <p:cNvPr id="481" name="Google Shape;481;p72"/>
          <p:cNvSpPr txBox="1"/>
          <p:nvPr/>
        </p:nvSpPr>
        <p:spPr>
          <a:xfrm>
            <a:off x="410475" y="1685575"/>
            <a:ext cx="1362300" cy="12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rPr>
              <a:t>ET Tip and balloon in the neck</a:t>
            </a:r>
            <a:endParaRPr sz="1800">
              <a:solidFill>
                <a:srgbClr val="FFFFFF"/>
              </a:solidFill>
            </a:endParaRPr>
          </a:p>
        </p:txBody>
      </p:sp>
      <p:sp>
        <p:nvSpPr>
          <p:cNvPr id="482" name="Google Shape;482;p72"/>
          <p:cNvSpPr txBox="1"/>
          <p:nvPr/>
        </p:nvSpPr>
        <p:spPr>
          <a:xfrm>
            <a:off x="5366850" y="1262625"/>
            <a:ext cx="1109100" cy="21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3F3F3"/>
                </a:solidFill>
              </a:rPr>
              <a:t>Balloon</a:t>
            </a:r>
            <a:endParaRPr>
              <a:solidFill>
                <a:srgbClr val="F3F3F3"/>
              </a:solidFill>
            </a:endParaRPr>
          </a:p>
        </p:txBody>
      </p:sp>
      <p:cxnSp>
        <p:nvCxnSpPr>
          <p:cNvPr id="483" name="Google Shape;483;p72"/>
          <p:cNvCxnSpPr/>
          <p:nvPr/>
        </p:nvCxnSpPr>
        <p:spPr>
          <a:xfrm flipH="1">
            <a:off x="5001925" y="1223325"/>
            <a:ext cx="524100" cy="39300"/>
          </a:xfrm>
          <a:prstGeom prst="straightConnector1">
            <a:avLst/>
          </a:prstGeom>
          <a:noFill/>
          <a:ln cap="flat" cmpd="sng" w="19050">
            <a:solidFill>
              <a:srgbClr val="00FFFF"/>
            </a:solidFill>
            <a:prstDash val="solid"/>
            <a:round/>
            <a:headEnd len="med" w="med" type="none"/>
            <a:tailEnd len="med" w="med" type="triangle"/>
          </a:ln>
        </p:spPr>
      </p:cxnSp>
      <p:sp>
        <p:nvSpPr>
          <p:cNvPr id="484" name="Google Shape;484;p72"/>
          <p:cNvSpPr txBox="1"/>
          <p:nvPr/>
        </p:nvSpPr>
        <p:spPr>
          <a:xfrm>
            <a:off x="5366850" y="2083225"/>
            <a:ext cx="594000" cy="21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Tip</a:t>
            </a:r>
            <a:endParaRPr>
              <a:solidFill>
                <a:srgbClr val="FFFFFF"/>
              </a:solidFill>
            </a:endParaRPr>
          </a:p>
        </p:txBody>
      </p:sp>
      <p:sp>
        <p:nvSpPr>
          <p:cNvPr id="485" name="Google Shape;485;p72"/>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Endotracheal Tube: Misplaced</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9" name="Shape 489"/>
        <p:cNvGrpSpPr/>
        <p:nvPr/>
      </p:nvGrpSpPr>
      <p:grpSpPr>
        <a:xfrm>
          <a:off x="0" y="0"/>
          <a:ext cx="0" cy="0"/>
          <a:chOff x="0" y="0"/>
          <a:chExt cx="0" cy="0"/>
        </a:xfrm>
      </p:grpSpPr>
      <p:sp>
        <p:nvSpPr>
          <p:cNvPr id="490" name="Google Shape;490;p7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Tracheostomy</a:t>
            </a:r>
            <a:r>
              <a:rPr lang="en"/>
              <a:t> Tube</a:t>
            </a:r>
            <a:endParaRPr/>
          </a:p>
        </p:txBody>
      </p:sp>
      <p:sp>
        <p:nvSpPr>
          <p:cNvPr id="491" name="Google Shape;491;p73"/>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Purpose:</a:t>
            </a:r>
            <a:endParaRPr sz="1800"/>
          </a:p>
          <a:p>
            <a:pPr indent="-317500" lvl="1" marL="914400" rtl="0" algn="l">
              <a:spcBef>
                <a:spcPts val="0"/>
              </a:spcBef>
              <a:spcAft>
                <a:spcPts val="0"/>
              </a:spcAft>
              <a:buSzPts val="1400"/>
              <a:buChar char="○"/>
            </a:pPr>
            <a:r>
              <a:rPr lang="en" sz="1400"/>
              <a:t>Long term airway access in patients with obstruction at or above larynx</a:t>
            </a:r>
            <a:endParaRPr sz="1400"/>
          </a:p>
          <a:p>
            <a:pPr indent="0" lvl="0" marL="457200" rtl="0" algn="l">
              <a:spcBef>
                <a:spcPts val="1600"/>
              </a:spcBef>
              <a:spcAft>
                <a:spcPts val="0"/>
              </a:spcAft>
              <a:buNone/>
            </a:pPr>
            <a:r>
              <a:t/>
            </a:r>
            <a:endParaRPr sz="1400"/>
          </a:p>
          <a:p>
            <a:pPr indent="-342900" lvl="0" marL="457200" rtl="0" algn="l">
              <a:spcBef>
                <a:spcPts val="1600"/>
              </a:spcBef>
              <a:spcAft>
                <a:spcPts val="0"/>
              </a:spcAft>
              <a:buSzPts val="1800"/>
              <a:buChar char="●"/>
            </a:pPr>
            <a:r>
              <a:rPr lang="en" sz="1800"/>
              <a:t>Proper placement:</a:t>
            </a:r>
            <a:endParaRPr sz="1800"/>
          </a:p>
          <a:p>
            <a:pPr indent="-317500" lvl="1" marL="914400" rtl="0" algn="l">
              <a:spcBef>
                <a:spcPts val="0"/>
              </a:spcBef>
              <a:spcAft>
                <a:spcPts val="0"/>
              </a:spcAft>
              <a:buSzPts val="1400"/>
              <a:buChar char="○"/>
            </a:pPr>
            <a:r>
              <a:rPr lang="en" sz="1400"/>
              <a:t>Should terminate ½ way between the stoma and carina (~T3 level)</a:t>
            </a:r>
            <a:endParaRPr/>
          </a:p>
        </p:txBody>
      </p:sp>
      <p:sp>
        <p:nvSpPr>
          <p:cNvPr id="492" name="Google Shape;492;p73"/>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Complications:</a:t>
            </a:r>
            <a:endParaRPr sz="1800"/>
          </a:p>
          <a:p>
            <a:pPr indent="-317500" lvl="1" marL="914400" rtl="0" algn="l">
              <a:spcBef>
                <a:spcPts val="0"/>
              </a:spcBef>
              <a:spcAft>
                <a:spcPts val="0"/>
              </a:spcAft>
              <a:buSzPts val="1400"/>
              <a:buChar char="○"/>
            </a:pPr>
            <a:r>
              <a:rPr lang="en" sz="1400"/>
              <a:t>Misplacement in lungs, mediastinum or subcutaneous tissues</a:t>
            </a:r>
            <a:endParaRPr sz="1400"/>
          </a:p>
          <a:p>
            <a:pPr indent="-317500" lvl="1" marL="914400" rtl="0" algn="l">
              <a:spcBef>
                <a:spcPts val="0"/>
              </a:spcBef>
              <a:spcAft>
                <a:spcPts val="0"/>
              </a:spcAft>
              <a:buSzPts val="1400"/>
              <a:buChar char="○"/>
            </a:pPr>
            <a:r>
              <a:rPr lang="en" sz="1400"/>
              <a:t>Perforation of trachea</a:t>
            </a:r>
            <a:endParaRPr sz="1400"/>
          </a:p>
          <a:p>
            <a:pPr indent="-317500" lvl="1" marL="914400" rtl="0" algn="l">
              <a:spcBef>
                <a:spcPts val="0"/>
              </a:spcBef>
              <a:spcAft>
                <a:spcPts val="0"/>
              </a:spcAft>
              <a:buSzPts val="1400"/>
              <a:buChar char="○"/>
            </a:pPr>
            <a:r>
              <a:rPr lang="en" sz="1400"/>
              <a:t>Aspiration</a:t>
            </a:r>
            <a:endParaRPr sz="1400"/>
          </a:p>
          <a:p>
            <a:pPr indent="-317500" lvl="1" marL="914400" rtl="0" algn="l">
              <a:spcBef>
                <a:spcPts val="0"/>
              </a:spcBef>
              <a:spcAft>
                <a:spcPts val="0"/>
              </a:spcAft>
              <a:buSzPts val="1400"/>
              <a:buChar char="○"/>
            </a:pPr>
            <a:r>
              <a:rPr lang="en" sz="1400"/>
              <a:t>Pneumomediastinum or pneumothorax</a:t>
            </a:r>
            <a:endParaRPr sz="1400"/>
          </a:p>
          <a:p>
            <a:pPr indent="-317500" lvl="1" marL="914400" rtl="0" algn="l">
              <a:spcBef>
                <a:spcPts val="0"/>
              </a:spcBef>
              <a:spcAft>
                <a:spcPts val="0"/>
              </a:spcAft>
              <a:buSzPts val="1400"/>
              <a:buChar char="○"/>
            </a:pPr>
            <a:r>
              <a:rPr lang="en" sz="1400"/>
              <a:t>Tracheal wall injury/stenosis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Google Shape;132;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Endotracheal Tube: Proper Placement</a:t>
            </a:r>
            <a:endParaRPr/>
          </a:p>
        </p:txBody>
      </p:sp>
      <p:pic>
        <p:nvPicPr>
          <p:cNvPr id="133" name="Google Shape;133;p29"/>
          <p:cNvPicPr preferRelativeResize="0"/>
          <p:nvPr/>
        </p:nvPicPr>
        <p:blipFill>
          <a:blip r:embed="rId3">
            <a:alphaModFix/>
          </a:blip>
          <a:stretch>
            <a:fillRect/>
          </a:stretch>
        </p:blipFill>
        <p:spPr>
          <a:xfrm>
            <a:off x="1060750" y="1017725"/>
            <a:ext cx="3256240" cy="3820975"/>
          </a:xfrm>
          <a:prstGeom prst="rect">
            <a:avLst/>
          </a:prstGeom>
          <a:noFill/>
          <a:ln>
            <a:noFill/>
          </a:ln>
        </p:spPr>
      </p:pic>
      <p:pic>
        <p:nvPicPr>
          <p:cNvPr id="134" name="Google Shape;134;p29"/>
          <p:cNvPicPr preferRelativeResize="0"/>
          <p:nvPr/>
        </p:nvPicPr>
        <p:blipFill>
          <a:blip r:embed="rId4">
            <a:alphaModFix/>
          </a:blip>
          <a:stretch>
            <a:fillRect/>
          </a:stretch>
        </p:blipFill>
        <p:spPr>
          <a:xfrm>
            <a:off x="4351075" y="1017725"/>
            <a:ext cx="3256240" cy="38209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6" name="Shape 496"/>
        <p:cNvGrpSpPr/>
        <p:nvPr/>
      </p:nvGrpSpPr>
      <p:grpSpPr>
        <a:xfrm>
          <a:off x="0" y="0"/>
          <a:ext cx="0" cy="0"/>
          <a:chOff x="0" y="0"/>
          <a:chExt cx="0" cy="0"/>
        </a:xfrm>
      </p:grpSpPr>
      <p:sp>
        <p:nvSpPr>
          <p:cNvPr id="497" name="Google Shape;497;p7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Tracheostomy Tube: Proper Placement</a:t>
            </a:r>
            <a:endParaRPr/>
          </a:p>
        </p:txBody>
      </p:sp>
      <p:pic>
        <p:nvPicPr>
          <p:cNvPr id="498" name="Google Shape;498;p74"/>
          <p:cNvPicPr preferRelativeResize="0"/>
          <p:nvPr/>
        </p:nvPicPr>
        <p:blipFill rotWithShape="1">
          <a:blip r:embed="rId3">
            <a:alphaModFix/>
          </a:blip>
          <a:srcRect b="15313" l="0" r="0" t="11383"/>
          <a:stretch/>
        </p:blipFill>
        <p:spPr>
          <a:xfrm>
            <a:off x="971725" y="1315350"/>
            <a:ext cx="3423002" cy="3195598"/>
          </a:xfrm>
          <a:prstGeom prst="rect">
            <a:avLst/>
          </a:prstGeom>
          <a:noFill/>
          <a:ln>
            <a:noFill/>
          </a:ln>
        </p:spPr>
      </p:pic>
      <p:pic>
        <p:nvPicPr>
          <p:cNvPr id="499" name="Google Shape;499;p74"/>
          <p:cNvPicPr preferRelativeResize="0"/>
          <p:nvPr/>
        </p:nvPicPr>
        <p:blipFill rotWithShape="1">
          <a:blip r:embed="rId4">
            <a:alphaModFix/>
          </a:blip>
          <a:srcRect b="17537" l="0" r="0" t="17243"/>
          <a:stretch/>
        </p:blipFill>
        <p:spPr>
          <a:xfrm>
            <a:off x="4673200" y="1355113"/>
            <a:ext cx="3758625" cy="3116077"/>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3" name="Shape 503"/>
        <p:cNvGrpSpPr/>
        <p:nvPr/>
      </p:nvGrpSpPr>
      <p:grpSpPr>
        <a:xfrm>
          <a:off x="0" y="0"/>
          <a:ext cx="0" cy="0"/>
          <a:chOff x="0" y="0"/>
          <a:chExt cx="0" cy="0"/>
        </a:xfrm>
      </p:grpSpPr>
      <p:sp>
        <p:nvSpPr>
          <p:cNvPr id="504" name="Google Shape;504;p7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Tracheostomy Tube: Misplaced</a:t>
            </a:r>
            <a:endParaRPr/>
          </a:p>
        </p:txBody>
      </p:sp>
      <p:pic>
        <p:nvPicPr>
          <p:cNvPr id="505" name="Google Shape;505;p75"/>
          <p:cNvPicPr preferRelativeResize="0"/>
          <p:nvPr/>
        </p:nvPicPr>
        <p:blipFill rotWithShape="1">
          <a:blip r:embed="rId3">
            <a:alphaModFix/>
          </a:blip>
          <a:srcRect b="40568" l="15677" r="13092" t="0"/>
          <a:stretch/>
        </p:blipFill>
        <p:spPr>
          <a:xfrm>
            <a:off x="1385326" y="1170124"/>
            <a:ext cx="5365698" cy="3720477"/>
          </a:xfrm>
          <a:prstGeom prst="rect">
            <a:avLst/>
          </a:prstGeom>
          <a:noFill/>
          <a:ln cap="flat" cmpd="sng" w="9525">
            <a:solidFill>
              <a:srgbClr val="00FFFF"/>
            </a:solidFill>
            <a:prstDash val="solid"/>
            <a:round/>
            <a:headEnd len="sm" w="sm" type="none"/>
            <a:tailEnd len="sm" w="sm" type="none"/>
          </a:ln>
        </p:spPr>
      </p:pic>
      <p:cxnSp>
        <p:nvCxnSpPr>
          <p:cNvPr id="506" name="Google Shape;506;p75"/>
          <p:cNvCxnSpPr/>
          <p:nvPr/>
        </p:nvCxnSpPr>
        <p:spPr>
          <a:xfrm flipH="1">
            <a:off x="4375500" y="1449775"/>
            <a:ext cx="393000" cy="165900"/>
          </a:xfrm>
          <a:prstGeom prst="straightConnector1">
            <a:avLst/>
          </a:prstGeom>
          <a:noFill/>
          <a:ln cap="flat" cmpd="sng" w="28575">
            <a:solidFill>
              <a:srgbClr val="0000FF"/>
            </a:solidFill>
            <a:prstDash val="solid"/>
            <a:round/>
            <a:headEnd len="med" w="med" type="none"/>
            <a:tailEnd len="med" w="med" type="triangle"/>
          </a:ln>
        </p:spPr>
      </p:cxnSp>
      <p:cxnSp>
        <p:nvCxnSpPr>
          <p:cNvPr id="507" name="Google Shape;507;p75"/>
          <p:cNvCxnSpPr/>
          <p:nvPr/>
        </p:nvCxnSpPr>
        <p:spPr>
          <a:xfrm>
            <a:off x="3257625" y="1834025"/>
            <a:ext cx="235800" cy="43800"/>
          </a:xfrm>
          <a:prstGeom prst="straightConnector1">
            <a:avLst/>
          </a:prstGeom>
          <a:noFill/>
          <a:ln cap="flat" cmpd="sng" w="9525">
            <a:solidFill>
              <a:srgbClr val="00FFFF"/>
            </a:solidFill>
            <a:prstDash val="solid"/>
            <a:round/>
            <a:headEnd len="med" w="med" type="none"/>
            <a:tailEnd len="med" w="med" type="triangle"/>
          </a:ln>
        </p:spPr>
      </p:cxnSp>
      <p:cxnSp>
        <p:nvCxnSpPr>
          <p:cNvPr id="508" name="Google Shape;508;p75"/>
          <p:cNvCxnSpPr/>
          <p:nvPr/>
        </p:nvCxnSpPr>
        <p:spPr>
          <a:xfrm flipH="1" rot="10800000">
            <a:off x="3493425" y="2314225"/>
            <a:ext cx="122400" cy="192300"/>
          </a:xfrm>
          <a:prstGeom prst="straightConnector1">
            <a:avLst/>
          </a:prstGeom>
          <a:noFill/>
          <a:ln cap="flat" cmpd="sng" w="9525">
            <a:solidFill>
              <a:srgbClr val="00FFFF"/>
            </a:solidFill>
            <a:prstDash val="solid"/>
            <a:round/>
            <a:headEnd len="med" w="med" type="none"/>
            <a:tailEnd len="med" w="med" type="triangle"/>
          </a:ln>
        </p:spPr>
      </p:cxnSp>
      <p:cxnSp>
        <p:nvCxnSpPr>
          <p:cNvPr id="509" name="Google Shape;509;p75"/>
          <p:cNvCxnSpPr/>
          <p:nvPr/>
        </p:nvCxnSpPr>
        <p:spPr>
          <a:xfrm rot="10800000">
            <a:off x="4209550" y="2314225"/>
            <a:ext cx="157200" cy="87300"/>
          </a:xfrm>
          <a:prstGeom prst="straightConnector1">
            <a:avLst/>
          </a:prstGeom>
          <a:noFill/>
          <a:ln cap="flat" cmpd="sng" w="9525">
            <a:solidFill>
              <a:srgbClr val="00FFFF"/>
            </a:solidFill>
            <a:prstDash val="solid"/>
            <a:round/>
            <a:headEnd len="med" w="med" type="none"/>
            <a:tailEnd len="med" w="med" type="triangle"/>
          </a:ln>
        </p:spPr>
      </p:cxnSp>
      <p:sp>
        <p:nvSpPr>
          <p:cNvPr id="510" name="Google Shape;510;p75"/>
          <p:cNvSpPr txBox="1"/>
          <p:nvPr/>
        </p:nvSpPr>
        <p:spPr>
          <a:xfrm>
            <a:off x="7047950" y="1275100"/>
            <a:ext cx="1947600" cy="24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The flange (light blue arrows) marks the outside tip and the blue arrow points to the internal tip which is not curving into the trachea. The tracheostomy tube is almost out.</a:t>
            </a:r>
            <a:endParaRPr>
              <a:solidFill>
                <a:srgbClr val="FFFFFF"/>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4" name="Shape 514"/>
        <p:cNvGrpSpPr/>
        <p:nvPr/>
      </p:nvGrpSpPr>
      <p:grpSpPr>
        <a:xfrm>
          <a:off x="0" y="0"/>
          <a:ext cx="0" cy="0"/>
          <a:chOff x="0" y="0"/>
          <a:chExt cx="0" cy="0"/>
        </a:xfrm>
      </p:grpSpPr>
      <p:sp>
        <p:nvSpPr>
          <p:cNvPr id="515" name="Google Shape;515;p7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Nasogastric tube</a:t>
            </a:r>
            <a:endParaRPr/>
          </a:p>
        </p:txBody>
      </p:sp>
      <p:sp>
        <p:nvSpPr>
          <p:cNvPr id="516" name="Google Shape;516;p76"/>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Purpose</a:t>
            </a:r>
            <a:endParaRPr sz="1800"/>
          </a:p>
          <a:p>
            <a:pPr indent="-317500" lvl="1" marL="914400" rtl="0" algn="l">
              <a:spcBef>
                <a:spcPts val="0"/>
              </a:spcBef>
              <a:spcAft>
                <a:spcPts val="0"/>
              </a:spcAft>
              <a:buSzPts val="1400"/>
              <a:buChar char="○"/>
            </a:pPr>
            <a:r>
              <a:rPr lang="en" sz="1400"/>
              <a:t>Short term feeding</a:t>
            </a:r>
            <a:endParaRPr sz="1400"/>
          </a:p>
          <a:p>
            <a:pPr indent="-317500" lvl="1" marL="914400" rtl="0" algn="l">
              <a:spcBef>
                <a:spcPts val="0"/>
              </a:spcBef>
              <a:spcAft>
                <a:spcPts val="0"/>
              </a:spcAft>
              <a:buSzPts val="1400"/>
              <a:buChar char="○"/>
            </a:pPr>
            <a:r>
              <a:rPr lang="en" sz="1400"/>
              <a:t>Gastric suction &amp; decompression</a:t>
            </a:r>
            <a:endParaRPr sz="1400"/>
          </a:p>
          <a:p>
            <a:pPr indent="-317500" lvl="1" marL="914400" rtl="0" algn="l">
              <a:spcBef>
                <a:spcPts val="0"/>
              </a:spcBef>
              <a:spcAft>
                <a:spcPts val="0"/>
              </a:spcAft>
              <a:buSzPts val="1400"/>
              <a:buChar char="○"/>
            </a:pPr>
            <a:r>
              <a:rPr lang="en" sz="1400"/>
              <a:t>Medication administration</a:t>
            </a:r>
            <a:endParaRPr sz="1400"/>
          </a:p>
          <a:p>
            <a:pPr indent="-342900" lvl="0" marL="457200" rtl="0" algn="l">
              <a:spcBef>
                <a:spcPts val="0"/>
              </a:spcBef>
              <a:spcAft>
                <a:spcPts val="0"/>
              </a:spcAft>
              <a:buSzPts val="1800"/>
              <a:buChar char="●"/>
            </a:pPr>
            <a:r>
              <a:rPr lang="en" sz="1800"/>
              <a:t>Proper placement</a:t>
            </a:r>
            <a:endParaRPr sz="1800"/>
          </a:p>
          <a:p>
            <a:pPr indent="-317500" lvl="1" marL="914400" rtl="0" algn="l">
              <a:spcBef>
                <a:spcPts val="0"/>
              </a:spcBef>
              <a:spcAft>
                <a:spcPts val="0"/>
              </a:spcAft>
              <a:buSzPts val="1400"/>
              <a:buChar char="○"/>
            </a:pPr>
            <a:r>
              <a:rPr lang="en" sz="1400"/>
              <a:t>Inserted via the nose, through esophagus into the stomach</a:t>
            </a:r>
            <a:endParaRPr sz="1400"/>
          </a:p>
          <a:p>
            <a:pPr indent="-317500" lvl="1" marL="914400" rtl="0" algn="l">
              <a:spcBef>
                <a:spcPts val="0"/>
              </a:spcBef>
              <a:spcAft>
                <a:spcPts val="0"/>
              </a:spcAft>
              <a:buSzPts val="1400"/>
              <a:buChar char="○"/>
            </a:pPr>
            <a:r>
              <a:rPr lang="en" sz="1400"/>
              <a:t>Tip and side hole should extend into the stomach</a:t>
            </a:r>
            <a:endParaRPr sz="1400"/>
          </a:p>
        </p:txBody>
      </p:sp>
      <p:sp>
        <p:nvSpPr>
          <p:cNvPr id="517" name="Google Shape;517;p76"/>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Complications</a:t>
            </a:r>
            <a:endParaRPr sz="1800"/>
          </a:p>
          <a:p>
            <a:pPr indent="-317500" lvl="1" marL="914400" rtl="0" algn="l">
              <a:spcBef>
                <a:spcPts val="0"/>
              </a:spcBef>
              <a:spcAft>
                <a:spcPts val="0"/>
              </a:spcAft>
              <a:buSzPts val="1400"/>
              <a:buChar char="○"/>
            </a:pPr>
            <a:r>
              <a:rPr lang="en" sz="1400"/>
              <a:t>Misplacement in the oropharynx, esophagus or airway</a:t>
            </a:r>
            <a:endParaRPr sz="1400"/>
          </a:p>
          <a:p>
            <a:pPr indent="-317500" lvl="1" marL="914400" rtl="0" algn="l">
              <a:spcBef>
                <a:spcPts val="0"/>
              </a:spcBef>
              <a:spcAft>
                <a:spcPts val="0"/>
              </a:spcAft>
              <a:buSzPts val="1400"/>
              <a:buChar char="○"/>
            </a:pPr>
            <a:r>
              <a:rPr lang="en" sz="1400"/>
              <a:t>Esophagitis, reflux, stricture, esophageal perforation</a:t>
            </a:r>
            <a:endParaRPr sz="1400"/>
          </a:p>
          <a:p>
            <a:pPr indent="-317500" lvl="1" marL="914400" rtl="0" algn="l">
              <a:spcBef>
                <a:spcPts val="0"/>
              </a:spcBef>
              <a:spcAft>
                <a:spcPts val="0"/>
              </a:spcAft>
              <a:buSzPts val="1400"/>
              <a:buChar char="○"/>
            </a:pPr>
            <a:r>
              <a:rPr lang="en" sz="1400"/>
              <a:t>Aspiration</a:t>
            </a:r>
            <a:endParaRPr sz="1400"/>
          </a:p>
          <a:p>
            <a:pPr indent="-317500" lvl="1" marL="914400" rtl="0" algn="l">
              <a:spcBef>
                <a:spcPts val="0"/>
              </a:spcBef>
              <a:spcAft>
                <a:spcPts val="0"/>
              </a:spcAft>
              <a:buSzPts val="1400"/>
              <a:buChar char="○"/>
            </a:pPr>
            <a:r>
              <a:rPr lang="en" sz="1400"/>
              <a:t>Lung injury, pneumothorax or hydropneumothorax</a:t>
            </a:r>
            <a:endParaRPr sz="14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1" name="Shape 521"/>
        <p:cNvGrpSpPr/>
        <p:nvPr/>
      </p:nvGrpSpPr>
      <p:grpSpPr>
        <a:xfrm>
          <a:off x="0" y="0"/>
          <a:ext cx="0" cy="0"/>
          <a:chOff x="0" y="0"/>
          <a:chExt cx="0" cy="0"/>
        </a:xfrm>
      </p:grpSpPr>
      <p:sp>
        <p:nvSpPr>
          <p:cNvPr id="522" name="Google Shape;522;p77"/>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Nasogastric Tube: Proper Placement</a:t>
            </a:r>
            <a:endParaRPr/>
          </a:p>
        </p:txBody>
      </p:sp>
      <p:pic>
        <p:nvPicPr>
          <p:cNvPr id="523" name="Google Shape;523;p77"/>
          <p:cNvPicPr preferRelativeResize="0"/>
          <p:nvPr/>
        </p:nvPicPr>
        <p:blipFill>
          <a:blip r:embed="rId3">
            <a:alphaModFix/>
          </a:blip>
          <a:stretch>
            <a:fillRect/>
          </a:stretch>
        </p:blipFill>
        <p:spPr>
          <a:xfrm>
            <a:off x="1968950" y="1109000"/>
            <a:ext cx="4586082" cy="3820976"/>
          </a:xfrm>
          <a:prstGeom prst="rect">
            <a:avLst/>
          </a:prstGeom>
          <a:noFill/>
          <a:ln>
            <a:noFill/>
          </a:ln>
        </p:spPr>
      </p:pic>
      <p:cxnSp>
        <p:nvCxnSpPr>
          <p:cNvPr id="524" name="Google Shape;524;p77"/>
          <p:cNvCxnSpPr/>
          <p:nvPr/>
        </p:nvCxnSpPr>
        <p:spPr>
          <a:xfrm rot="10800000">
            <a:off x="5283800" y="4183475"/>
            <a:ext cx="943200" cy="340500"/>
          </a:xfrm>
          <a:prstGeom prst="straightConnector1">
            <a:avLst/>
          </a:prstGeom>
          <a:noFill/>
          <a:ln cap="flat" cmpd="sng" w="19050">
            <a:solidFill>
              <a:srgbClr val="0000FF"/>
            </a:solidFill>
            <a:prstDash val="solid"/>
            <a:round/>
            <a:headEnd len="med" w="med" type="none"/>
            <a:tailEnd len="med" w="med" type="triangle"/>
          </a:ln>
        </p:spPr>
      </p:cxn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8" name="Shape 528"/>
        <p:cNvGrpSpPr/>
        <p:nvPr/>
      </p:nvGrpSpPr>
      <p:grpSpPr>
        <a:xfrm>
          <a:off x="0" y="0"/>
          <a:ext cx="0" cy="0"/>
          <a:chOff x="0" y="0"/>
          <a:chExt cx="0" cy="0"/>
        </a:xfrm>
      </p:grpSpPr>
      <p:pic>
        <p:nvPicPr>
          <p:cNvPr id="529" name="Google Shape;529;p78"/>
          <p:cNvPicPr preferRelativeResize="0"/>
          <p:nvPr/>
        </p:nvPicPr>
        <p:blipFill rotWithShape="1">
          <a:blip r:embed="rId3">
            <a:alphaModFix/>
          </a:blip>
          <a:srcRect b="0" l="7716" r="16104" t="0"/>
          <a:stretch/>
        </p:blipFill>
        <p:spPr>
          <a:xfrm>
            <a:off x="2030550" y="1170125"/>
            <a:ext cx="3493401" cy="3820976"/>
          </a:xfrm>
          <a:prstGeom prst="rect">
            <a:avLst/>
          </a:prstGeom>
          <a:noFill/>
          <a:ln>
            <a:noFill/>
          </a:ln>
        </p:spPr>
      </p:pic>
      <p:pic>
        <p:nvPicPr>
          <p:cNvPr id="530" name="Google Shape;530;p78"/>
          <p:cNvPicPr preferRelativeResize="0"/>
          <p:nvPr/>
        </p:nvPicPr>
        <p:blipFill rotWithShape="1">
          <a:blip r:embed="rId4">
            <a:alphaModFix/>
          </a:blip>
          <a:srcRect b="5867" l="22314" r="19116" t="38776"/>
          <a:stretch/>
        </p:blipFill>
        <p:spPr>
          <a:xfrm>
            <a:off x="5618600" y="1808049"/>
            <a:ext cx="3493401" cy="2750848"/>
          </a:xfrm>
          <a:prstGeom prst="rect">
            <a:avLst/>
          </a:prstGeom>
          <a:noFill/>
          <a:ln>
            <a:noFill/>
          </a:ln>
        </p:spPr>
      </p:pic>
      <p:sp>
        <p:nvSpPr>
          <p:cNvPr id="531" name="Google Shape;531;p78"/>
          <p:cNvSpPr/>
          <p:nvPr/>
        </p:nvSpPr>
        <p:spPr>
          <a:xfrm>
            <a:off x="3572000" y="2986875"/>
            <a:ext cx="1471675" cy="1690150"/>
          </a:xfrm>
          <a:custGeom>
            <a:rect b="b" l="l" r="r" t="t"/>
            <a:pathLst>
              <a:path extrusionOk="0" h="67606" w="58867">
                <a:moveTo>
                  <a:pt x="0" y="0"/>
                </a:moveTo>
                <a:cubicBezTo>
                  <a:pt x="3212" y="3212"/>
                  <a:pt x="-540" y="9169"/>
                  <a:pt x="350" y="13624"/>
                </a:cubicBezTo>
                <a:cubicBezTo>
                  <a:pt x="3041" y="27093"/>
                  <a:pt x="3561" y="43039"/>
                  <a:pt x="13275" y="52750"/>
                </a:cubicBezTo>
                <a:cubicBezTo>
                  <a:pt x="20936" y="60408"/>
                  <a:pt x="31522" y="68764"/>
                  <a:pt x="42271" y="67422"/>
                </a:cubicBezTo>
                <a:cubicBezTo>
                  <a:pt x="48493" y="66645"/>
                  <a:pt x="55536" y="63250"/>
                  <a:pt x="58340" y="57641"/>
                </a:cubicBezTo>
                <a:cubicBezTo>
                  <a:pt x="59955" y="54410"/>
                  <a:pt x="57073" y="50041"/>
                  <a:pt x="58690" y="46811"/>
                </a:cubicBezTo>
              </a:path>
            </a:pathLst>
          </a:custGeom>
          <a:noFill/>
          <a:ln cap="flat" cmpd="sng" w="19050">
            <a:solidFill>
              <a:srgbClr val="0000FF"/>
            </a:solidFill>
            <a:prstDash val="solid"/>
            <a:round/>
            <a:headEnd len="med" w="med" type="none"/>
            <a:tailEnd len="med" w="med" type="none"/>
          </a:ln>
        </p:spPr>
      </p:sp>
      <p:sp>
        <p:nvSpPr>
          <p:cNvPr id="532" name="Google Shape;532;p78"/>
          <p:cNvSpPr txBox="1"/>
          <p:nvPr/>
        </p:nvSpPr>
        <p:spPr>
          <a:xfrm>
            <a:off x="8095975" y="3065475"/>
            <a:ext cx="838500" cy="2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TIP</a:t>
            </a:r>
            <a:endParaRPr>
              <a:solidFill>
                <a:srgbClr val="FFFFFF"/>
              </a:solidFill>
            </a:endParaRPr>
          </a:p>
        </p:txBody>
      </p:sp>
      <p:cxnSp>
        <p:nvCxnSpPr>
          <p:cNvPr id="533" name="Google Shape;533;p78"/>
          <p:cNvCxnSpPr/>
          <p:nvPr/>
        </p:nvCxnSpPr>
        <p:spPr>
          <a:xfrm>
            <a:off x="8515225" y="3345075"/>
            <a:ext cx="34800" cy="331800"/>
          </a:xfrm>
          <a:prstGeom prst="straightConnector1">
            <a:avLst/>
          </a:prstGeom>
          <a:noFill/>
          <a:ln cap="flat" cmpd="sng" w="19050">
            <a:solidFill>
              <a:srgbClr val="0000FF"/>
            </a:solidFill>
            <a:prstDash val="solid"/>
            <a:round/>
            <a:headEnd len="med" w="med" type="none"/>
            <a:tailEnd len="med" w="med" type="triangle"/>
          </a:ln>
        </p:spPr>
      </p:cxnSp>
      <p:sp>
        <p:nvSpPr>
          <p:cNvPr id="534" name="Google Shape;534;p78"/>
          <p:cNvSpPr txBox="1"/>
          <p:nvPr/>
        </p:nvSpPr>
        <p:spPr>
          <a:xfrm>
            <a:off x="6585075" y="4607375"/>
            <a:ext cx="1816500" cy="2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Sidehole</a:t>
            </a:r>
            <a:endParaRPr>
              <a:solidFill>
                <a:srgbClr val="FFFFFF"/>
              </a:solidFill>
            </a:endParaRPr>
          </a:p>
        </p:txBody>
      </p:sp>
      <p:cxnSp>
        <p:nvCxnSpPr>
          <p:cNvPr id="535" name="Google Shape;535;p78"/>
          <p:cNvCxnSpPr>
            <a:stCxn id="534" idx="0"/>
          </p:cNvCxnSpPr>
          <p:nvPr/>
        </p:nvCxnSpPr>
        <p:spPr>
          <a:xfrm flipH="1" rot="10800000">
            <a:off x="7493325" y="4419275"/>
            <a:ext cx="270900" cy="188100"/>
          </a:xfrm>
          <a:prstGeom prst="straightConnector1">
            <a:avLst/>
          </a:prstGeom>
          <a:noFill/>
          <a:ln cap="flat" cmpd="sng" w="19050">
            <a:solidFill>
              <a:srgbClr val="0000FF"/>
            </a:solidFill>
            <a:prstDash val="solid"/>
            <a:round/>
            <a:headEnd len="med" w="med" type="none"/>
            <a:tailEnd len="med" w="med" type="triangle"/>
          </a:ln>
        </p:spPr>
      </p:cxnSp>
      <p:sp>
        <p:nvSpPr>
          <p:cNvPr id="536" name="Google Shape;536;p78"/>
          <p:cNvSpPr txBox="1"/>
          <p:nvPr/>
        </p:nvSpPr>
        <p:spPr>
          <a:xfrm>
            <a:off x="227075" y="2192125"/>
            <a:ext cx="1615800" cy="138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rPr>
              <a:t>Both the tip and the sidehole are below the left diaphragm.</a:t>
            </a:r>
            <a:endParaRPr sz="1800">
              <a:solidFill>
                <a:srgbClr val="FFFFFF"/>
              </a:solidFill>
            </a:endParaRPr>
          </a:p>
        </p:txBody>
      </p:sp>
      <p:sp>
        <p:nvSpPr>
          <p:cNvPr id="537" name="Google Shape;537;p78"/>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Nasogastric Tube: Proper Placement</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1" name="Shape 541"/>
        <p:cNvGrpSpPr/>
        <p:nvPr/>
      </p:nvGrpSpPr>
      <p:grpSpPr>
        <a:xfrm>
          <a:off x="0" y="0"/>
          <a:ext cx="0" cy="0"/>
          <a:chOff x="0" y="0"/>
          <a:chExt cx="0" cy="0"/>
        </a:xfrm>
      </p:grpSpPr>
      <p:pic>
        <p:nvPicPr>
          <p:cNvPr id="542" name="Google Shape;542;p79"/>
          <p:cNvPicPr preferRelativeResize="0"/>
          <p:nvPr/>
        </p:nvPicPr>
        <p:blipFill rotWithShape="1">
          <a:blip r:embed="rId3">
            <a:alphaModFix/>
          </a:blip>
          <a:srcRect b="11308" l="17396" r="5252" t="0"/>
          <a:stretch/>
        </p:blipFill>
        <p:spPr>
          <a:xfrm>
            <a:off x="2689925" y="1065325"/>
            <a:ext cx="4069824" cy="3880025"/>
          </a:xfrm>
          <a:prstGeom prst="rect">
            <a:avLst/>
          </a:prstGeom>
          <a:noFill/>
          <a:ln>
            <a:noFill/>
          </a:ln>
        </p:spPr>
      </p:pic>
      <p:cxnSp>
        <p:nvCxnSpPr>
          <p:cNvPr id="543" name="Google Shape;543;p79"/>
          <p:cNvCxnSpPr/>
          <p:nvPr/>
        </p:nvCxnSpPr>
        <p:spPr>
          <a:xfrm flipH="1">
            <a:off x="6087375" y="4087300"/>
            <a:ext cx="261900" cy="297000"/>
          </a:xfrm>
          <a:prstGeom prst="straightConnector1">
            <a:avLst/>
          </a:prstGeom>
          <a:noFill/>
          <a:ln cap="flat" cmpd="sng" w="38100">
            <a:solidFill>
              <a:srgbClr val="0000FF"/>
            </a:solidFill>
            <a:prstDash val="solid"/>
            <a:round/>
            <a:headEnd len="med" w="med" type="none"/>
            <a:tailEnd len="med" w="med" type="triangle"/>
          </a:ln>
        </p:spPr>
      </p:cxnSp>
      <p:sp>
        <p:nvSpPr>
          <p:cNvPr id="544" name="Google Shape;544;p79"/>
          <p:cNvSpPr txBox="1"/>
          <p:nvPr/>
        </p:nvSpPr>
        <p:spPr>
          <a:xfrm>
            <a:off x="436675" y="1930100"/>
            <a:ext cx="1737900" cy="121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rPr>
              <a:t>NG tube terminates in the Left Lower Lobe bronchus</a:t>
            </a:r>
            <a:endParaRPr sz="1800">
              <a:solidFill>
                <a:srgbClr val="FFFFFF"/>
              </a:solidFill>
            </a:endParaRPr>
          </a:p>
        </p:txBody>
      </p:sp>
      <p:sp>
        <p:nvSpPr>
          <p:cNvPr id="545" name="Google Shape;545;p79"/>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Nasogastric Tube: Misplaced</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9" name="Shape 549"/>
        <p:cNvGrpSpPr/>
        <p:nvPr/>
      </p:nvGrpSpPr>
      <p:grpSpPr>
        <a:xfrm>
          <a:off x="0" y="0"/>
          <a:ext cx="0" cy="0"/>
          <a:chOff x="0" y="0"/>
          <a:chExt cx="0" cy="0"/>
        </a:xfrm>
      </p:grpSpPr>
      <p:pic>
        <p:nvPicPr>
          <p:cNvPr id="550" name="Google Shape;550;p80"/>
          <p:cNvPicPr preferRelativeResize="0"/>
          <p:nvPr/>
        </p:nvPicPr>
        <p:blipFill rotWithShape="1">
          <a:blip r:embed="rId3">
            <a:alphaModFix/>
          </a:blip>
          <a:srcRect b="29983" l="8404" r="20070" t="5633"/>
          <a:stretch/>
        </p:blipFill>
        <p:spPr>
          <a:xfrm>
            <a:off x="2659456" y="1017724"/>
            <a:ext cx="3768418" cy="3811900"/>
          </a:xfrm>
          <a:prstGeom prst="rect">
            <a:avLst/>
          </a:prstGeom>
          <a:noFill/>
          <a:ln>
            <a:noFill/>
          </a:ln>
        </p:spPr>
      </p:pic>
      <p:sp>
        <p:nvSpPr>
          <p:cNvPr id="551" name="Google Shape;551;p80"/>
          <p:cNvSpPr txBox="1"/>
          <p:nvPr/>
        </p:nvSpPr>
        <p:spPr>
          <a:xfrm>
            <a:off x="366800" y="1659375"/>
            <a:ext cx="1720500" cy="121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rPr>
              <a:t>NG tube is coiled in Esophagus with tip in throat</a:t>
            </a:r>
            <a:endParaRPr sz="1800">
              <a:solidFill>
                <a:srgbClr val="FFFFFF"/>
              </a:solidFill>
            </a:endParaRPr>
          </a:p>
        </p:txBody>
      </p:sp>
      <p:cxnSp>
        <p:nvCxnSpPr>
          <p:cNvPr id="552" name="Google Shape;552;p80"/>
          <p:cNvCxnSpPr/>
          <p:nvPr/>
        </p:nvCxnSpPr>
        <p:spPr>
          <a:xfrm rot="10800000">
            <a:off x="4681250" y="3379750"/>
            <a:ext cx="489000" cy="279600"/>
          </a:xfrm>
          <a:prstGeom prst="straightConnector1">
            <a:avLst/>
          </a:prstGeom>
          <a:noFill/>
          <a:ln cap="flat" cmpd="sng" w="38100">
            <a:solidFill>
              <a:srgbClr val="0000FF"/>
            </a:solidFill>
            <a:prstDash val="solid"/>
            <a:round/>
            <a:headEnd len="med" w="med" type="none"/>
            <a:tailEnd len="med" w="med" type="triangle"/>
          </a:ln>
        </p:spPr>
      </p:cxnSp>
      <p:sp>
        <p:nvSpPr>
          <p:cNvPr id="553" name="Google Shape;553;p80"/>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Nasogastric Tube: Misplaced</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7" name="Shape 557"/>
        <p:cNvGrpSpPr/>
        <p:nvPr/>
      </p:nvGrpSpPr>
      <p:grpSpPr>
        <a:xfrm>
          <a:off x="0" y="0"/>
          <a:ext cx="0" cy="0"/>
          <a:chOff x="0" y="0"/>
          <a:chExt cx="0" cy="0"/>
        </a:xfrm>
      </p:grpSpPr>
      <p:sp>
        <p:nvSpPr>
          <p:cNvPr id="558" name="Google Shape;558;p8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Dobbhoff Tube</a:t>
            </a:r>
            <a:endParaRPr/>
          </a:p>
        </p:txBody>
      </p:sp>
      <p:sp>
        <p:nvSpPr>
          <p:cNvPr id="559" name="Google Shape;559;p81"/>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Purpose</a:t>
            </a:r>
            <a:endParaRPr sz="1800"/>
          </a:p>
          <a:p>
            <a:pPr indent="-317500" lvl="1" marL="914400" rtl="0" algn="l">
              <a:spcBef>
                <a:spcPts val="0"/>
              </a:spcBef>
              <a:spcAft>
                <a:spcPts val="0"/>
              </a:spcAft>
              <a:buSzPts val="1400"/>
              <a:buChar char="○"/>
            </a:pPr>
            <a:r>
              <a:rPr lang="en" sz="1400"/>
              <a:t>Short term feeding</a:t>
            </a:r>
            <a:endParaRPr sz="1400"/>
          </a:p>
          <a:p>
            <a:pPr indent="-317500" lvl="1" marL="914400" rtl="0" algn="l">
              <a:spcBef>
                <a:spcPts val="0"/>
              </a:spcBef>
              <a:spcAft>
                <a:spcPts val="0"/>
              </a:spcAft>
              <a:buSzPts val="1400"/>
              <a:buChar char="○"/>
            </a:pPr>
            <a:r>
              <a:rPr lang="en" sz="1400"/>
              <a:t>Prevent aspiration</a:t>
            </a:r>
            <a:endParaRPr sz="1400"/>
          </a:p>
          <a:p>
            <a:pPr indent="-342900" lvl="0" marL="457200" rtl="0" algn="l">
              <a:spcBef>
                <a:spcPts val="0"/>
              </a:spcBef>
              <a:spcAft>
                <a:spcPts val="0"/>
              </a:spcAft>
              <a:buSzPts val="1800"/>
              <a:buChar char="●"/>
            </a:pPr>
            <a:r>
              <a:rPr lang="en" sz="1800"/>
              <a:t>Proper Placement</a:t>
            </a:r>
            <a:endParaRPr sz="1800"/>
          </a:p>
          <a:p>
            <a:pPr indent="-342900" lvl="1" marL="914400" rtl="0" algn="l">
              <a:spcBef>
                <a:spcPts val="0"/>
              </a:spcBef>
              <a:spcAft>
                <a:spcPts val="0"/>
              </a:spcAft>
              <a:buSzPts val="1800"/>
              <a:buChar char="○"/>
            </a:pPr>
            <a:r>
              <a:rPr lang="en" sz="1400"/>
              <a:t>Inserted via the pharynx, through esophagus and stomach into the duodenum</a:t>
            </a:r>
            <a:endParaRPr sz="1400"/>
          </a:p>
          <a:p>
            <a:pPr indent="-317500" lvl="1" marL="914400" rtl="0" algn="l">
              <a:spcBef>
                <a:spcPts val="0"/>
              </a:spcBef>
              <a:spcAft>
                <a:spcPts val="0"/>
              </a:spcAft>
              <a:buSzPts val="1400"/>
              <a:buChar char="○"/>
            </a:pPr>
            <a:r>
              <a:rPr lang="en" sz="1400"/>
              <a:t>Weighted tip should terminate in the proximal duodenum, past the level of the duodenal bulb [ Ideally tip should be at the Ligament of Treitz.]</a:t>
            </a:r>
            <a:endParaRPr sz="1400"/>
          </a:p>
        </p:txBody>
      </p:sp>
      <p:sp>
        <p:nvSpPr>
          <p:cNvPr id="560" name="Google Shape;560;p81"/>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Complications</a:t>
            </a:r>
            <a:endParaRPr sz="1800"/>
          </a:p>
          <a:p>
            <a:pPr indent="-342900" lvl="1" marL="914400" rtl="0" algn="l">
              <a:spcBef>
                <a:spcPts val="0"/>
              </a:spcBef>
              <a:spcAft>
                <a:spcPts val="0"/>
              </a:spcAft>
              <a:buSzPts val="1800"/>
              <a:buChar char="○"/>
            </a:pPr>
            <a:r>
              <a:rPr lang="en" sz="1400"/>
              <a:t>Misplacement in the oropharynx, esophagus, stomach or airway</a:t>
            </a:r>
            <a:endParaRPr sz="1400"/>
          </a:p>
          <a:p>
            <a:pPr indent="-317500" lvl="1" marL="914400" rtl="0" algn="l">
              <a:spcBef>
                <a:spcPts val="0"/>
              </a:spcBef>
              <a:spcAft>
                <a:spcPts val="0"/>
              </a:spcAft>
              <a:buSzPts val="1400"/>
              <a:buChar char="○"/>
            </a:pPr>
            <a:r>
              <a:rPr lang="en" sz="1400"/>
              <a:t>Esophagitis, reflux, stricture, esophageal perforation</a:t>
            </a:r>
            <a:endParaRPr sz="14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4" name="Shape 564"/>
        <p:cNvGrpSpPr/>
        <p:nvPr/>
      </p:nvGrpSpPr>
      <p:grpSpPr>
        <a:xfrm>
          <a:off x="0" y="0"/>
          <a:ext cx="0" cy="0"/>
          <a:chOff x="0" y="0"/>
          <a:chExt cx="0" cy="0"/>
        </a:xfrm>
      </p:grpSpPr>
      <p:sp>
        <p:nvSpPr>
          <p:cNvPr id="565" name="Google Shape;565;p82"/>
          <p:cNvSpPr txBox="1"/>
          <p:nvPr>
            <p:ph type="title"/>
          </p:nvPr>
        </p:nvSpPr>
        <p:spPr>
          <a:xfrm>
            <a:off x="102100" y="456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Dobbhoff Tube: Proper Placement</a:t>
            </a:r>
            <a:endParaRPr/>
          </a:p>
        </p:txBody>
      </p:sp>
      <p:pic>
        <p:nvPicPr>
          <p:cNvPr id="566" name="Google Shape;566;p82"/>
          <p:cNvPicPr preferRelativeResize="0"/>
          <p:nvPr/>
        </p:nvPicPr>
        <p:blipFill rotWithShape="1">
          <a:blip r:embed="rId3">
            <a:alphaModFix/>
          </a:blip>
          <a:srcRect b="18851" l="13141" r="0" t="5259"/>
          <a:stretch/>
        </p:blipFill>
        <p:spPr>
          <a:xfrm>
            <a:off x="4173116" y="1243925"/>
            <a:ext cx="3844957" cy="3820974"/>
          </a:xfrm>
          <a:prstGeom prst="rect">
            <a:avLst/>
          </a:prstGeom>
          <a:noFill/>
          <a:ln>
            <a:noFill/>
          </a:ln>
        </p:spPr>
      </p:pic>
      <p:pic>
        <p:nvPicPr>
          <p:cNvPr id="567" name="Google Shape;567;p82"/>
          <p:cNvPicPr preferRelativeResize="0"/>
          <p:nvPr/>
        </p:nvPicPr>
        <p:blipFill rotWithShape="1">
          <a:blip r:embed="rId4">
            <a:alphaModFix/>
          </a:blip>
          <a:srcRect b="0" l="7517" r="23701" t="0"/>
          <a:stretch/>
        </p:blipFill>
        <p:spPr>
          <a:xfrm>
            <a:off x="847150" y="1243925"/>
            <a:ext cx="3161550" cy="3820976"/>
          </a:xfrm>
          <a:prstGeom prst="rect">
            <a:avLst/>
          </a:prstGeom>
          <a:noFill/>
          <a:ln>
            <a:noFill/>
          </a:ln>
        </p:spPr>
      </p:pic>
      <p:sp>
        <p:nvSpPr>
          <p:cNvPr id="568" name="Google Shape;568;p82"/>
          <p:cNvSpPr txBox="1"/>
          <p:nvPr/>
        </p:nvSpPr>
        <p:spPr>
          <a:xfrm>
            <a:off x="200875" y="694575"/>
            <a:ext cx="8576400" cy="58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Chest and abdomen exam show DT following the course of esophagus and stomach to the Ligament of Treitz</a:t>
            </a:r>
            <a:endParaRPr>
              <a:solidFill>
                <a:srgbClr val="FFFFFF"/>
              </a:solidFill>
            </a:endParaRPr>
          </a:p>
        </p:txBody>
      </p:sp>
      <p:cxnSp>
        <p:nvCxnSpPr>
          <p:cNvPr id="569" name="Google Shape;569;p82"/>
          <p:cNvCxnSpPr/>
          <p:nvPr/>
        </p:nvCxnSpPr>
        <p:spPr>
          <a:xfrm rot="10800000">
            <a:off x="7475900" y="3528250"/>
            <a:ext cx="314400" cy="445500"/>
          </a:xfrm>
          <a:prstGeom prst="straightConnector1">
            <a:avLst/>
          </a:prstGeom>
          <a:noFill/>
          <a:ln cap="flat" cmpd="sng" w="28575">
            <a:solidFill>
              <a:srgbClr val="0000FF"/>
            </a:solidFill>
            <a:prstDash val="solid"/>
            <a:round/>
            <a:headEnd len="med" w="med" type="none"/>
            <a:tailEnd len="med" w="med" type="triangle"/>
          </a:ln>
        </p:spPr>
      </p:cxnSp>
      <p:cxnSp>
        <p:nvCxnSpPr>
          <p:cNvPr id="570" name="Google Shape;570;p82"/>
          <p:cNvCxnSpPr/>
          <p:nvPr/>
        </p:nvCxnSpPr>
        <p:spPr>
          <a:xfrm flipH="1">
            <a:off x="2635225" y="2384250"/>
            <a:ext cx="261900" cy="122400"/>
          </a:xfrm>
          <a:prstGeom prst="straightConnector1">
            <a:avLst/>
          </a:prstGeom>
          <a:noFill/>
          <a:ln cap="flat" cmpd="sng" w="19050">
            <a:solidFill>
              <a:srgbClr val="00FFFF"/>
            </a:solidFill>
            <a:prstDash val="solid"/>
            <a:round/>
            <a:headEnd len="med" w="med" type="none"/>
            <a:tailEnd len="med" w="med" type="triangle"/>
          </a:ln>
        </p:spPr>
      </p:cxnSp>
      <p:cxnSp>
        <p:nvCxnSpPr>
          <p:cNvPr id="571" name="Google Shape;571;p82"/>
          <p:cNvCxnSpPr/>
          <p:nvPr/>
        </p:nvCxnSpPr>
        <p:spPr>
          <a:xfrm flipH="1">
            <a:off x="2689825" y="4034900"/>
            <a:ext cx="358200" cy="26100"/>
          </a:xfrm>
          <a:prstGeom prst="straightConnector1">
            <a:avLst/>
          </a:prstGeom>
          <a:noFill/>
          <a:ln cap="flat" cmpd="sng" w="19050">
            <a:solidFill>
              <a:srgbClr val="00FFFF"/>
            </a:solidFill>
            <a:prstDash val="solid"/>
            <a:round/>
            <a:headEnd len="med" w="med" type="none"/>
            <a:tailEnd len="med" w="med" type="triangle"/>
          </a:ln>
        </p:spPr>
      </p:cxn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5" name="Shape 575"/>
        <p:cNvGrpSpPr/>
        <p:nvPr/>
      </p:nvGrpSpPr>
      <p:grpSpPr>
        <a:xfrm>
          <a:off x="0" y="0"/>
          <a:ext cx="0" cy="0"/>
          <a:chOff x="0" y="0"/>
          <a:chExt cx="0" cy="0"/>
        </a:xfrm>
      </p:grpSpPr>
      <p:pic>
        <p:nvPicPr>
          <p:cNvPr id="576" name="Google Shape;576;p83"/>
          <p:cNvPicPr preferRelativeResize="0"/>
          <p:nvPr/>
        </p:nvPicPr>
        <p:blipFill>
          <a:blip r:embed="rId3">
            <a:alphaModFix/>
          </a:blip>
          <a:stretch>
            <a:fillRect/>
          </a:stretch>
        </p:blipFill>
        <p:spPr>
          <a:xfrm>
            <a:off x="434375" y="903675"/>
            <a:ext cx="4183983" cy="3820977"/>
          </a:xfrm>
          <a:prstGeom prst="rect">
            <a:avLst/>
          </a:prstGeom>
          <a:noFill/>
          <a:ln>
            <a:noFill/>
          </a:ln>
        </p:spPr>
      </p:pic>
      <p:sp>
        <p:nvSpPr>
          <p:cNvPr id="577" name="Google Shape;577;p83"/>
          <p:cNvSpPr txBox="1"/>
          <p:nvPr>
            <p:ph type="title"/>
          </p:nvPr>
        </p:nvSpPr>
        <p:spPr>
          <a:xfrm>
            <a:off x="102100" y="456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Dobbhoff Tube: Misplaced</a:t>
            </a:r>
            <a:endParaRPr/>
          </a:p>
        </p:txBody>
      </p:sp>
      <p:pic>
        <p:nvPicPr>
          <p:cNvPr id="578" name="Google Shape;578;p83"/>
          <p:cNvPicPr preferRelativeResize="0"/>
          <p:nvPr/>
        </p:nvPicPr>
        <p:blipFill>
          <a:blip r:embed="rId4">
            <a:alphaModFix/>
          </a:blip>
          <a:stretch>
            <a:fillRect/>
          </a:stretch>
        </p:blipFill>
        <p:spPr>
          <a:xfrm>
            <a:off x="4641275" y="946350"/>
            <a:ext cx="4183983" cy="382097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Google Shape;139;p30"/>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Endotracheal Tube: Misplaced</a:t>
            </a:r>
            <a:endParaRPr/>
          </a:p>
        </p:txBody>
      </p:sp>
      <p:pic>
        <p:nvPicPr>
          <p:cNvPr id="140" name="Google Shape;140;p30"/>
          <p:cNvPicPr preferRelativeResize="0"/>
          <p:nvPr/>
        </p:nvPicPr>
        <p:blipFill rotWithShape="1">
          <a:blip r:embed="rId3">
            <a:alphaModFix/>
          </a:blip>
          <a:srcRect b="36960" l="3950" r="16081" t="0"/>
          <a:stretch/>
        </p:blipFill>
        <p:spPr>
          <a:xfrm>
            <a:off x="2448813" y="825450"/>
            <a:ext cx="4246374" cy="4026824"/>
          </a:xfrm>
          <a:prstGeom prst="rect">
            <a:avLst/>
          </a:prstGeom>
          <a:noFill/>
          <a:ln>
            <a:noFill/>
          </a:ln>
        </p:spPr>
      </p:pic>
      <p:sp>
        <p:nvSpPr>
          <p:cNvPr id="141" name="Google Shape;141;p30"/>
          <p:cNvSpPr txBox="1"/>
          <p:nvPr/>
        </p:nvSpPr>
        <p:spPr>
          <a:xfrm>
            <a:off x="371700" y="1449650"/>
            <a:ext cx="1635600" cy="219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ET tip in the Right Mainstem Bronchus with complete Left lung atelectasis</a:t>
            </a:r>
            <a:endParaRPr>
              <a:solidFill>
                <a:srgbClr val="FFFFFF"/>
              </a:solidFill>
            </a:endParaRPr>
          </a:p>
        </p:txBody>
      </p:sp>
      <p:cxnSp>
        <p:nvCxnSpPr>
          <p:cNvPr id="142" name="Google Shape;142;p30"/>
          <p:cNvCxnSpPr/>
          <p:nvPr/>
        </p:nvCxnSpPr>
        <p:spPr>
          <a:xfrm>
            <a:off x="4039225" y="2366525"/>
            <a:ext cx="421200" cy="272700"/>
          </a:xfrm>
          <a:prstGeom prst="straightConnector1">
            <a:avLst/>
          </a:prstGeom>
          <a:noFill/>
          <a:ln cap="flat" cmpd="sng" w="38100">
            <a:solidFill>
              <a:srgbClr val="0000FF"/>
            </a:solidFill>
            <a:prstDash val="solid"/>
            <a:round/>
            <a:headEnd len="med" w="med" type="none"/>
            <a:tailEnd len="med" w="med" type="triangle"/>
          </a:ln>
        </p:spPr>
      </p:cxn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2" name="Shape 582"/>
        <p:cNvGrpSpPr/>
        <p:nvPr/>
      </p:nvGrpSpPr>
      <p:grpSpPr>
        <a:xfrm>
          <a:off x="0" y="0"/>
          <a:ext cx="0" cy="0"/>
          <a:chOff x="0" y="0"/>
          <a:chExt cx="0" cy="0"/>
        </a:xfrm>
      </p:grpSpPr>
      <p:sp>
        <p:nvSpPr>
          <p:cNvPr id="583" name="Google Shape;583;p8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Chest Tube</a:t>
            </a:r>
            <a:endParaRPr/>
          </a:p>
        </p:txBody>
      </p:sp>
      <p:sp>
        <p:nvSpPr>
          <p:cNvPr id="584" name="Google Shape;584;p84"/>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Purpose</a:t>
            </a:r>
            <a:endParaRPr sz="1800"/>
          </a:p>
          <a:p>
            <a:pPr indent="-317500" lvl="1" marL="914400" rtl="0" algn="l">
              <a:spcBef>
                <a:spcPts val="0"/>
              </a:spcBef>
              <a:spcAft>
                <a:spcPts val="0"/>
              </a:spcAft>
              <a:buSzPts val="1400"/>
              <a:buChar char="○"/>
            </a:pPr>
            <a:r>
              <a:rPr lang="en" sz="1400"/>
              <a:t>Remove air or fluid from the pleural space</a:t>
            </a:r>
            <a:endParaRPr sz="1400"/>
          </a:p>
          <a:p>
            <a:pPr indent="-342900" lvl="0" marL="457200" rtl="0" algn="l">
              <a:spcBef>
                <a:spcPts val="0"/>
              </a:spcBef>
              <a:spcAft>
                <a:spcPts val="0"/>
              </a:spcAft>
              <a:buSzPts val="1800"/>
              <a:buChar char="●"/>
            </a:pPr>
            <a:r>
              <a:rPr lang="en" sz="1800"/>
              <a:t>Proper Placement</a:t>
            </a:r>
            <a:endParaRPr sz="1800"/>
          </a:p>
          <a:p>
            <a:pPr indent="-317500" lvl="1" marL="914400" rtl="0" algn="l">
              <a:spcBef>
                <a:spcPts val="0"/>
              </a:spcBef>
              <a:spcAft>
                <a:spcPts val="0"/>
              </a:spcAft>
              <a:buSzPts val="1400"/>
              <a:buChar char="○"/>
            </a:pPr>
            <a:r>
              <a:rPr lang="en" sz="1400"/>
              <a:t>For air evacuation, tip should point anterosuperior</a:t>
            </a:r>
            <a:endParaRPr sz="1400"/>
          </a:p>
          <a:p>
            <a:pPr indent="-317500" lvl="1" marL="914400" rtl="0" algn="l">
              <a:spcBef>
                <a:spcPts val="0"/>
              </a:spcBef>
              <a:spcAft>
                <a:spcPts val="0"/>
              </a:spcAft>
              <a:buSzPts val="1400"/>
              <a:buChar char="○"/>
            </a:pPr>
            <a:r>
              <a:rPr lang="en" sz="1400"/>
              <a:t>For fluid evacuation, tip should point posteroinferior</a:t>
            </a:r>
            <a:endParaRPr sz="1400"/>
          </a:p>
          <a:p>
            <a:pPr indent="-317500" lvl="1" marL="914400" rtl="0" algn="l">
              <a:spcBef>
                <a:spcPts val="0"/>
              </a:spcBef>
              <a:spcAft>
                <a:spcPts val="0"/>
              </a:spcAft>
              <a:buSzPts val="1400"/>
              <a:buChar char="○"/>
            </a:pPr>
            <a:r>
              <a:rPr lang="en" sz="1400"/>
              <a:t>Side holes should be inside the thorax</a:t>
            </a:r>
            <a:endParaRPr sz="1400"/>
          </a:p>
        </p:txBody>
      </p:sp>
      <p:sp>
        <p:nvSpPr>
          <p:cNvPr id="585" name="Google Shape;585;p84"/>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Complications</a:t>
            </a:r>
            <a:endParaRPr sz="1800"/>
          </a:p>
          <a:p>
            <a:pPr indent="-317500" lvl="1" marL="914400" rtl="0" algn="l">
              <a:spcBef>
                <a:spcPts val="0"/>
              </a:spcBef>
              <a:spcAft>
                <a:spcPts val="0"/>
              </a:spcAft>
              <a:buSzPts val="1400"/>
              <a:buChar char="○"/>
            </a:pPr>
            <a:r>
              <a:rPr lang="en" sz="1400"/>
              <a:t>Misplacement in the fissures, parenchyma, mediastinum, or diaphragm</a:t>
            </a:r>
            <a:endParaRPr sz="1400"/>
          </a:p>
          <a:p>
            <a:pPr indent="-317500" lvl="1" marL="914400" rtl="0" algn="l">
              <a:spcBef>
                <a:spcPts val="0"/>
              </a:spcBef>
              <a:spcAft>
                <a:spcPts val="0"/>
              </a:spcAft>
              <a:buSzPts val="1400"/>
              <a:buChar char="○"/>
            </a:pPr>
            <a:r>
              <a:rPr lang="en" sz="1400"/>
              <a:t>Pneumothorax</a:t>
            </a:r>
            <a:endParaRPr sz="1400"/>
          </a:p>
          <a:p>
            <a:pPr indent="-317500" lvl="1" marL="914400" rtl="0" algn="l">
              <a:spcBef>
                <a:spcPts val="0"/>
              </a:spcBef>
              <a:spcAft>
                <a:spcPts val="0"/>
              </a:spcAft>
              <a:buSzPts val="1400"/>
              <a:buChar char="○"/>
            </a:pPr>
            <a:r>
              <a:rPr lang="en" sz="1400"/>
              <a:t>Inadequate drainage</a:t>
            </a:r>
            <a:endParaRPr sz="1400"/>
          </a:p>
          <a:p>
            <a:pPr indent="-317500" lvl="1" marL="914400" rtl="0" algn="l">
              <a:spcBef>
                <a:spcPts val="0"/>
              </a:spcBef>
              <a:spcAft>
                <a:spcPts val="0"/>
              </a:spcAft>
              <a:buSzPts val="1400"/>
              <a:buChar char="○"/>
            </a:pPr>
            <a:r>
              <a:rPr lang="en" sz="1400"/>
              <a:t>Air leak</a:t>
            </a:r>
            <a:endParaRPr sz="1400"/>
          </a:p>
          <a:p>
            <a:pPr indent="-317500" lvl="1" marL="914400" rtl="0" algn="l">
              <a:spcBef>
                <a:spcPts val="0"/>
              </a:spcBef>
              <a:spcAft>
                <a:spcPts val="0"/>
              </a:spcAft>
              <a:buSzPts val="1400"/>
              <a:buChar char="○"/>
            </a:pPr>
            <a:r>
              <a:rPr lang="en" sz="1400"/>
              <a:t>Infection</a:t>
            </a:r>
            <a:endParaRPr sz="1400"/>
          </a:p>
          <a:p>
            <a:pPr indent="-317500" lvl="1" marL="914400" rtl="0" algn="l">
              <a:spcBef>
                <a:spcPts val="0"/>
              </a:spcBef>
              <a:spcAft>
                <a:spcPts val="0"/>
              </a:spcAft>
              <a:buSzPts val="1400"/>
              <a:buChar char="○"/>
            </a:pPr>
            <a:r>
              <a:rPr lang="en" sz="1400"/>
              <a:t>Bleeding from intercostal arteries</a:t>
            </a:r>
            <a:endParaRPr sz="1400"/>
          </a:p>
          <a:p>
            <a:pPr indent="-317500" lvl="1" marL="914400" rtl="0" algn="l">
              <a:spcBef>
                <a:spcPts val="0"/>
              </a:spcBef>
              <a:spcAft>
                <a:spcPts val="0"/>
              </a:spcAft>
              <a:buSzPts val="1400"/>
              <a:buChar char="○"/>
            </a:pPr>
            <a:r>
              <a:rPr lang="en" sz="1400"/>
              <a:t>Injury to diaphragm or upper abdominal organs</a:t>
            </a:r>
            <a:endParaRPr sz="140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9" name="Shape 589"/>
        <p:cNvGrpSpPr/>
        <p:nvPr/>
      </p:nvGrpSpPr>
      <p:grpSpPr>
        <a:xfrm>
          <a:off x="0" y="0"/>
          <a:ext cx="0" cy="0"/>
          <a:chOff x="0" y="0"/>
          <a:chExt cx="0" cy="0"/>
        </a:xfrm>
      </p:grpSpPr>
      <p:sp>
        <p:nvSpPr>
          <p:cNvPr id="590" name="Google Shape;590;p8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Chest Tube: Proper Placement</a:t>
            </a:r>
            <a:endParaRPr/>
          </a:p>
        </p:txBody>
      </p:sp>
      <p:pic>
        <p:nvPicPr>
          <p:cNvPr id="591" name="Google Shape;591;p85"/>
          <p:cNvPicPr preferRelativeResize="0"/>
          <p:nvPr/>
        </p:nvPicPr>
        <p:blipFill>
          <a:blip r:embed="rId3">
            <a:alphaModFix/>
          </a:blip>
          <a:stretch>
            <a:fillRect/>
          </a:stretch>
        </p:blipFill>
        <p:spPr>
          <a:xfrm>
            <a:off x="152400" y="1170125"/>
            <a:ext cx="4382525" cy="3820976"/>
          </a:xfrm>
          <a:prstGeom prst="rect">
            <a:avLst/>
          </a:prstGeom>
          <a:noFill/>
          <a:ln>
            <a:noFill/>
          </a:ln>
        </p:spPr>
      </p:pic>
      <p:pic>
        <p:nvPicPr>
          <p:cNvPr id="592" name="Google Shape;592;p85"/>
          <p:cNvPicPr preferRelativeResize="0"/>
          <p:nvPr/>
        </p:nvPicPr>
        <p:blipFill>
          <a:blip r:embed="rId4">
            <a:alphaModFix/>
          </a:blip>
          <a:stretch>
            <a:fillRect/>
          </a:stretch>
        </p:blipFill>
        <p:spPr>
          <a:xfrm>
            <a:off x="4687325" y="1170125"/>
            <a:ext cx="4304277" cy="3752754"/>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6" name="Shape 596"/>
        <p:cNvGrpSpPr/>
        <p:nvPr/>
      </p:nvGrpSpPr>
      <p:grpSpPr>
        <a:xfrm>
          <a:off x="0" y="0"/>
          <a:ext cx="0" cy="0"/>
          <a:chOff x="0" y="0"/>
          <a:chExt cx="0" cy="0"/>
        </a:xfrm>
      </p:grpSpPr>
      <p:sp>
        <p:nvSpPr>
          <p:cNvPr id="597" name="Google Shape;597;p8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Chest Tube: Proper Placement</a:t>
            </a:r>
            <a:endParaRPr/>
          </a:p>
        </p:txBody>
      </p:sp>
      <p:pic>
        <p:nvPicPr>
          <p:cNvPr id="598" name="Google Shape;598;p86"/>
          <p:cNvPicPr preferRelativeResize="0"/>
          <p:nvPr/>
        </p:nvPicPr>
        <p:blipFill>
          <a:blip r:embed="rId3">
            <a:alphaModFix/>
          </a:blip>
          <a:stretch>
            <a:fillRect/>
          </a:stretch>
        </p:blipFill>
        <p:spPr>
          <a:xfrm>
            <a:off x="152400" y="1170125"/>
            <a:ext cx="3917645" cy="3820975"/>
          </a:xfrm>
          <a:prstGeom prst="rect">
            <a:avLst/>
          </a:prstGeom>
          <a:noFill/>
          <a:ln>
            <a:noFill/>
          </a:ln>
        </p:spPr>
      </p:pic>
      <p:pic>
        <p:nvPicPr>
          <p:cNvPr id="599" name="Google Shape;599;p86"/>
          <p:cNvPicPr preferRelativeResize="0"/>
          <p:nvPr/>
        </p:nvPicPr>
        <p:blipFill>
          <a:blip r:embed="rId4">
            <a:alphaModFix/>
          </a:blip>
          <a:stretch>
            <a:fillRect/>
          </a:stretch>
        </p:blipFill>
        <p:spPr>
          <a:xfrm>
            <a:off x="4222444" y="1170125"/>
            <a:ext cx="3917645" cy="38209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3" name="Shape 603"/>
        <p:cNvGrpSpPr/>
        <p:nvPr/>
      </p:nvGrpSpPr>
      <p:grpSpPr>
        <a:xfrm>
          <a:off x="0" y="0"/>
          <a:ext cx="0" cy="0"/>
          <a:chOff x="0" y="0"/>
          <a:chExt cx="0" cy="0"/>
        </a:xfrm>
      </p:grpSpPr>
      <p:sp>
        <p:nvSpPr>
          <p:cNvPr id="604" name="Google Shape;604;p8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Chest Tube: Misplaced</a:t>
            </a:r>
            <a:endParaRPr/>
          </a:p>
        </p:txBody>
      </p:sp>
      <p:pic>
        <p:nvPicPr>
          <p:cNvPr id="605" name="Google Shape;605;p87"/>
          <p:cNvPicPr preferRelativeResize="0"/>
          <p:nvPr/>
        </p:nvPicPr>
        <p:blipFill rotWithShape="1">
          <a:blip r:embed="rId3">
            <a:alphaModFix/>
          </a:blip>
          <a:srcRect b="41439" l="19377" r="14646" t="8116"/>
          <a:stretch/>
        </p:blipFill>
        <p:spPr>
          <a:xfrm>
            <a:off x="3202300" y="1187752"/>
            <a:ext cx="4168800" cy="3606952"/>
          </a:xfrm>
          <a:prstGeom prst="rect">
            <a:avLst/>
          </a:prstGeom>
          <a:noFill/>
          <a:ln>
            <a:noFill/>
          </a:ln>
        </p:spPr>
      </p:pic>
      <p:sp>
        <p:nvSpPr>
          <p:cNvPr id="606" name="Google Shape;606;p87"/>
          <p:cNvSpPr txBox="1"/>
          <p:nvPr/>
        </p:nvSpPr>
        <p:spPr>
          <a:xfrm>
            <a:off x="445400" y="1781650"/>
            <a:ext cx="1703100" cy="234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rPr>
              <a:t>Right chest tube in chest wall</a:t>
            </a:r>
            <a:endParaRPr sz="1800">
              <a:solidFill>
                <a:srgbClr val="FFFFFF"/>
              </a:solidFill>
            </a:endParaRPr>
          </a:p>
        </p:txBody>
      </p:sp>
      <p:cxnSp>
        <p:nvCxnSpPr>
          <p:cNvPr id="607" name="Google Shape;607;p87"/>
          <p:cNvCxnSpPr/>
          <p:nvPr/>
        </p:nvCxnSpPr>
        <p:spPr>
          <a:xfrm>
            <a:off x="4777250" y="1930100"/>
            <a:ext cx="87300" cy="288300"/>
          </a:xfrm>
          <a:prstGeom prst="straightConnector1">
            <a:avLst/>
          </a:prstGeom>
          <a:noFill/>
          <a:ln cap="flat" cmpd="sng" w="19050">
            <a:solidFill>
              <a:srgbClr val="0000FF"/>
            </a:solidFill>
            <a:prstDash val="solid"/>
            <a:round/>
            <a:headEnd len="med" w="med" type="none"/>
            <a:tailEnd len="med" w="med" type="triangle"/>
          </a:ln>
        </p:spPr>
      </p:cxnSp>
      <p:cxnSp>
        <p:nvCxnSpPr>
          <p:cNvPr id="608" name="Google Shape;608;p87"/>
          <p:cNvCxnSpPr/>
          <p:nvPr/>
        </p:nvCxnSpPr>
        <p:spPr>
          <a:xfrm>
            <a:off x="4436625" y="2218325"/>
            <a:ext cx="87300" cy="235800"/>
          </a:xfrm>
          <a:prstGeom prst="straightConnector1">
            <a:avLst/>
          </a:prstGeom>
          <a:noFill/>
          <a:ln cap="flat" cmpd="sng" w="19050">
            <a:solidFill>
              <a:srgbClr val="0000FF"/>
            </a:solidFill>
            <a:prstDash val="solid"/>
            <a:round/>
            <a:headEnd len="med" w="med" type="none"/>
            <a:tailEnd len="med" w="med" type="triangle"/>
          </a:ln>
        </p:spPr>
      </p:cxn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2" name="Shape 612"/>
        <p:cNvGrpSpPr/>
        <p:nvPr/>
      </p:nvGrpSpPr>
      <p:grpSpPr>
        <a:xfrm>
          <a:off x="0" y="0"/>
          <a:ext cx="0" cy="0"/>
          <a:chOff x="0" y="0"/>
          <a:chExt cx="0" cy="0"/>
        </a:xfrm>
      </p:grpSpPr>
      <p:sp>
        <p:nvSpPr>
          <p:cNvPr id="613" name="Google Shape;613;p8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Chest Tube: Misplaced</a:t>
            </a:r>
            <a:endParaRPr/>
          </a:p>
        </p:txBody>
      </p:sp>
      <p:pic>
        <p:nvPicPr>
          <p:cNvPr id="614" name="Google Shape;614;p88"/>
          <p:cNvPicPr preferRelativeResize="0"/>
          <p:nvPr/>
        </p:nvPicPr>
        <p:blipFill rotWithShape="1">
          <a:blip r:embed="rId3">
            <a:alphaModFix/>
          </a:blip>
          <a:srcRect b="13966" l="0" r="0" t="18434"/>
          <a:stretch/>
        </p:blipFill>
        <p:spPr>
          <a:xfrm>
            <a:off x="1805050" y="1373823"/>
            <a:ext cx="3793498" cy="2994673"/>
          </a:xfrm>
          <a:prstGeom prst="rect">
            <a:avLst/>
          </a:prstGeom>
          <a:noFill/>
          <a:ln>
            <a:noFill/>
          </a:ln>
        </p:spPr>
      </p:pic>
      <p:sp>
        <p:nvSpPr>
          <p:cNvPr id="615" name="Google Shape;615;p88"/>
          <p:cNvSpPr txBox="1"/>
          <p:nvPr/>
        </p:nvSpPr>
        <p:spPr>
          <a:xfrm>
            <a:off x="101950" y="1624650"/>
            <a:ext cx="1703100" cy="234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Right chest tube tube projects over the mediastinum and was coiled in right main pulmonary artery on subsequent CT</a:t>
            </a:r>
            <a:endParaRPr>
              <a:solidFill>
                <a:srgbClr val="FFFFFF"/>
              </a:solidFill>
            </a:endParaRPr>
          </a:p>
        </p:txBody>
      </p:sp>
      <p:pic>
        <p:nvPicPr>
          <p:cNvPr id="616" name="Google Shape;616;p88"/>
          <p:cNvPicPr preferRelativeResize="0"/>
          <p:nvPr/>
        </p:nvPicPr>
        <p:blipFill rotWithShape="1">
          <a:blip r:embed="rId4">
            <a:alphaModFix/>
          </a:blip>
          <a:srcRect b="14255" l="0" r="0" t="18435"/>
          <a:stretch/>
        </p:blipFill>
        <p:spPr>
          <a:xfrm>
            <a:off x="4938500" y="1341025"/>
            <a:ext cx="3893802" cy="306025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0" name="Shape 620"/>
        <p:cNvGrpSpPr/>
        <p:nvPr/>
      </p:nvGrpSpPr>
      <p:grpSpPr>
        <a:xfrm>
          <a:off x="0" y="0"/>
          <a:ext cx="0" cy="0"/>
          <a:chOff x="0" y="0"/>
          <a:chExt cx="0" cy="0"/>
        </a:xfrm>
      </p:grpSpPr>
      <p:sp>
        <p:nvSpPr>
          <p:cNvPr id="621" name="Google Shape;621;p8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Peripherally Inserted Central Catheter</a:t>
            </a:r>
            <a:endParaRPr/>
          </a:p>
        </p:txBody>
      </p:sp>
      <p:sp>
        <p:nvSpPr>
          <p:cNvPr id="622" name="Google Shape;622;p89"/>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Purpose</a:t>
            </a:r>
            <a:endParaRPr sz="1800"/>
          </a:p>
          <a:p>
            <a:pPr indent="-317500" lvl="1" marL="914400" rtl="0" algn="l">
              <a:spcBef>
                <a:spcPts val="0"/>
              </a:spcBef>
              <a:spcAft>
                <a:spcPts val="0"/>
              </a:spcAft>
              <a:buSzPts val="1400"/>
              <a:buChar char="○"/>
            </a:pPr>
            <a:r>
              <a:rPr lang="en" sz="1400"/>
              <a:t>Establish long-term venous access</a:t>
            </a:r>
            <a:endParaRPr sz="1400"/>
          </a:p>
          <a:p>
            <a:pPr indent="-342900" lvl="0" marL="457200" rtl="0" algn="l">
              <a:spcBef>
                <a:spcPts val="0"/>
              </a:spcBef>
              <a:spcAft>
                <a:spcPts val="0"/>
              </a:spcAft>
              <a:buSzPts val="1800"/>
              <a:buChar char="●"/>
            </a:pPr>
            <a:r>
              <a:rPr lang="en" sz="1800"/>
              <a:t>Proper Placement</a:t>
            </a:r>
            <a:endParaRPr sz="1800"/>
          </a:p>
          <a:p>
            <a:pPr indent="-317500" lvl="1" marL="914400" rtl="0" algn="l">
              <a:spcBef>
                <a:spcPts val="0"/>
              </a:spcBef>
              <a:spcAft>
                <a:spcPts val="0"/>
              </a:spcAft>
              <a:buSzPts val="1400"/>
              <a:buChar char="○"/>
            </a:pPr>
            <a:r>
              <a:rPr lang="en" sz="1400"/>
              <a:t>Inserted via peripheral veins (i.e. basilic vein, brachial vein, cephalic vein or axillary vein) to terminate in the superior vena cava</a:t>
            </a:r>
            <a:endParaRPr sz="1400"/>
          </a:p>
        </p:txBody>
      </p:sp>
      <p:sp>
        <p:nvSpPr>
          <p:cNvPr id="623" name="Google Shape;623;p89"/>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Complications</a:t>
            </a:r>
            <a:endParaRPr sz="1800"/>
          </a:p>
          <a:p>
            <a:pPr indent="-317500" lvl="1" marL="914400" rtl="0" algn="l">
              <a:spcBef>
                <a:spcPts val="0"/>
              </a:spcBef>
              <a:spcAft>
                <a:spcPts val="0"/>
              </a:spcAft>
              <a:buSzPts val="1400"/>
              <a:buChar char="○"/>
            </a:pPr>
            <a:r>
              <a:rPr lang="en" sz="1400"/>
              <a:t>Misplacement in right heart chambers</a:t>
            </a:r>
            <a:endParaRPr sz="1400"/>
          </a:p>
          <a:p>
            <a:pPr indent="-317500" lvl="1" marL="914400" rtl="0" algn="l">
              <a:spcBef>
                <a:spcPts val="0"/>
              </a:spcBef>
              <a:spcAft>
                <a:spcPts val="0"/>
              </a:spcAft>
              <a:buSzPts val="1400"/>
              <a:buChar char="○"/>
            </a:pPr>
            <a:r>
              <a:rPr lang="en" sz="1400"/>
              <a:t>Phlebitis, bleeding, thrombosis</a:t>
            </a:r>
            <a:endParaRPr sz="1400"/>
          </a:p>
          <a:p>
            <a:pPr indent="-317500" lvl="1" marL="914400" rtl="0" algn="l">
              <a:spcBef>
                <a:spcPts val="0"/>
              </a:spcBef>
              <a:spcAft>
                <a:spcPts val="0"/>
              </a:spcAft>
              <a:buSzPts val="1400"/>
              <a:buChar char="○"/>
            </a:pPr>
            <a:r>
              <a:rPr lang="en" sz="1400"/>
              <a:t>Venous perforation</a:t>
            </a:r>
            <a:endParaRPr sz="1400"/>
          </a:p>
          <a:p>
            <a:pPr indent="-317500" lvl="1" marL="914400" rtl="0" algn="l">
              <a:spcBef>
                <a:spcPts val="0"/>
              </a:spcBef>
              <a:spcAft>
                <a:spcPts val="0"/>
              </a:spcAft>
              <a:buSzPts val="1400"/>
              <a:buChar char="○"/>
            </a:pPr>
            <a:r>
              <a:rPr lang="en" sz="1400"/>
              <a:t>Pain</a:t>
            </a:r>
            <a:endParaRPr sz="1400"/>
          </a:p>
          <a:p>
            <a:pPr indent="-317500" lvl="1" marL="914400" rtl="0" algn="l">
              <a:spcBef>
                <a:spcPts val="0"/>
              </a:spcBef>
              <a:spcAft>
                <a:spcPts val="0"/>
              </a:spcAft>
              <a:buSzPts val="1400"/>
              <a:buChar char="○"/>
            </a:pPr>
            <a:r>
              <a:rPr lang="en" sz="1400"/>
              <a:t>Sepsis</a:t>
            </a:r>
            <a:endParaRPr sz="1400"/>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7" name="Shape 627"/>
        <p:cNvGrpSpPr/>
        <p:nvPr/>
      </p:nvGrpSpPr>
      <p:grpSpPr>
        <a:xfrm>
          <a:off x="0" y="0"/>
          <a:ext cx="0" cy="0"/>
          <a:chOff x="0" y="0"/>
          <a:chExt cx="0" cy="0"/>
        </a:xfrm>
      </p:grpSpPr>
      <p:sp>
        <p:nvSpPr>
          <p:cNvPr id="628" name="Google Shape;628;p9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Peripherally Inserted Central Catheter: Proper Placement</a:t>
            </a:r>
            <a:endParaRPr/>
          </a:p>
        </p:txBody>
      </p:sp>
      <p:pic>
        <p:nvPicPr>
          <p:cNvPr id="629" name="Google Shape;629;p90"/>
          <p:cNvPicPr preferRelativeResize="0"/>
          <p:nvPr/>
        </p:nvPicPr>
        <p:blipFill rotWithShape="1">
          <a:blip r:embed="rId3">
            <a:alphaModFix/>
          </a:blip>
          <a:srcRect b="2326" l="0" r="0" t="2706"/>
          <a:stretch/>
        </p:blipFill>
        <p:spPr>
          <a:xfrm>
            <a:off x="2137400" y="1231675"/>
            <a:ext cx="3260823" cy="3628752"/>
          </a:xfrm>
          <a:prstGeom prst="rect">
            <a:avLst/>
          </a:prstGeom>
          <a:noFill/>
          <a:ln>
            <a:noFill/>
          </a:ln>
        </p:spPr>
      </p:pic>
      <p:pic>
        <p:nvPicPr>
          <p:cNvPr id="630" name="Google Shape;630;p90"/>
          <p:cNvPicPr preferRelativeResize="0"/>
          <p:nvPr/>
        </p:nvPicPr>
        <p:blipFill rotWithShape="1">
          <a:blip r:embed="rId4">
            <a:alphaModFix/>
          </a:blip>
          <a:srcRect b="2113" l="0" r="0" t="2703"/>
          <a:stretch/>
        </p:blipFill>
        <p:spPr>
          <a:xfrm>
            <a:off x="5398225" y="1227513"/>
            <a:ext cx="3260823" cy="363707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4" name="Shape 634"/>
        <p:cNvGrpSpPr/>
        <p:nvPr/>
      </p:nvGrpSpPr>
      <p:grpSpPr>
        <a:xfrm>
          <a:off x="0" y="0"/>
          <a:ext cx="0" cy="0"/>
          <a:chOff x="0" y="0"/>
          <a:chExt cx="0" cy="0"/>
        </a:xfrm>
      </p:grpSpPr>
      <p:sp>
        <p:nvSpPr>
          <p:cNvPr id="635" name="Google Shape;635;p9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Peripherally Inserted Central Catheter: Misplaced</a:t>
            </a:r>
            <a:endParaRPr/>
          </a:p>
        </p:txBody>
      </p:sp>
      <p:pic>
        <p:nvPicPr>
          <p:cNvPr id="636" name="Google Shape;636;p91"/>
          <p:cNvPicPr preferRelativeResize="0"/>
          <p:nvPr/>
        </p:nvPicPr>
        <p:blipFill rotWithShape="1">
          <a:blip r:embed="rId3">
            <a:alphaModFix/>
          </a:blip>
          <a:srcRect b="19354" l="26242" r="15556" t="0"/>
          <a:stretch/>
        </p:blipFill>
        <p:spPr>
          <a:xfrm flipH="1" rot="10800000">
            <a:off x="6920650" y="4934450"/>
            <a:ext cx="136026" cy="96050"/>
          </a:xfrm>
          <a:prstGeom prst="rect">
            <a:avLst/>
          </a:prstGeom>
          <a:noFill/>
          <a:ln>
            <a:noFill/>
          </a:ln>
        </p:spPr>
      </p:pic>
      <p:sp>
        <p:nvSpPr>
          <p:cNvPr id="637" name="Google Shape;637;p91"/>
          <p:cNvSpPr txBox="1"/>
          <p:nvPr/>
        </p:nvSpPr>
        <p:spPr>
          <a:xfrm>
            <a:off x="4358025" y="1947575"/>
            <a:ext cx="5030400" cy="58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638" name="Google Shape;638;p91"/>
          <p:cNvPicPr preferRelativeResize="0"/>
          <p:nvPr/>
        </p:nvPicPr>
        <p:blipFill rotWithShape="1">
          <a:blip r:embed="rId4">
            <a:alphaModFix/>
          </a:blip>
          <a:srcRect b="29368" l="0" r="4232" t="0"/>
          <a:stretch/>
        </p:blipFill>
        <p:spPr>
          <a:xfrm>
            <a:off x="2663826" y="1090584"/>
            <a:ext cx="5030400" cy="3939915"/>
          </a:xfrm>
          <a:prstGeom prst="rect">
            <a:avLst/>
          </a:prstGeom>
          <a:noFill/>
          <a:ln>
            <a:noFill/>
          </a:ln>
        </p:spPr>
      </p:pic>
      <p:sp>
        <p:nvSpPr>
          <p:cNvPr id="639" name="Google Shape;639;p91"/>
          <p:cNvSpPr txBox="1"/>
          <p:nvPr/>
        </p:nvSpPr>
        <p:spPr>
          <a:xfrm>
            <a:off x="340600" y="1895175"/>
            <a:ext cx="1729200" cy="106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rPr>
              <a:t>Right PICC line going up the right jugular vein</a:t>
            </a:r>
            <a:endParaRPr sz="1800">
              <a:solidFill>
                <a:srgbClr val="FFFFFF"/>
              </a:solidFill>
            </a:endParaRPr>
          </a:p>
        </p:txBody>
      </p:sp>
      <p:cxnSp>
        <p:nvCxnSpPr>
          <p:cNvPr id="640" name="Google Shape;640;p91"/>
          <p:cNvCxnSpPr/>
          <p:nvPr/>
        </p:nvCxnSpPr>
        <p:spPr>
          <a:xfrm>
            <a:off x="4227025" y="1196500"/>
            <a:ext cx="541500" cy="34800"/>
          </a:xfrm>
          <a:prstGeom prst="straightConnector1">
            <a:avLst/>
          </a:prstGeom>
          <a:noFill/>
          <a:ln cap="flat" cmpd="sng" w="19050">
            <a:solidFill>
              <a:srgbClr val="0000FF"/>
            </a:solidFill>
            <a:prstDash val="solid"/>
            <a:round/>
            <a:headEnd len="med" w="med" type="none"/>
            <a:tailEnd len="med" w="med" type="triangle"/>
          </a:ln>
        </p:spPr>
      </p:cxnSp>
      <p:cxnSp>
        <p:nvCxnSpPr>
          <p:cNvPr id="641" name="Google Shape;641;p91"/>
          <p:cNvCxnSpPr/>
          <p:nvPr/>
        </p:nvCxnSpPr>
        <p:spPr>
          <a:xfrm>
            <a:off x="3240150" y="2820925"/>
            <a:ext cx="227100" cy="192300"/>
          </a:xfrm>
          <a:prstGeom prst="straightConnector1">
            <a:avLst/>
          </a:prstGeom>
          <a:noFill/>
          <a:ln cap="flat" cmpd="sng" w="19050">
            <a:solidFill>
              <a:srgbClr val="0000FF"/>
            </a:solidFill>
            <a:prstDash val="solid"/>
            <a:round/>
            <a:headEnd len="med" w="med" type="none"/>
            <a:tailEnd len="med" w="med" type="triangle"/>
          </a:ln>
        </p:spPr>
      </p:cxn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5" name="Shape 645"/>
        <p:cNvGrpSpPr/>
        <p:nvPr/>
      </p:nvGrpSpPr>
      <p:grpSpPr>
        <a:xfrm>
          <a:off x="0" y="0"/>
          <a:ext cx="0" cy="0"/>
          <a:chOff x="0" y="0"/>
          <a:chExt cx="0" cy="0"/>
        </a:xfrm>
      </p:grpSpPr>
      <p:sp>
        <p:nvSpPr>
          <p:cNvPr id="646" name="Google Shape;646;p9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Central Venous Lines (CVL)</a:t>
            </a:r>
            <a:endParaRPr/>
          </a:p>
        </p:txBody>
      </p:sp>
      <p:sp>
        <p:nvSpPr>
          <p:cNvPr id="647" name="Google Shape;647;p92"/>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Purpose</a:t>
            </a:r>
            <a:endParaRPr sz="1800"/>
          </a:p>
          <a:p>
            <a:pPr indent="-317500" lvl="1" marL="914400" rtl="0" algn="l">
              <a:spcBef>
                <a:spcPts val="0"/>
              </a:spcBef>
              <a:spcAft>
                <a:spcPts val="0"/>
              </a:spcAft>
              <a:buSzPts val="1400"/>
              <a:buChar char="○"/>
            </a:pPr>
            <a:r>
              <a:rPr lang="en" sz="1400"/>
              <a:t>Central venous access for fluids, medications, IV contrast </a:t>
            </a:r>
            <a:endParaRPr sz="1400">
              <a:solidFill>
                <a:srgbClr val="FFFFFF"/>
              </a:solidFill>
            </a:endParaRPr>
          </a:p>
          <a:p>
            <a:pPr indent="-342900" lvl="0" marL="457200" rtl="0" algn="l">
              <a:spcBef>
                <a:spcPts val="0"/>
              </a:spcBef>
              <a:spcAft>
                <a:spcPts val="0"/>
              </a:spcAft>
              <a:buSzPts val="1800"/>
              <a:buChar char="●"/>
            </a:pPr>
            <a:r>
              <a:rPr lang="en" sz="1800"/>
              <a:t>Proper Placement</a:t>
            </a:r>
            <a:endParaRPr sz="1800"/>
          </a:p>
          <a:p>
            <a:pPr indent="-317500" lvl="1" marL="914400" rtl="0" algn="l">
              <a:spcBef>
                <a:spcPts val="0"/>
              </a:spcBef>
              <a:spcAft>
                <a:spcPts val="0"/>
              </a:spcAft>
              <a:buSzPts val="1400"/>
              <a:buChar char="○"/>
            </a:pPr>
            <a:r>
              <a:rPr lang="en" sz="1400"/>
              <a:t>Tip in the SVC-distal to subclavian/jugular junction and proximal to the right atrium </a:t>
            </a:r>
            <a:endParaRPr sz="1400"/>
          </a:p>
          <a:p>
            <a:pPr indent="-317500" lvl="1" marL="914400" rtl="0" algn="l">
              <a:spcBef>
                <a:spcPts val="0"/>
              </a:spcBef>
              <a:spcAft>
                <a:spcPts val="0"/>
              </a:spcAft>
              <a:buSzPts val="1400"/>
              <a:buChar char="○"/>
            </a:pPr>
            <a:r>
              <a:rPr lang="en" sz="1400"/>
              <a:t>Small sleeve of SVC extends into right atrium</a:t>
            </a:r>
            <a:endParaRPr sz="1400"/>
          </a:p>
        </p:txBody>
      </p:sp>
      <p:sp>
        <p:nvSpPr>
          <p:cNvPr id="648" name="Google Shape;648;p92"/>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Complications</a:t>
            </a:r>
            <a:endParaRPr sz="1800"/>
          </a:p>
          <a:p>
            <a:pPr indent="-317500" lvl="1" marL="914400" rtl="0" algn="l">
              <a:spcBef>
                <a:spcPts val="0"/>
              </a:spcBef>
              <a:spcAft>
                <a:spcPts val="0"/>
              </a:spcAft>
              <a:buSzPts val="1400"/>
              <a:buChar char="○"/>
            </a:pPr>
            <a:r>
              <a:rPr lang="en" sz="1400"/>
              <a:t>Malposition</a:t>
            </a:r>
            <a:endParaRPr sz="1400"/>
          </a:p>
          <a:p>
            <a:pPr indent="-317500" lvl="1" marL="914400" rtl="0" algn="l">
              <a:spcBef>
                <a:spcPts val="0"/>
              </a:spcBef>
              <a:spcAft>
                <a:spcPts val="0"/>
              </a:spcAft>
              <a:buSzPts val="1400"/>
              <a:buChar char="○"/>
            </a:pPr>
            <a:r>
              <a:rPr lang="en" sz="1400"/>
              <a:t>Pneumothorax </a:t>
            </a:r>
            <a:endParaRPr sz="1400"/>
          </a:p>
          <a:p>
            <a:pPr indent="-317500" lvl="1" marL="914400" rtl="0" algn="l">
              <a:spcBef>
                <a:spcPts val="0"/>
              </a:spcBef>
              <a:spcAft>
                <a:spcPts val="0"/>
              </a:spcAft>
              <a:buSzPts val="1400"/>
              <a:buChar char="○"/>
            </a:pPr>
            <a:r>
              <a:rPr lang="en" sz="1400"/>
              <a:t>Hemothorax </a:t>
            </a:r>
            <a:endParaRPr sz="1400"/>
          </a:p>
          <a:p>
            <a:pPr indent="-317500" lvl="1" marL="914400" rtl="0" algn="l">
              <a:spcBef>
                <a:spcPts val="0"/>
              </a:spcBef>
              <a:spcAft>
                <a:spcPts val="0"/>
              </a:spcAft>
              <a:buSzPts val="1400"/>
              <a:buChar char="○"/>
            </a:pPr>
            <a:r>
              <a:rPr lang="en" sz="1400"/>
              <a:t>Mediastinal hematoma </a:t>
            </a:r>
            <a:endParaRPr sz="1400"/>
          </a:p>
          <a:p>
            <a:pPr indent="-317500" lvl="1" marL="914400" rtl="0" algn="l">
              <a:spcBef>
                <a:spcPts val="0"/>
              </a:spcBef>
              <a:spcAft>
                <a:spcPts val="0"/>
              </a:spcAft>
              <a:buSzPts val="1400"/>
              <a:buChar char="○"/>
            </a:pPr>
            <a:r>
              <a:rPr lang="en" sz="1400"/>
              <a:t>Fracture of the line</a:t>
            </a:r>
            <a:endParaRPr sz="1400"/>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2" name="Shape 652"/>
        <p:cNvGrpSpPr/>
        <p:nvPr/>
      </p:nvGrpSpPr>
      <p:grpSpPr>
        <a:xfrm>
          <a:off x="0" y="0"/>
          <a:ext cx="0" cy="0"/>
          <a:chOff x="0" y="0"/>
          <a:chExt cx="0" cy="0"/>
        </a:xfrm>
      </p:grpSpPr>
      <p:sp>
        <p:nvSpPr>
          <p:cNvPr id="653" name="Google Shape;653;p93"/>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Central Venous</a:t>
            </a:r>
            <a:r>
              <a:rPr lang="en"/>
              <a:t> Line: Proper Placement</a:t>
            </a:r>
            <a:endParaRPr/>
          </a:p>
        </p:txBody>
      </p:sp>
      <p:pic>
        <p:nvPicPr>
          <p:cNvPr id="654" name="Google Shape;654;p93"/>
          <p:cNvPicPr preferRelativeResize="0"/>
          <p:nvPr/>
        </p:nvPicPr>
        <p:blipFill>
          <a:blip r:embed="rId3">
            <a:alphaModFix/>
          </a:blip>
          <a:stretch>
            <a:fillRect/>
          </a:stretch>
        </p:blipFill>
        <p:spPr>
          <a:xfrm>
            <a:off x="3069400" y="1074075"/>
            <a:ext cx="4026176" cy="3820975"/>
          </a:xfrm>
          <a:prstGeom prst="rect">
            <a:avLst/>
          </a:prstGeom>
          <a:noFill/>
          <a:ln>
            <a:noFill/>
          </a:ln>
        </p:spPr>
      </p:pic>
      <p:sp>
        <p:nvSpPr>
          <p:cNvPr id="655" name="Google Shape;655;p93"/>
          <p:cNvSpPr txBox="1"/>
          <p:nvPr/>
        </p:nvSpPr>
        <p:spPr>
          <a:xfrm>
            <a:off x="427950" y="1720500"/>
            <a:ext cx="1598100" cy="145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rPr>
              <a:t>Left Internal J</a:t>
            </a:r>
            <a:r>
              <a:rPr lang="en" sz="1800">
                <a:solidFill>
                  <a:srgbClr val="FFFFFF"/>
                </a:solidFill>
              </a:rPr>
              <a:t>ugular</a:t>
            </a:r>
            <a:r>
              <a:rPr lang="en" sz="1800">
                <a:solidFill>
                  <a:srgbClr val="FFFFFF"/>
                </a:solidFill>
              </a:rPr>
              <a:t> (IJ) line with tip in mid-SVC</a:t>
            </a:r>
            <a:endParaRPr sz="1800">
              <a:solidFill>
                <a:srgbClr val="FFFFFF"/>
              </a:solidFill>
            </a:endParaRPr>
          </a:p>
        </p:txBody>
      </p:sp>
      <p:cxnSp>
        <p:nvCxnSpPr>
          <p:cNvPr id="656" name="Google Shape;656;p93"/>
          <p:cNvCxnSpPr/>
          <p:nvPr/>
        </p:nvCxnSpPr>
        <p:spPr>
          <a:xfrm>
            <a:off x="3895150" y="3999950"/>
            <a:ext cx="558900" cy="26100"/>
          </a:xfrm>
          <a:prstGeom prst="straightConnector1">
            <a:avLst/>
          </a:prstGeom>
          <a:noFill/>
          <a:ln cap="flat" cmpd="sng" w="19050">
            <a:solidFill>
              <a:srgbClr val="0000FF"/>
            </a:solidFill>
            <a:prstDash val="solid"/>
            <a:round/>
            <a:headEnd len="med" w="med" type="none"/>
            <a:tailEnd len="med" w="med" type="triangl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pic>
        <p:nvPicPr>
          <p:cNvPr id="147" name="Google Shape;147;p31"/>
          <p:cNvPicPr preferRelativeResize="0"/>
          <p:nvPr/>
        </p:nvPicPr>
        <p:blipFill rotWithShape="1">
          <a:blip r:embed="rId3">
            <a:alphaModFix/>
          </a:blip>
          <a:srcRect b="13822" l="16833" r="3083" t="0"/>
          <a:stretch/>
        </p:blipFill>
        <p:spPr>
          <a:xfrm>
            <a:off x="2366525" y="789125"/>
            <a:ext cx="4410952" cy="3903777"/>
          </a:xfrm>
          <a:prstGeom prst="rect">
            <a:avLst/>
          </a:prstGeom>
          <a:noFill/>
          <a:ln>
            <a:noFill/>
          </a:ln>
        </p:spPr>
      </p:pic>
      <p:cxnSp>
        <p:nvCxnSpPr>
          <p:cNvPr id="148" name="Google Shape;148;p31"/>
          <p:cNvCxnSpPr/>
          <p:nvPr/>
        </p:nvCxnSpPr>
        <p:spPr>
          <a:xfrm rot="10800000">
            <a:off x="4842725" y="1916125"/>
            <a:ext cx="366900" cy="104700"/>
          </a:xfrm>
          <a:prstGeom prst="straightConnector1">
            <a:avLst/>
          </a:prstGeom>
          <a:noFill/>
          <a:ln cap="flat" cmpd="sng" w="28575">
            <a:solidFill>
              <a:srgbClr val="0000FF"/>
            </a:solidFill>
            <a:prstDash val="solid"/>
            <a:round/>
            <a:headEnd len="med" w="med" type="none"/>
            <a:tailEnd len="med" w="med" type="triangle"/>
          </a:ln>
        </p:spPr>
      </p:cxnSp>
      <p:sp>
        <p:nvSpPr>
          <p:cNvPr id="149" name="Google Shape;149;p31"/>
          <p:cNvSpPr txBox="1"/>
          <p:nvPr/>
        </p:nvSpPr>
        <p:spPr>
          <a:xfrm>
            <a:off x="410475" y="1685575"/>
            <a:ext cx="1362300" cy="12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rPr>
              <a:t>ET Tip and balloon in the neck</a:t>
            </a:r>
            <a:endParaRPr sz="1800">
              <a:solidFill>
                <a:srgbClr val="FFFFFF"/>
              </a:solidFill>
            </a:endParaRPr>
          </a:p>
        </p:txBody>
      </p:sp>
      <p:sp>
        <p:nvSpPr>
          <p:cNvPr id="150" name="Google Shape;150;p31"/>
          <p:cNvSpPr txBox="1"/>
          <p:nvPr/>
        </p:nvSpPr>
        <p:spPr>
          <a:xfrm>
            <a:off x="5366850" y="1262625"/>
            <a:ext cx="1109100" cy="21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3F3F3"/>
                </a:solidFill>
              </a:rPr>
              <a:t>Balloon</a:t>
            </a:r>
            <a:endParaRPr>
              <a:solidFill>
                <a:srgbClr val="F3F3F3"/>
              </a:solidFill>
            </a:endParaRPr>
          </a:p>
        </p:txBody>
      </p:sp>
      <p:cxnSp>
        <p:nvCxnSpPr>
          <p:cNvPr id="151" name="Google Shape;151;p31"/>
          <p:cNvCxnSpPr/>
          <p:nvPr/>
        </p:nvCxnSpPr>
        <p:spPr>
          <a:xfrm flipH="1">
            <a:off x="5001925" y="1223325"/>
            <a:ext cx="524100" cy="39300"/>
          </a:xfrm>
          <a:prstGeom prst="straightConnector1">
            <a:avLst/>
          </a:prstGeom>
          <a:noFill/>
          <a:ln cap="flat" cmpd="sng" w="19050">
            <a:solidFill>
              <a:srgbClr val="00FFFF"/>
            </a:solidFill>
            <a:prstDash val="solid"/>
            <a:round/>
            <a:headEnd len="med" w="med" type="none"/>
            <a:tailEnd len="med" w="med" type="triangle"/>
          </a:ln>
        </p:spPr>
      </p:cxnSp>
      <p:sp>
        <p:nvSpPr>
          <p:cNvPr id="152" name="Google Shape;152;p31"/>
          <p:cNvSpPr txBox="1"/>
          <p:nvPr/>
        </p:nvSpPr>
        <p:spPr>
          <a:xfrm>
            <a:off x="5366850" y="2083225"/>
            <a:ext cx="594000" cy="21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Tip</a:t>
            </a:r>
            <a:endParaRPr>
              <a:solidFill>
                <a:srgbClr val="FFFFFF"/>
              </a:solidFill>
            </a:endParaRPr>
          </a:p>
        </p:txBody>
      </p:sp>
      <p:sp>
        <p:nvSpPr>
          <p:cNvPr id="153" name="Google Shape;153;p31"/>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Endotracheal Tube: Misplaced</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0" name="Shape 660"/>
        <p:cNvGrpSpPr/>
        <p:nvPr/>
      </p:nvGrpSpPr>
      <p:grpSpPr>
        <a:xfrm>
          <a:off x="0" y="0"/>
          <a:ext cx="0" cy="0"/>
          <a:chOff x="0" y="0"/>
          <a:chExt cx="0" cy="0"/>
        </a:xfrm>
      </p:grpSpPr>
      <p:sp>
        <p:nvSpPr>
          <p:cNvPr id="661" name="Google Shape;661;p94"/>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Central Venous Line: Misplaced</a:t>
            </a:r>
            <a:endParaRPr/>
          </a:p>
        </p:txBody>
      </p:sp>
      <p:pic>
        <p:nvPicPr>
          <p:cNvPr id="662" name="Google Shape;662;p94"/>
          <p:cNvPicPr preferRelativeResize="0"/>
          <p:nvPr/>
        </p:nvPicPr>
        <p:blipFill rotWithShape="1">
          <a:blip r:embed="rId3">
            <a:alphaModFix/>
          </a:blip>
          <a:srcRect b="22508" l="19825" r="18568" t="20579"/>
          <a:stretch/>
        </p:blipFill>
        <p:spPr>
          <a:xfrm>
            <a:off x="2707400" y="1040525"/>
            <a:ext cx="4733550" cy="3928850"/>
          </a:xfrm>
          <a:prstGeom prst="rect">
            <a:avLst/>
          </a:prstGeom>
          <a:noFill/>
          <a:ln>
            <a:noFill/>
          </a:ln>
        </p:spPr>
      </p:pic>
      <p:sp>
        <p:nvSpPr>
          <p:cNvPr id="663" name="Google Shape;663;p94"/>
          <p:cNvSpPr txBox="1"/>
          <p:nvPr/>
        </p:nvSpPr>
        <p:spPr>
          <a:xfrm>
            <a:off x="358075" y="1353700"/>
            <a:ext cx="1965000" cy="227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rPr>
              <a:t>Left IJ (light blue arrow) with tip in Left Subclavian vein (Blue arrow)</a:t>
            </a:r>
            <a:endParaRPr sz="1800">
              <a:solidFill>
                <a:srgbClr val="FFFFFF"/>
              </a:solidFill>
            </a:endParaRPr>
          </a:p>
        </p:txBody>
      </p:sp>
      <p:cxnSp>
        <p:nvCxnSpPr>
          <p:cNvPr id="664" name="Google Shape;664;p94"/>
          <p:cNvCxnSpPr/>
          <p:nvPr/>
        </p:nvCxnSpPr>
        <p:spPr>
          <a:xfrm flipH="1" rot="10800000">
            <a:off x="5860200" y="2995475"/>
            <a:ext cx="131100" cy="358200"/>
          </a:xfrm>
          <a:prstGeom prst="straightConnector1">
            <a:avLst/>
          </a:prstGeom>
          <a:noFill/>
          <a:ln cap="flat" cmpd="sng" w="19050">
            <a:solidFill>
              <a:srgbClr val="0000FF"/>
            </a:solidFill>
            <a:prstDash val="solid"/>
            <a:round/>
            <a:headEnd len="med" w="med" type="none"/>
            <a:tailEnd len="med" w="med" type="triangle"/>
          </a:ln>
        </p:spPr>
      </p:cxnSp>
      <p:cxnSp>
        <p:nvCxnSpPr>
          <p:cNvPr id="665" name="Google Shape;665;p94"/>
          <p:cNvCxnSpPr/>
          <p:nvPr/>
        </p:nvCxnSpPr>
        <p:spPr>
          <a:xfrm rot="10800000">
            <a:off x="5938700" y="1519575"/>
            <a:ext cx="209700" cy="61200"/>
          </a:xfrm>
          <a:prstGeom prst="straightConnector1">
            <a:avLst/>
          </a:prstGeom>
          <a:noFill/>
          <a:ln cap="flat" cmpd="sng" w="9525">
            <a:solidFill>
              <a:srgbClr val="00FFFF"/>
            </a:solidFill>
            <a:prstDash val="solid"/>
            <a:round/>
            <a:headEnd len="med" w="med" type="none"/>
            <a:tailEnd len="med" w="med" type="triangle"/>
          </a:ln>
        </p:spPr>
      </p:cxnSp>
      <p:cxnSp>
        <p:nvCxnSpPr>
          <p:cNvPr id="666" name="Google Shape;666;p94"/>
          <p:cNvCxnSpPr/>
          <p:nvPr/>
        </p:nvCxnSpPr>
        <p:spPr>
          <a:xfrm flipH="1">
            <a:off x="5519425" y="1703025"/>
            <a:ext cx="585300" cy="192300"/>
          </a:xfrm>
          <a:prstGeom prst="straightConnector1">
            <a:avLst/>
          </a:prstGeom>
          <a:noFill/>
          <a:ln cap="flat" cmpd="sng" w="9525">
            <a:solidFill>
              <a:srgbClr val="00FFFF"/>
            </a:solidFill>
            <a:prstDash val="solid"/>
            <a:round/>
            <a:headEnd len="med" w="med" type="none"/>
            <a:tailEnd len="med" w="med" type="triangle"/>
          </a:ln>
        </p:spPr>
      </p:cxn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0" name="Shape 670"/>
        <p:cNvGrpSpPr/>
        <p:nvPr/>
      </p:nvGrpSpPr>
      <p:grpSpPr>
        <a:xfrm>
          <a:off x="0" y="0"/>
          <a:ext cx="0" cy="0"/>
          <a:chOff x="0" y="0"/>
          <a:chExt cx="0" cy="0"/>
        </a:xfrm>
      </p:grpSpPr>
      <p:pic>
        <p:nvPicPr>
          <p:cNvPr id="671" name="Google Shape;671;p95"/>
          <p:cNvPicPr preferRelativeResize="0"/>
          <p:nvPr/>
        </p:nvPicPr>
        <p:blipFill>
          <a:blip r:embed="rId3">
            <a:alphaModFix/>
          </a:blip>
          <a:stretch>
            <a:fillRect/>
          </a:stretch>
        </p:blipFill>
        <p:spPr>
          <a:xfrm>
            <a:off x="3602150" y="1117725"/>
            <a:ext cx="3000173" cy="3820975"/>
          </a:xfrm>
          <a:prstGeom prst="rect">
            <a:avLst/>
          </a:prstGeom>
          <a:noFill/>
          <a:ln>
            <a:noFill/>
          </a:ln>
        </p:spPr>
      </p:pic>
      <p:sp>
        <p:nvSpPr>
          <p:cNvPr id="672" name="Google Shape;672;p95"/>
          <p:cNvSpPr txBox="1"/>
          <p:nvPr/>
        </p:nvSpPr>
        <p:spPr>
          <a:xfrm>
            <a:off x="585150" y="1772900"/>
            <a:ext cx="2864700" cy="96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rPr>
              <a:t>Left Subclavian line never crosses spine/midline. Tip projects over left mediastinum and aorta.</a:t>
            </a:r>
            <a:endParaRPr sz="1800">
              <a:solidFill>
                <a:srgbClr val="FFFFFF"/>
              </a:solidFill>
            </a:endParaRPr>
          </a:p>
          <a:p>
            <a:pPr indent="0" lvl="0" marL="0" rtl="0" algn="l">
              <a:spcBef>
                <a:spcPts val="0"/>
              </a:spcBef>
              <a:spcAft>
                <a:spcPts val="0"/>
              </a:spcAft>
              <a:buNone/>
            </a:pPr>
            <a:r>
              <a:t/>
            </a:r>
            <a:endParaRPr sz="1800">
              <a:solidFill>
                <a:srgbClr val="FFFFFF"/>
              </a:solidFill>
            </a:endParaRPr>
          </a:p>
          <a:p>
            <a:pPr indent="0" lvl="0" marL="0" rtl="0" algn="l">
              <a:spcBef>
                <a:spcPts val="0"/>
              </a:spcBef>
              <a:spcAft>
                <a:spcPts val="0"/>
              </a:spcAft>
              <a:buNone/>
            </a:pPr>
            <a:r>
              <a:rPr lang="en" sz="1800">
                <a:solidFill>
                  <a:srgbClr val="FFFFFF"/>
                </a:solidFill>
              </a:rPr>
              <a:t>(Possible intra arterial placement)</a:t>
            </a:r>
            <a:endParaRPr sz="1800">
              <a:solidFill>
                <a:srgbClr val="FFFFFF"/>
              </a:solidFill>
            </a:endParaRPr>
          </a:p>
        </p:txBody>
      </p:sp>
      <p:cxnSp>
        <p:nvCxnSpPr>
          <p:cNvPr id="673" name="Google Shape;673;p95"/>
          <p:cNvCxnSpPr/>
          <p:nvPr/>
        </p:nvCxnSpPr>
        <p:spPr>
          <a:xfrm flipH="1">
            <a:off x="5615725" y="3545800"/>
            <a:ext cx="410400" cy="35100"/>
          </a:xfrm>
          <a:prstGeom prst="straightConnector1">
            <a:avLst/>
          </a:prstGeom>
          <a:noFill/>
          <a:ln cap="flat" cmpd="sng" w="19050">
            <a:solidFill>
              <a:srgbClr val="0000FF"/>
            </a:solidFill>
            <a:prstDash val="solid"/>
            <a:round/>
            <a:headEnd len="med" w="med" type="none"/>
            <a:tailEnd len="med" w="med" type="triangle"/>
          </a:ln>
        </p:spPr>
      </p:cxnSp>
      <p:sp>
        <p:nvSpPr>
          <p:cNvPr id="674" name="Google Shape;674;p95"/>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Central Venous Line: Misplaced</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8" name="Shape 678"/>
        <p:cNvGrpSpPr/>
        <p:nvPr/>
      </p:nvGrpSpPr>
      <p:grpSpPr>
        <a:xfrm>
          <a:off x="0" y="0"/>
          <a:ext cx="0" cy="0"/>
          <a:chOff x="0" y="0"/>
          <a:chExt cx="0" cy="0"/>
        </a:xfrm>
      </p:grpSpPr>
      <p:pic>
        <p:nvPicPr>
          <p:cNvPr id="679" name="Google Shape;679;p96"/>
          <p:cNvPicPr preferRelativeResize="0"/>
          <p:nvPr/>
        </p:nvPicPr>
        <p:blipFill rotWithShape="1">
          <a:blip r:embed="rId3">
            <a:alphaModFix/>
          </a:blip>
          <a:srcRect b="0" l="0" r="0" t="7295"/>
          <a:stretch/>
        </p:blipFill>
        <p:spPr>
          <a:xfrm>
            <a:off x="152400" y="1719625"/>
            <a:ext cx="4714875" cy="3108100"/>
          </a:xfrm>
          <a:prstGeom prst="rect">
            <a:avLst/>
          </a:prstGeom>
          <a:noFill/>
          <a:ln>
            <a:noFill/>
          </a:ln>
        </p:spPr>
      </p:pic>
      <p:pic>
        <p:nvPicPr>
          <p:cNvPr id="680" name="Google Shape;680;p96"/>
          <p:cNvPicPr preferRelativeResize="0"/>
          <p:nvPr/>
        </p:nvPicPr>
        <p:blipFill rotWithShape="1">
          <a:blip r:embed="rId4">
            <a:alphaModFix/>
          </a:blip>
          <a:srcRect b="0" l="0" r="0" t="-5585"/>
          <a:stretch/>
        </p:blipFill>
        <p:spPr>
          <a:xfrm>
            <a:off x="5019675" y="1551125"/>
            <a:ext cx="3971925" cy="3281545"/>
          </a:xfrm>
          <a:prstGeom prst="rect">
            <a:avLst/>
          </a:prstGeom>
          <a:noFill/>
          <a:ln>
            <a:noFill/>
          </a:ln>
        </p:spPr>
      </p:pic>
      <p:sp>
        <p:nvSpPr>
          <p:cNvPr id="681" name="Google Shape;681;p96"/>
          <p:cNvSpPr txBox="1"/>
          <p:nvPr/>
        </p:nvSpPr>
        <p:spPr>
          <a:xfrm>
            <a:off x="331875" y="995625"/>
            <a:ext cx="8235600" cy="34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rPr>
              <a:t>Intra arterial placement with line tip (Blue Arrow) in descending aorta.</a:t>
            </a:r>
            <a:endParaRPr sz="1800">
              <a:solidFill>
                <a:srgbClr val="FFFFFF"/>
              </a:solidFill>
            </a:endParaRPr>
          </a:p>
        </p:txBody>
      </p:sp>
      <p:cxnSp>
        <p:nvCxnSpPr>
          <p:cNvPr id="682" name="Google Shape;682;p96"/>
          <p:cNvCxnSpPr/>
          <p:nvPr/>
        </p:nvCxnSpPr>
        <p:spPr>
          <a:xfrm flipH="1">
            <a:off x="2934375" y="2462850"/>
            <a:ext cx="366900" cy="104700"/>
          </a:xfrm>
          <a:prstGeom prst="straightConnector1">
            <a:avLst/>
          </a:prstGeom>
          <a:noFill/>
          <a:ln cap="flat" cmpd="sng" w="19050">
            <a:solidFill>
              <a:srgbClr val="0000FF"/>
            </a:solidFill>
            <a:prstDash val="solid"/>
            <a:round/>
            <a:headEnd len="med" w="med" type="none"/>
            <a:tailEnd len="med" w="med" type="triangle"/>
          </a:ln>
        </p:spPr>
      </p:cxnSp>
      <p:cxnSp>
        <p:nvCxnSpPr>
          <p:cNvPr id="683" name="Google Shape;683;p96"/>
          <p:cNvCxnSpPr/>
          <p:nvPr/>
        </p:nvCxnSpPr>
        <p:spPr>
          <a:xfrm flipH="1">
            <a:off x="7405925" y="3117875"/>
            <a:ext cx="288300" cy="87300"/>
          </a:xfrm>
          <a:prstGeom prst="straightConnector1">
            <a:avLst/>
          </a:prstGeom>
          <a:noFill/>
          <a:ln cap="flat" cmpd="sng" w="19050">
            <a:solidFill>
              <a:srgbClr val="0000FF"/>
            </a:solidFill>
            <a:prstDash val="solid"/>
            <a:round/>
            <a:headEnd len="med" w="med" type="none"/>
            <a:tailEnd len="med" w="med" type="triangle"/>
          </a:ln>
        </p:spPr>
      </p:cxnSp>
      <p:sp>
        <p:nvSpPr>
          <p:cNvPr id="684" name="Google Shape;684;p96"/>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Central Venous Line: Misplaced</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8" name="Shape 688"/>
        <p:cNvGrpSpPr/>
        <p:nvPr/>
      </p:nvGrpSpPr>
      <p:grpSpPr>
        <a:xfrm>
          <a:off x="0" y="0"/>
          <a:ext cx="0" cy="0"/>
          <a:chOff x="0" y="0"/>
          <a:chExt cx="0" cy="0"/>
        </a:xfrm>
      </p:grpSpPr>
      <p:sp>
        <p:nvSpPr>
          <p:cNvPr id="689" name="Google Shape;689;p97"/>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Central Venous Line, Complication: Pneumothorax</a:t>
            </a:r>
            <a:endParaRPr/>
          </a:p>
        </p:txBody>
      </p:sp>
      <p:pic>
        <p:nvPicPr>
          <p:cNvPr id="690" name="Google Shape;690;p97"/>
          <p:cNvPicPr preferRelativeResize="0"/>
          <p:nvPr/>
        </p:nvPicPr>
        <p:blipFill>
          <a:blip r:embed="rId3">
            <a:alphaModFix/>
          </a:blip>
          <a:stretch>
            <a:fillRect/>
          </a:stretch>
        </p:blipFill>
        <p:spPr>
          <a:xfrm>
            <a:off x="2519200" y="1082825"/>
            <a:ext cx="4747915" cy="3820975"/>
          </a:xfrm>
          <a:prstGeom prst="rect">
            <a:avLst/>
          </a:prstGeom>
          <a:noFill/>
          <a:ln>
            <a:noFill/>
          </a:ln>
        </p:spPr>
      </p:pic>
      <p:cxnSp>
        <p:nvCxnSpPr>
          <p:cNvPr id="691" name="Google Shape;691;p97"/>
          <p:cNvCxnSpPr/>
          <p:nvPr/>
        </p:nvCxnSpPr>
        <p:spPr>
          <a:xfrm>
            <a:off x="3065475" y="1999975"/>
            <a:ext cx="244500" cy="157200"/>
          </a:xfrm>
          <a:prstGeom prst="straightConnector1">
            <a:avLst/>
          </a:prstGeom>
          <a:noFill/>
          <a:ln cap="flat" cmpd="sng" w="9525">
            <a:solidFill>
              <a:srgbClr val="00FFFF"/>
            </a:solidFill>
            <a:prstDash val="solid"/>
            <a:round/>
            <a:headEnd len="med" w="med" type="none"/>
            <a:tailEnd len="med" w="med" type="triangle"/>
          </a:ln>
        </p:spPr>
      </p:cxnSp>
      <p:cxnSp>
        <p:nvCxnSpPr>
          <p:cNvPr id="692" name="Google Shape;692;p97"/>
          <p:cNvCxnSpPr/>
          <p:nvPr/>
        </p:nvCxnSpPr>
        <p:spPr>
          <a:xfrm flipH="1" rot="10800000">
            <a:off x="4261950" y="2017550"/>
            <a:ext cx="122400" cy="183300"/>
          </a:xfrm>
          <a:prstGeom prst="straightConnector1">
            <a:avLst/>
          </a:prstGeom>
          <a:noFill/>
          <a:ln cap="flat" cmpd="sng" w="9525">
            <a:solidFill>
              <a:srgbClr val="0000FF"/>
            </a:solidFill>
            <a:prstDash val="solid"/>
            <a:round/>
            <a:headEnd len="med" w="med" type="none"/>
            <a:tailEnd len="med" w="med" type="triangle"/>
          </a:ln>
        </p:spPr>
      </p:cxnSp>
      <p:cxnSp>
        <p:nvCxnSpPr>
          <p:cNvPr id="693" name="Google Shape;693;p97"/>
          <p:cNvCxnSpPr/>
          <p:nvPr/>
        </p:nvCxnSpPr>
        <p:spPr>
          <a:xfrm flipH="1">
            <a:off x="4323175" y="1615700"/>
            <a:ext cx="96000" cy="139800"/>
          </a:xfrm>
          <a:prstGeom prst="straightConnector1">
            <a:avLst/>
          </a:prstGeom>
          <a:noFill/>
          <a:ln cap="flat" cmpd="sng" w="9525">
            <a:solidFill>
              <a:srgbClr val="0000FF"/>
            </a:solidFill>
            <a:prstDash val="solid"/>
            <a:round/>
            <a:headEnd len="med" w="med" type="none"/>
            <a:tailEnd len="med" w="med" type="triangle"/>
          </a:ln>
        </p:spPr>
      </p:cxnSp>
      <p:sp>
        <p:nvSpPr>
          <p:cNvPr id="694" name="Google Shape;694;p97"/>
          <p:cNvSpPr txBox="1"/>
          <p:nvPr/>
        </p:nvSpPr>
        <p:spPr>
          <a:xfrm>
            <a:off x="384275" y="1344975"/>
            <a:ext cx="2070000" cy="165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rPr>
              <a:t>Right Subclavian line (Blue arrow) with pneumothorax (Light blue arrow).</a:t>
            </a:r>
            <a:endParaRPr sz="1800">
              <a:solidFill>
                <a:srgbClr val="FFFFFF"/>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8" name="Shape 698"/>
        <p:cNvGrpSpPr/>
        <p:nvPr/>
      </p:nvGrpSpPr>
      <p:grpSpPr>
        <a:xfrm>
          <a:off x="0" y="0"/>
          <a:ext cx="0" cy="0"/>
          <a:chOff x="0" y="0"/>
          <a:chExt cx="0" cy="0"/>
        </a:xfrm>
      </p:grpSpPr>
      <p:pic>
        <p:nvPicPr>
          <p:cNvPr id="699" name="Google Shape;699;p98"/>
          <p:cNvPicPr preferRelativeResize="0"/>
          <p:nvPr/>
        </p:nvPicPr>
        <p:blipFill>
          <a:blip r:embed="rId3">
            <a:alphaModFix/>
          </a:blip>
          <a:stretch>
            <a:fillRect/>
          </a:stretch>
        </p:blipFill>
        <p:spPr>
          <a:xfrm>
            <a:off x="3366350" y="1074075"/>
            <a:ext cx="4062349" cy="3820976"/>
          </a:xfrm>
          <a:prstGeom prst="rect">
            <a:avLst/>
          </a:prstGeom>
          <a:noFill/>
          <a:ln>
            <a:noFill/>
          </a:ln>
        </p:spPr>
      </p:pic>
      <p:sp>
        <p:nvSpPr>
          <p:cNvPr id="700" name="Google Shape;700;p98"/>
          <p:cNvSpPr txBox="1"/>
          <p:nvPr/>
        </p:nvSpPr>
        <p:spPr>
          <a:xfrm>
            <a:off x="515275" y="1615700"/>
            <a:ext cx="2305800" cy="172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rPr>
              <a:t>Port catheter that has fractured and migrated into heart</a:t>
            </a:r>
            <a:endParaRPr sz="1800">
              <a:solidFill>
                <a:srgbClr val="FFFFFF"/>
              </a:solidFill>
            </a:endParaRPr>
          </a:p>
        </p:txBody>
      </p:sp>
      <p:cxnSp>
        <p:nvCxnSpPr>
          <p:cNvPr id="701" name="Google Shape;701;p98"/>
          <p:cNvCxnSpPr/>
          <p:nvPr/>
        </p:nvCxnSpPr>
        <p:spPr>
          <a:xfrm flipH="1">
            <a:off x="6410500" y="2345100"/>
            <a:ext cx="809100" cy="453300"/>
          </a:xfrm>
          <a:prstGeom prst="straightConnector1">
            <a:avLst/>
          </a:prstGeom>
          <a:noFill/>
          <a:ln cap="flat" cmpd="sng" w="19050">
            <a:solidFill>
              <a:srgbClr val="0000FF"/>
            </a:solidFill>
            <a:prstDash val="solid"/>
            <a:round/>
            <a:headEnd len="med" w="med" type="none"/>
            <a:tailEnd len="med" w="med" type="triangle"/>
          </a:ln>
        </p:spPr>
      </p:cxnSp>
      <p:cxnSp>
        <p:nvCxnSpPr>
          <p:cNvPr id="702" name="Google Shape;702;p98"/>
          <p:cNvCxnSpPr/>
          <p:nvPr/>
        </p:nvCxnSpPr>
        <p:spPr>
          <a:xfrm flipH="1" rot="10800000">
            <a:off x="5037775" y="4179650"/>
            <a:ext cx="294300" cy="380100"/>
          </a:xfrm>
          <a:prstGeom prst="straightConnector1">
            <a:avLst/>
          </a:prstGeom>
          <a:noFill/>
          <a:ln cap="flat" cmpd="sng" w="19050">
            <a:solidFill>
              <a:srgbClr val="0000FF"/>
            </a:solidFill>
            <a:prstDash val="solid"/>
            <a:round/>
            <a:headEnd len="med" w="med" type="none"/>
            <a:tailEnd len="med" w="med" type="triangle"/>
          </a:ln>
        </p:spPr>
      </p:cxnSp>
      <p:sp>
        <p:nvSpPr>
          <p:cNvPr id="703" name="Google Shape;703;p98"/>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Central Venous Line, Complication: Fracture</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7" name="Shape 707"/>
        <p:cNvGrpSpPr/>
        <p:nvPr/>
      </p:nvGrpSpPr>
      <p:grpSpPr>
        <a:xfrm>
          <a:off x="0" y="0"/>
          <a:ext cx="0" cy="0"/>
          <a:chOff x="0" y="0"/>
          <a:chExt cx="0" cy="0"/>
        </a:xfrm>
      </p:grpSpPr>
      <p:sp>
        <p:nvSpPr>
          <p:cNvPr id="708" name="Google Shape;708;p9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Swan Ganz Catheter</a:t>
            </a:r>
            <a:endParaRPr/>
          </a:p>
        </p:txBody>
      </p:sp>
      <p:sp>
        <p:nvSpPr>
          <p:cNvPr id="709" name="Google Shape;709;p99"/>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Purpose</a:t>
            </a:r>
            <a:endParaRPr sz="1800"/>
          </a:p>
          <a:p>
            <a:pPr indent="-317500" lvl="1" marL="914400" rtl="0" algn="l">
              <a:spcBef>
                <a:spcPts val="0"/>
              </a:spcBef>
              <a:spcAft>
                <a:spcPts val="0"/>
              </a:spcAft>
              <a:buSzPts val="1400"/>
              <a:buChar char="○"/>
            </a:pPr>
            <a:r>
              <a:rPr lang="en" sz="1400"/>
              <a:t>Observe hemodynamic status of patient</a:t>
            </a:r>
            <a:endParaRPr sz="1400"/>
          </a:p>
          <a:p>
            <a:pPr indent="-317500" lvl="1" marL="914400" rtl="0" algn="l">
              <a:spcBef>
                <a:spcPts val="0"/>
              </a:spcBef>
              <a:spcAft>
                <a:spcPts val="0"/>
              </a:spcAft>
              <a:buSzPts val="1400"/>
              <a:buChar char="○"/>
            </a:pPr>
            <a:r>
              <a:rPr lang="en" sz="1400"/>
              <a:t>Distinguish cardiac from noncardiac pulmonary edema</a:t>
            </a:r>
            <a:endParaRPr sz="1400"/>
          </a:p>
          <a:p>
            <a:pPr indent="-342900" lvl="0" marL="457200" rtl="0" algn="l">
              <a:spcBef>
                <a:spcPts val="0"/>
              </a:spcBef>
              <a:spcAft>
                <a:spcPts val="0"/>
              </a:spcAft>
              <a:buSzPts val="1800"/>
              <a:buChar char="●"/>
            </a:pPr>
            <a:r>
              <a:rPr lang="en" sz="1800"/>
              <a:t>Proper Placement</a:t>
            </a:r>
            <a:endParaRPr sz="1800"/>
          </a:p>
          <a:p>
            <a:pPr indent="-317500" lvl="1" marL="914400" rtl="0" algn="l">
              <a:spcBef>
                <a:spcPts val="0"/>
              </a:spcBef>
              <a:spcAft>
                <a:spcPts val="0"/>
              </a:spcAft>
              <a:buSzPts val="1400"/>
              <a:buChar char="○"/>
            </a:pPr>
            <a:r>
              <a:rPr lang="en" sz="1400"/>
              <a:t>Inserted via a large vein (i.e. internal jugular or subclavian vein or common femoral vein) to terminate in proximal right or left pulmonary artery ~ 2cm from the hilum</a:t>
            </a:r>
            <a:endParaRPr sz="1400"/>
          </a:p>
        </p:txBody>
      </p:sp>
      <p:sp>
        <p:nvSpPr>
          <p:cNvPr id="710" name="Google Shape;710;p99"/>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Complications</a:t>
            </a:r>
            <a:endParaRPr sz="1800"/>
          </a:p>
          <a:p>
            <a:pPr indent="-317500" lvl="1" marL="914400" rtl="0" algn="l">
              <a:spcBef>
                <a:spcPts val="0"/>
              </a:spcBef>
              <a:spcAft>
                <a:spcPts val="0"/>
              </a:spcAft>
              <a:buSzPts val="1400"/>
              <a:buChar char="○"/>
            </a:pPr>
            <a:r>
              <a:rPr lang="en" sz="1400"/>
              <a:t>Misplacement in large veins, right heart chambers, pulmonary trunk or peripheral pulmonary arteries</a:t>
            </a:r>
            <a:endParaRPr sz="1400"/>
          </a:p>
          <a:p>
            <a:pPr indent="-317500" lvl="1" marL="914400" rtl="0" algn="l">
              <a:spcBef>
                <a:spcPts val="0"/>
              </a:spcBef>
              <a:spcAft>
                <a:spcPts val="0"/>
              </a:spcAft>
              <a:buSzPts val="1400"/>
              <a:buChar char="○"/>
            </a:pPr>
            <a:r>
              <a:rPr lang="en" sz="1400"/>
              <a:t>Venous perforation</a:t>
            </a:r>
            <a:endParaRPr sz="1400"/>
          </a:p>
          <a:p>
            <a:pPr indent="-317500" lvl="1" marL="914400" rtl="0" algn="l">
              <a:spcBef>
                <a:spcPts val="0"/>
              </a:spcBef>
              <a:spcAft>
                <a:spcPts val="0"/>
              </a:spcAft>
              <a:buSzPts val="1400"/>
              <a:buChar char="○"/>
            </a:pPr>
            <a:r>
              <a:rPr lang="en" sz="1400"/>
              <a:t>Phlebitis, bleeding, thrombosis</a:t>
            </a:r>
            <a:endParaRPr sz="1400"/>
          </a:p>
          <a:p>
            <a:pPr indent="-317500" lvl="1" marL="914400" rtl="0" algn="l">
              <a:spcBef>
                <a:spcPts val="0"/>
              </a:spcBef>
              <a:spcAft>
                <a:spcPts val="0"/>
              </a:spcAft>
              <a:buSzPts val="1400"/>
              <a:buChar char="○"/>
            </a:pPr>
            <a:r>
              <a:rPr lang="en" sz="1400"/>
              <a:t>Right atrial or ventricular wall perforation</a:t>
            </a:r>
            <a:endParaRPr sz="1400"/>
          </a:p>
          <a:p>
            <a:pPr indent="-317500" lvl="1" marL="914400" rtl="0" algn="l">
              <a:spcBef>
                <a:spcPts val="0"/>
              </a:spcBef>
              <a:spcAft>
                <a:spcPts val="0"/>
              </a:spcAft>
              <a:buSzPts val="1400"/>
              <a:buChar char="○"/>
            </a:pPr>
            <a:r>
              <a:rPr lang="en" sz="1400"/>
              <a:t>Pulmonary infarction</a:t>
            </a:r>
            <a:endParaRPr sz="1400"/>
          </a:p>
          <a:p>
            <a:pPr indent="-317500" lvl="1" marL="914400" rtl="0" algn="l">
              <a:spcBef>
                <a:spcPts val="0"/>
              </a:spcBef>
              <a:spcAft>
                <a:spcPts val="0"/>
              </a:spcAft>
              <a:buSzPts val="1400"/>
              <a:buChar char="○"/>
            </a:pPr>
            <a:r>
              <a:rPr lang="en" sz="1400"/>
              <a:t>Pneumothorax</a:t>
            </a:r>
            <a:endParaRPr sz="1400"/>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4" name="Shape 714"/>
        <p:cNvGrpSpPr/>
        <p:nvPr/>
      </p:nvGrpSpPr>
      <p:grpSpPr>
        <a:xfrm>
          <a:off x="0" y="0"/>
          <a:ext cx="0" cy="0"/>
          <a:chOff x="0" y="0"/>
          <a:chExt cx="0" cy="0"/>
        </a:xfrm>
      </p:grpSpPr>
      <p:sp>
        <p:nvSpPr>
          <p:cNvPr id="715" name="Google Shape;715;p100"/>
          <p:cNvSpPr txBox="1"/>
          <p:nvPr/>
        </p:nvSpPr>
        <p:spPr>
          <a:xfrm>
            <a:off x="2319250" y="1861000"/>
            <a:ext cx="5386500" cy="6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716" name="Google Shape;716;p100"/>
          <p:cNvPicPr preferRelativeResize="0"/>
          <p:nvPr/>
        </p:nvPicPr>
        <p:blipFill rotWithShape="1">
          <a:blip r:embed="rId3">
            <a:alphaModFix/>
          </a:blip>
          <a:srcRect b="9436" l="17772" r="10419" t="0"/>
          <a:stretch/>
        </p:blipFill>
        <p:spPr>
          <a:xfrm>
            <a:off x="2470921" y="1017724"/>
            <a:ext cx="3748051" cy="3929377"/>
          </a:xfrm>
          <a:prstGeom prst="rect">
            <a:avLst/>
          </a:prstGeom>
          <a:noFill/>
          <a:ln>
            <a:noFill/>
          </a:ln>
        </p:spPr>
      </p:pic>
      <p:sp>
        <p:nvSpPr>
          <p:cNvPr id="717" name="Google Shape;717;p100"/>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Swan Ganz Catheter: Proper Placement</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1" name="Shape 721"/>
        <p:cNvGrpSpPr/>
        <p:nvPr/>
      </p:nvGrpSpPr>
      <p:grpSpPr>
        <a:xfrm>
          <a:off x="0" y="0"/>
          <a:ext cx="0" cy="0"/>
          <a:chOff x="0" y="0"/>
          <a:chExt cx="0" cy="0"/>
        </a:xfrm>
      </p:grpSpPr>
      <p:sp>
        <p:nvSpPr>
          <p:cNvPr id="722" name="Google Shape;722;p101"/>
          <p:cNvSpPr txBox="1"/>
          <p:nvPr/>
        </p:nvSpPr>
        <p:spPr>
          <a:xfrm>
            <a:off x="2263125" y="2693325"/>
            <a:ext cx="1580400" cy="1840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000">
              <a:highlight>
                <a:srgbClr val="FFFFFF"/>
              </a:highlight>
            </a:endParaRPr>
          </a:p>
        </p:txBody>
      </p:sp>
      <p:pic>
        <p:nvPicPr>
          <p:cNvPr id="723" name="Google Shape;723;p101"/>
          <p:cNvPicPr preferRelativeResize="0"/>
          <p:nvPr/>
        </p:nvPicPr>
        <p:blipFill rotWithShape="1">
          <a:blip r:embed="rId3">
            <a:alphaModFix/>
          </a:blip>
          <a:srcRect b="17796" l="17643" r="9929" t="0"/>
          <a:stretch/>
        </p:blipFill>
        <p:spPr>
          <a:xfrm>
            <a:off x="3019122" y="1064474"/>
            <a:ext cx="4323394" cy="4079025"/>
          </a:xfrm>
          <a:prstGeom prst="rect">
            <a:avLst/>
          </a:prstGeom>
          <a:noFill/>
          <a:ln>
            <a:noFill/>
          </a:ln>
        </p:spPr>
      </p:pic>
      <p:sp>
        <p:nvSpPr>
          <p:cNvPr id="724" name="Google Shape;724;p101"/>
          <p:cNvSpPr txBox="1"/>
          <p:nvPr/>
        </p:nvSpPr>
        <p:spPr>
          <a:xfrm>
            <a:off x="495650" y="1683325"/>
            <a:ext cx="1580400" cy="205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rPr>
              <a:t>Right IJ approach with tip projecting in the mid right pulmonary artery</a:t>
            </a:r>
            <a:endParaRPr sz="1800">
              <a:solidFill>
                <a:srgbClr val="FFFFFF"/>
              </a:solidFill>
            </a:endParaRPr>
          </a:p>
        </p:txBody>
      </p:sp>
      <p:sp>
        <p:nvSpPr>
          <p:cNvPr id="725" name="Google Shape;725;p101"/>
          <p:cNvSpPr/>
          <p:nvPr/>
        </p:nvSpPr>
        <p:spPr>
          <a:xfrm>
            <a:off x="4161550" y="1683325"/>
            <a:ext cx="2038524" cy="3127544"/>
          </a:xfrm>
          <a:custGeom>
            <a:rect b="b" l="l" r="r" t="t"/>
            <a:pathLst>
              <a:path extrusionOk="0" h="143663" w="96842">
                <a:moveTo>
                  <a:pt x="0" y="0"/>
                </a:moveTo>
                <a:cubicBezTo>
                  <a:pt x="3627" y="3629"/>
                  <a:pt x="4241" y="9356"/>
                  <a:pt x="6733" y="13841"/>
                </a:cubicBezTo>
                <a:cubicBezTo>
                  <a:pt x="10764" y="21097"/>
                  <a:pt x="18184" y="26736"/>
                  <a:pt x="20200" y="34789"/>
                </a:cubicBezTo>
                <a:cubicBezTo>
                  <a:pt x="21158" y="38614"/>
                  <a:pt x="23548" y="42088"/>
                  <a:pt x="23940" y="46011"/>
                </a:cubicBezTo>
                <a:cubicBezTo>
                  <a:pt x="24709" y="53704"/>
                  <a:pt x="22597" y="61591"/>
                  <a:pt x="23940" y="69204"/>
                </a:cubicBezTo>
                <a:cubicBezTo>
                  <a:pt x="24981" y="75104"/>
                  <a:pt x="27681" y="80793"/>
                  <a:pt x="27681" y="86785"/>
                </a:cubicBezTo>
                <a:cubicBezTo>
                  <a:pt x="27681" y="98530"/>
                  <a:pt x="27823" y="110393"/>
                  <a:pt x="29926" y="121948"/>
                </a:cubicBezTo>
                <a:cubicBezTo>
                  <a:pt x="31056" y="128155"/>
                  <a:pt x="29927" y="137906"/>
                  <a:pt x="35911" y="139904"/>
                </a:cubicBezTo>
                <a:cubicBezTo>
                  <a:pt x="48212" y="144010"/>
                  <a:pt x="63478" y="145828"/>
                  <a:pt x="74814" y="139529"/>
                </a:cubicBezTo>
                <a:cubicBezTo>
                  <a:pt x="89148" y="131564"/>
                  <a:pt x="100267" y="110783"/>
                  <a:pt x="95762" y="95015"/>
                </a:cubicBezTo>
                <a:cubicBezTo>
                  <a:pt x="94551" y="90776"/>
                  <a:pt x="88379" y="89953"/>
                  <a:pt x="84166" y="88656"/>
                </a:cubicBezTo>
                <a:cubicBezTo>
                  <a:pt x="75212" y="85900"/>
                  <a:pt x="65726" y="82254"/>
                  <a:pt x="56485" y="83793"/>
                </a:cubicBezTo>
                <a:cubicBezTo>
                  <a:pt x="50089" y="84859"/>
                  <a:pt x="44328" y="88374"/>
                  <a:pt x="38529" y="91274"/>
                </a:cubicBezTo>
              </a:path>
            </a:pathLst>
          </a:custGeom>
          <a:noFill/>
          <a:ln cap="flat" cmpd="sng" w="28575">
            <a:solidFill>
              <a:srgbClr val="0000FF"/>
            </a:solidFill>
            <a:prstDash val="solid"/>
            <a:round/>
            <a:headEnd len="med" w="med" type="none"/>
            <a:tailEnd len="med" w="med" type="none"/>
          </a:ln>
        </p:spPr>
      </p:sp>
      <p:sp>
        <p:nvSpPr>
          <p:cNvPr id="726" name="Google Shape;726;p101"/>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Swan Ganz Catheter: Proper Placement</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0" name="Shape 730"/>
        <p:cNvGrpSpPr/>
        <p:nvPr/>
      </p:nvGrpSpPr>
      <p:grpSpPr>
        <a:xfrm>
          <a:off x="0" y="0"/>
          <a:ext cx="0" cy="0"/>
          <a:chOff x="0" y="0"/>
          <a:chExt cx="0" cy="0"/>
        </a:xfrm>
      </p:grpSpPr>
      <p:sp>
        <p:nvSpPr>
          <p:cNvPr id="731" name="Google Shape;731;p102"/>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Swan Ganz Catheter: Misplaced </a:t>
            </a:r>
            <a:endParaRPr/>
          </a:p>
        </p:txBody>
      </p:sp>
      <p:pic>
        <p:nvPicPr>
          <p:cNvPr id="732" name="Google Shape;732;p102"/>
          <p:cNvPicPr preferRelativeResize="0"/>
          <p:nvPr/>
        </p:nvPicPr>
        <p:blipFill rotWithShape="1">
          <a:blip r:embed="rId3">
            <a:alphaModFix/>
          </a:blip>
          <a:srcRect b="14896" l="11164" r="17176" t="7276"/>
          <a:stretch/>
        </p:blipFill>
        <p:spPr>
          <a:xfrm>
            <a:off x="4386000" y="974175"/>
            <a:ext cx="4395351" cy="3926177"/>
          </a:xfrm>
          <a:prstGeom prst="rect">
            <a:avLst/>
          </a:prstGeom>
          <a:noFill/>
          <a:ln>
            <a:noFill/>
          </a:ln>
        </p:spPr>
      </p:pic>
      <p:sp>
        <p:nvSpPr>
          <p:cNvPr id="733" name="Google Shape;733;p102"/>
          <p:cNvSpPr txBox="1"/>
          <p:nvPr/>
        </p:nvSpPr>
        <p:spPr>
          <a:xfrm>
            <a:off x="649650" y="1667000"/>
            <a:ext cx="2659800" cy="19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rPr>
              <a:t>SG tip in distal right lower lobe artery.</a:t>
            </a:r>
            <a:endParaRPr sz="1800">
              <a:solidFill>
                <a:srgbClr val="FFFFFF"/>
              </a:solidFill>
            </a:endParaRPr>
          </a:p>
          <a:p>
            <a:pPr indent="0" lvl="0" marL="0" rtl="0" algn="l">
              <a:spcBef>
                <a:spcPts val="0"/>
              </a:spcBef>
              <a:spcAft>
                <a:spcPts val="0"/>
              </a:spcAft>
              <a:buNone/>
            </a:pPr>
            <a:r>
              <a:t/>
            </a:r>
            <a:endParaRPr sz="1800">
              <a:solidFill>
                <a:srgbClr val="FFFFFF"/>
              </a:solidFill>
            </a:endParaRPr>
          </a:p>
          <a:p>
            <a:pPr indent="0" lvl="0" marL="0" rtl="0" algn="l">
              <a:spcBef>
                <a:spcPts val="0"/>
              </a:spcBef>
              <a:spcAft>
                <a:spcPts val="0"/>
              </a:spcAft>
              <a:buNone/>
            </a:pPr>
            <a:r>
              <a:rPr lang="en" sz="1800">
                <a:solidFill>
                  <a:srgbClr val="FFFFFF"/>
                </a:solidFill>
              </a:rPr>
              <a:t>At risk of arterial rupture if the balloon is expanded and at risk of pulmonary infarction if tip enters smaller side branch.</a:t>
            </a:r>
            <a:endParaRPr sz="1800">
              <a:solidFill>
                <a:srgbClr val="FFFFFF"/>
              </a:solidFill>
            </a:endParaRPr>
          </a:p>
        </p:txBody>
      </p:sp>
      <p:cxnSp>
        <p:nvCxnSpPr>
          <p:cNvPr id="734" name="Google Shape;734;p102"/>
          <p:cNvCxnSpPr/>
          <p:nvPr/>
        </p:nvCxnSpPr>
        <p:spPr>
          <a:xfrm>
            <a:off x="5377300" y="3254425"/>
            <a:ext cx="233700" cy="224400"/>
          </a:xfrm>
          <a:prstGeom prst="straightConnector1">
            <a:avLst/>
          </a:prstGeom>
          <a:noFill/>
          <a:ln cap="flat" cmpd="sng" w="19050">
            <a:solidFill>
              <a:srgbClr val="0000FF"/>
            </a:solidFill>
            <a:prstDash val="solid"/>
            <a:round/>
            <a:headEnd len="med" w="med" type="none"/>
            <a:tailEnd len="med" w="med" type="triangle"/>
          </a:ln>
        </p:spPr>
      </p:cxn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8" name="Shape 738"/>
        <p:cNvGrpSpPr/>
        <p:nvPr/>
      </p:nvGrpSpPr>
      <p:grpSpPr>
        <a:xfrm>
          <a:off x="0" y="0"/>
          <a:ext cx="0" cy="0"/>
          <a:chOff x="0" y="0"/>
          <a:chExt cx="0" cy="0"/>
        </a:xfrm>
      </p:grpSpPr>
      <p:sp>
        <p:nvSpPr>
          <p:cNvPr id="739" name="Google Shape;739;p10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Cardiac Pacemaker/Implantable Cardiac Defibrillator</a:t>
            </a:r>
            <a:endParaRPr/>
          </a:p>
        </p:txBody>
      </p:sp>
      <p:sp>
        <p:nvSpPr>
          <p:cNvPr id="740" name="Google Shape;740;p103"/>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Purpose</a:t>
            </a:r>
            <a:endParaRPr sz="1800"/>
          </a:p>
          <a:p>
            <a:pPr indent="-317500" lvl="1" marL="914400" rtl="0" algn="l">
              <a:spcBef>
                <a:spcPts val="0"/>
              </a:spcBef>
              <a:spcAft>
                <a:spcPts val="0"/>
              </a:spcAft>
              <a:buSzPts val="1400"/>
              <a:buChar char="○"/>
            </a:pPr>
            <a:r>
              <a:rPr lang="en" sz="1400"/>
              <a:t>Assist in normal electrical conduction of the heart</a:t>
            </a:r>
            <a:endParaRPr sz="1400"/>
          </a:p>
          <a:p>
            <a:pPr indent="-317500" lvl="1" marL="914400" rtl="0" algn="l">
              <a:spcBef>
                <a:spcPts val="0"/>
              </a:spcBef>
              <a:spcAft>
                <a:spcPts val="0"/>
              </a:spcAft>
              <a:buSzPts val="1400"/>
              <a:buChar char="○"/>
            </a:pPr>
            <a:r>
              <a:rPr lang="en" sz="1400"/>
              <a:t>Break ventricular fibrillation</a:t>
            </a:r>
            <a:endParaRPr sz="1400"/>
          </a:p>
          <a:p>
            <a:pPr indent="-342900" lvl="0" marL="457200" rtl="0" algn="l">
              <a:spcBef>
                <a:spcPts val="0"/>
              </a:spcBef>
              <a:spcAft>
                <a:spcPts val="0"/>
              </a:spcAft>
              <a:buSzPts val="1800"/>
              <a:buChar char="●"/>
            </a:pPr>
            <a:r>
              <a:rPr lang="en" sz="1800"/>
              <a:t>Proper Placement</a:t>
            </a:r>
            <a:endParaRPr sz="1800"/>
          </a:p>
          <a:p>
            <a:pPr indent="-317500" lvl="1" marL="914400" rtl="0" algn="l">
              <a:spcBef>
                <a:spcPts val="0"/>
              </a:spcBef>
              <a:spcAft>
                <a:spcPts val="0"/>
              </a:spcAft>
              <a:buSzPts val="1400"/>
              <a:buChar char="○"/>
            </a:pPr>
            <a:r>
              <a:rPr lang="en" sz="1400"/>
              <a:t>Pulse generator/defibrillator is positioned in subcutaneous tissues of the anterior chest wall</a:t>
            </a:r>
            <a:endParaRPr sz="1400"/>
          </a:p>
          <a:p>
            <a:pPr indent="-317500" lvl="1" marL="914400" rtl="0" algn="l">
              <a:spcBef>
                <a:spcPts val="0"/>
              </a:spcBef>
              <a:spcAft>
                <a:spcPts val="0"/>
              </a:spcAft>
              <a:buSzPts val="1400"/>
              <a:buChar char="○"/>
            </a:pPr>
            <a:r>
              <a:rPr lang="en" sz="1400"/>
              <a:t>Electrodes are guided via subclavian vein and SVC into right atrial appendage, right ventricle and coronary sinus</a:t>
            </a:r>
            <a:endParaRPr sz="1400"/>
          </a:p>
        </p:txBody>
      </p:sp>
      <p:sp>
        <p:nvSpPr>
          <p:cNvPr id="741" name="Google Shape;741;p103"/>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Complications</a:t>
            </a:r>
            <a:endParaRPr sz="1800"/>
          </a:p>
          <a:p>
            <a:pPr indent="-317500" lvl="1" marL="914400" rtl="0" algn="l">
              <a:spcBef>
                <a:spcPts val="0"/>
              </a:spcBef>
              <a:spcAft>
                <a:spcPts val="0"/>
              </a:spcAft>
              <a:buSzPts val="1400"/>
              <a:buChar char="○"/>
            </a:pPr>
            <a:r>
              <a:rPr lang="en" sz="1400"/>
              <a:t>Misplacement in the proximal veins or cardiac chambers</a:t>
            </a:r>
            <a:endParaRPr sz="1400"/>
          </a:p>
          <a:p>
            <a:pPr indent="-317500" lvl="1" marL="914400" rtl="0" algn="l">
              <a:spcBef>
                <a:spcPts val="0"/>
              </a:spcBef>
              <a:spcAft>
                <a:spcPts val="0"/>
              </a:spcAft>
              <a:buSzPts val="1400"/>
              <a:buChar char="○"/>
            </a:pPr>
            <a:r>
              <a:rPr lang="en" sz="1400"/>
              <a:t>Perforation of the heart</a:t>
            </a:r>
            <a:endParaRPr sz="1400"/>
          </a:p>
          <a:p>
            <a:pPr indent="-317500" lvl="1" marL="914400" rtl="0" algn="l">
              <a:spcBef>
                <a:spcPts val="0"/>
              </a:spcBef>
              <a:spcAft>
                <a:spcPts val="0"/>
              </a:spcAft>
              <a:buSzPts val="1400"/>
              <a:buChar char="○"/>
            </a:pPr>
            <a:r>
              <a:rPr lang="en" sz="1400"/>
              <a:t>Lead discontinuity</a:t>
            </a:r>
            <a:endParaRPr sz="1400"/>
          </a:p>
          <a:p>
            <a:pPr indent="-317500" lvl="1" marL="914400" rtl="0" algn="l">
              <a:spcBef>
                <a:spcPts val="0"/>
              </a:spcBef>
              <a:spcAft>
                <a:spcPts val="0"/>
              </a:spcAft>
              <a:buSzPts val="1400"/>
              <a:buChar char="○"/>
            </a:pPr>
            <a:r>
              <a:rPr lang="en" sz="1400"/>
              <a:t>Pneumothorax</a:t>
            </a:r>
            <a:endParaRPr sz="1400"/>
          </a:p>
          <a:p>
            <a:pPr indent="-317500" lvl="1" marL="914400" rtl="0" algn="l">
              <a:spcBef>
                <a:spcPts val="0"/>
              </a:spcBef>
              <a:spcAft>
                <a:spcPts val="0"/>
              </a:spcAft>
              <a:buSzPts val="1400"/>
              <a:buChar char="○"/>
            </a:pPr>
            <a:r>
              <a:rPr lang="en" sz="1400"/>
              <a:t>Pacemaker-mediated tachycardia</a:t>
            </a:r>
            <a:endParaRPr sz="1400"/>
          </a:p>
          <a:p>
            <a:pPr indent="-317500" lvl="1" marL="914400" rtl="0" algn="l">
              <a:spcBef>
                <a:spcPts val="0"/>
              </a:spcBef>
              <a:spcAft>
                <a:spcPts val="0"/>
              </a:spcAft>
              <a:buSzPts val="1400"/>
              <a:buChar char="○"/>
            </a:pPr>
            <a:r>
              <a:rPr lang="en" sz="1400"/>
              <a:t>Infection</a:t>
            </a:r>
            <a:endParaRPr sz="1400"/>
          </a:p>
          <a:p>
            <a:pPr indent="0" lvl="0" marL="457200" rtl="0" algn="l">
              <a:spcBef>
                <a:spcPts val="1600"/>
              </a:spcBef>
              <a:spcAft>
                <a:spcPts val="1600"/>
              </a:spcAft>
              <a:buNone/>
            </a:pPr>
            <a:r>
              <a:t/>
            </a:r>
            <a:endParaRPr sz="14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Google Shape;158;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Tracheostomy</a:t>
            </a:r>
            <a:r>
              <a:rPr lang="en"/>
              <a:t> Tube</a:t>
            </a:r>
            <a:endParaRPr/>
          </a:p>
        </p:txBody>
      </p:sp>
      <p:sp>
        <p:nvSpPr>
          <p:cNvPr id="159" name="Google Shape;159;p32"/>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Purpose:</a:t>
            </a:r>
            <a:endParaRPr sz="1800"/>
          </a:p>
          <a:p>
            <a:pPr indent="-317500" lvl="1" marL="914400" rtl="0" algn="l">
              <a:spcBef>
                <a:spcPts val="0"/>
              </a:spcBef>
              <a:spcAft>
                <a:spcPts val="0"/>
              </a:spcAft>
              <a:buSzPts val="1400"/>
              <a:buChar char="○"/>
            </a:pPr>
            <a:r>
              <a:rPr lang="en" sz="1400"/>
              <a:t>Long term airway access in patients with obstruction at or above larynx</a:t>
            </a:r>
            <a:endParaRPr sz="1400"/>
          </a:p>
          <a:p>
            <a:pPr indent="0" lvl="0" marL="457200" rtl="0" algn="l">
              <a:spcBef>
                <a:spcPts val="1600"/>
              </a:spcBef>
              <a:spcAft>
                <a:spcPts val="0"/>
              </a:spcAft>
              <a:buNone/>
            </a:pPr>
            <a:r>
              <a:t/>
            </a:r>
            <a:endParaRPr sz="1400"/>
          </a:p>
          <a:p>
            <a:pPr indent="-342900" lvl="0" marL="457200" rtl="0" algn="l">
              <a:spcBef>
                <a:spcPts val="1600"/>
              </a:spcBef>
              <a:spcAft>
                <a:spcPts val="0"/>
              </a:spcAft>
              <a:buSzPts val="1800"/>
              <a:buChar char="●"/>
            </a:pPr>
            <a:r>
              <a:rPr lang="en" sz="1800"/>
              <a:t>Proper placement:</a:t>
            </a:r>
            <a:endParaRPr sz="1800"/>
          </a:p>
          <a:p>
            <a:pPr indent="-317500" lvl="1" marL="914400" rtl="0" algn="l">
              <a:spcBef>
                <a:spcPts val="0"/>
              </a:spcBef>
              <a:spcAft>
                <a:spcPts val="0"/>
              </a:spcAft>
              <a:buSzPts val="1400"/>
              <a:buChar char="○"/>
            </a:pPr>
            <a:r>
              <a:rPr lang="en" sz="1400"/>
              <a:t>Should terminate ½ way between the stoma and carina (~T3 level)</a:t>
            </a:r>
            <a:endParaRPr/>
          </a:p>
        </p:txBody>
      </p:sp>
      <p:sp>
        <p:nvSpPr>
          <p:cNvPr id="160" name="Google Shape;160;p32"/>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Complications:</a:t>
            </a:r>
            <a:endParaRPr sz="1800"/>
          </a:p>
          <a:p>
            <a:pPr indent="-317500" lvl="1" marL="914400" rtl="0" algn="l">
              <a:spcBef>
                <a:spcPts val="0"/>
              </a:spcBef>
              <a:spcAft>
                <a:spcPts val="0"/>
              </a:spcAft>
              <a:buSzPts val="1400"/>
              <a:buChar char="○"/>
            </a:pPr>
            <a:r>
              <a:rPr lang="en" sz="1400"/>
              <a:t>Misplacement in lungs, mediastinum or subcutaneous tissues</a:t>
            </a:r>
            <a:endParaRPr sz="1400"/>
          </a:p>
          <a:p>
            <a:pPr indent="-317500" lvl="1" marL="914400" rtl="0" algn="l">
              <a:spcBef>
                <a:spcPts val="0"/>
              </a:spcBef>
              <a:spcAft>
                <a:spcPts val="0"/>
              </a:spcAft>
              <a:buSzPts val="1400"/>
              <a:buChar char="○"/>
            </a:pPr>
            <a:r>
              <a:rPr lang="en" sz="1400"/>
              <a:t>Perforation of trachea</a:t>
            </a:r>
            <a:endParaRPr sz="1400"/>
          </a:p>
          <a:p>
            <a:pPr indent="-317500" lvl="1" marL="914400" rtl="0" algn="l">
              <a:spcBef>
                <a:spcPts val="0"/>
              </a:spcBef>
              <a:spcAft>
                <a:spcPts val="0"/>
              </a:spcAft>
              <a:buSzPts val="1400"/>
              <a:buChar char="○"/>
            </a:pPr>
            <a:r>
              <a:rPr lang="en" sz="1400"/>
              <a:t>Aspiration</a:t>
            </a:r>
            <a:endParaRPr sz="1400"/>
          </a:p>
          <a:p>
            <a:pPr indent="-317500" lvl="1" marL="914400" rtl="0" algn="l">
              <a:spcBef>
                <a:spcPts val="0"/>
              </a:spcBef>
              <a:spcAft>
                <a:spcPts val="0"/>
              </a:spcAft>
              <a:buSzPts val="1400"/>
              <a:buChar char="○"/>
            </a:pPr>
            <a:r>
              <a:rPr lang="en" sz="1400"/>
              <a:t>Pneumomediastinum or pneumothorax</a:t>
            </a:r>
            <a:endParaRPr sz="1400"/>
          </a:p>
          <a:p>
            <a:pPr indent="-317500" lvl="1" marL="914400" rtl="0" algn="l">
              <a:spcBef>
                <a:spcPts val="0"/>
              </a:spcBef>
              <a:spcAft>
                <a:spcPts val="0"/>
              </a:spcAft>
              <a:buSzPts val="1400"/>
              <a:buChar char="○"/>
            </a:pPr>
            <a:r>
              <a:rPr lang="en" sz="1400"/>
              <a:t>Tracheal wall injury/stenosis</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5" name="Shape 745"/>
        <p:cNvGrpSpPr/>
        <p:nvPr/>
      </p:nvGrpSpPr>
      <p:grpSpPr>
        <a:xfrm>
          <a:off x="0" y="0"/>
          <a:ext cx="0" cy="0"/>
          <a:chOff x="0" y="0"/>
          <a:chExt cx="0" cy="0"/>
        </a:xfrm>
      </p:grpSpPr>
      <p:sp>
        <p:nvSpPr>
          <p:cNvPr id="746" name="Google Shape;746;p10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Cardiac Pacemaker/Implantable Cardiac Defibrillator: Proper Placement</a:t>
            </a:r>
            <a:endParaRPr/>
          </a:p>
        </p:txBody>
      </p:sp>
      <p:pic>
        <p:nvPicPr>
          <p:cNvPr id="747" name="Google Shape;747;p104"/>
          <p:cNvPicPr preferRelativeResize="0"/>
          <p:nvPr/>
        </p:nvPicPr>
        <p:blipFill rotWithShape="1">
          <a:blip r:embed="rId3">
            <a:alphaModFix/>
          </a:blip>
          <a:srcRect b="12856" l="8870" r="6160" t="17651"/>
          <a:stretch/>
        </p:blipFill>
        <p:spPr>
          <a:xfrm>
            <a:off x="805675" y="1412825"/>
            <a:ext cx="3778148" cy="3621150"/>
          </a:xfrm>
          <a:prstGeom prst="rect">
            <a:avLst/>
          </a:prstGeom>
          <a:noFill/>
          <a:ln>
            <a:noFill/>
          </a:ln>
        </p:spPr>
      </p:pic>
      <p:pic>
        <p:nvPicPr>
          <p:cNvPr id="748" name="Google Shape;748;p104"/>
          <p:cNvPicPr preferRelativeResize="0"/>
          <p:nvPr/>
        </p:nvPicPr>
        <p:blipFill rotWithShape="1">
          <a:blip r:embed="rId4">
            <a:alphaModFix/>
          </a:blip>
          <a:srcRect b="14054" l="10169" r="8668" t="21324"/>
          <a:stretch/>
        </p:blipFill>
        <p:spPr>
          <a:xfrm>
            <a:off x="4574425" y="1326650"/>
            <a:ext cx="3890350" cy="362932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2" name="Shape 752"/>
        <p:cNvGrpSpPr/>
        <p:nvPr/>
      </p:nvGrpSpPr>
      <p:grpSpPr>
        <a:xfrm>
          <a:off x="0" y="0"/>
          <a:ext cx="0" cy="0"/>
          <a:chOff x="0" y="0"/>
          <a:chExt cx="0" cy="0"/>
        </a:xfrm>
      </p:grpSpPr>
      <p:pic>
        <p:nvPicPr>
          <p:cNvPr id="753" name="Google Shape;753;p105"/>
          <p:cNvPicPr preferRelativeResize="0"/>
          <p:nvPr/>
        </p:nvPicPr>
        <p:blipFill>
          <a:blip r:embed="rId3">
            <a:alphaModFix/>
          </a:blip>
          <a:stretch>
            <a:fillRect/>
          </a:stretch>
        </p:blipFill>
        <p:spPr>
          <a:xfrm>
            <a:off x="2410950" y="1235175"/>
            <a:ext cx="4322088" cy="3820976"/>
          </a:xfrm>
          <a:prstGeom prst="rect">
            <a:avLst/>
          </a:prstGeom>
          <a:noFill/>
          <a:ln>
            <a:noFill/>
          </a:ln>
        </p:spPr>
      </p:pic>
      <p:sp>
        <p:nvSpPr>
          <p:cNvPr id="754" name="Google Shape;754;p105"/>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Cardiac Pacemaker/Implantable Cardiac Defibrillator: Misplaced</a:t>
            </a:r>
            <a:endParaRPr/>
          </a:p>
        </p:txBody>
      </p:sp>
      <p:sp>
        <p:nvSpPr>
          <p:cNvPr id="755" name="Google Shape;755;p105"/>
          <p:cNvSpPr txBox="1"/>
          <p:nvPr/>
        </p:nvSpPr>
        <p:spPr>
          <a:xfrm>
            <a:off x="484350" y="2285400"/>
            <a:ext cx="1926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Right IJ cardiac lead extends into the aorta, terminating in the distal descending thoracic aorta</a:t>
            </a:r>
            <a:endParaRPr>
              <a:solidFill>
                <a:srgbClr val="FFFFFF"/>
              </a:solidFill>
            </a:endParaRPr>
          </a:p>
        </p:txBody>
      </p:sp>
      <p:cxnSp>
        <p:nvCxnSpPr>
          <p:cNvPr id="756" name="Google Shape;756;p105"/>
          <p:cNvCxnSpPr/>
          <p:nvPr/>
        </p:nvCxnSpPr>
        <p:spPr>
          <a:xfrm>
            <a:off x="4113150" y="4196900"/>
            <a:ext cx="243000" cy="175800"/>
          </a:xfrm>
          <a:prstGeom prst="straightConnector1">
            <a:avLst/>
          </a:prstGeom>
          <a:noFill/>
          <a:ln cap="flat" cmpd="sng" w="9525">
            <a:solidFill>
              <a:srgbClr val="0000FF"/>
            </a:solidFill>
            <a:prstDash val="solid"/>
            <a:round/>
            <a:headEnd len="med" w="med" type="none"/>
            <a:tailEnd len="med" w="med" type="triangle"/>
          </a:ln>
        </p:spPr>
      </p:cxn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0" name="Shape 760"/>
        <p:cNvGrpSpPr/>
        <p:nvPr/>
      </p:nvGrpSpPr>
      <p:grpSpPr>
        <a:xfrm>
          <a:off x="0" y="0"/>
          <a:ext cx="0" cy="0"/>
          <a:chOff x="0" y="0"/>
          <a:chExt cx="0" cy="0"/>
        </a:xfrm>
      </p:grpSpPr>
      <p:sp>
        <p:nvSpPr>
          <p:cNvPr id="761" name="Google Shape;761;p10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Cardiac Pacemaker/Implantable Cardiac Defibrillator: Fractured Leads</a:t>
            </a:r>
            <a:endParaRPr/>
          </a:p>
        </p:txBody>
      </p:sp>
      <p:pic>
        <p:nvPicPr>
          <p:cNvPr id="762" name="Google Shape;762;p106"/>
          <p:cNvPicPr preferRelativeResize="0"/>
          <p:nvPr/>
        </p:nvPicPr>
        <p:blipFill>
          <a:blip r:embed="rId3">
            <a:alphaModFix/>
          </a:blip>
          <a:stretch>
            <a:fillRect/>
          </a:stretch>
        </p:blipFill>
        <p:spPr>
          <a:xfrm>
            <a:off x="896950" y="1356050"/>
            <a:ext cx="3755661" cy="3820977"/>
          </a:xfrm>
          <a:prstGeom prst="rect">
            <a:avLst/>
          </a:prstGeom>
          <a:noFill/>
          <a:ln>
            <a:noFill/>
          </a:ln>
        </p:spPr>
      </p:pic>
      <p:pic>
        <p:nvPicPr>
          <p:cNvPr id="763" name="Google Shape;763;p106"/>
          <p:cNvPicPr preferRelativeResize="0"/>
          <p:nvPr/>
        </p:nvPicPr>
        <p:blipFill>
          <a:blip r:embed="rId4">
            <a:alphaModFix/>
          </a:blip>
          <a:stretch>
            <a:fillRect/>
          </a:stretch>
        </p:blipFill>
        <p:spPr>
          <a:xfrm>
            <a:off x="4653600" y="1356050"/>
            <a:ext cx="3755661" cy="3820977"/>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7" name="Shape 767"/>
        <p:cNvGrpSpPr/>
        <p:nvPr/>
      </p:nvGrpSpPr>
      <p:grpSpPr>
        <a:xfrm>
          <a:off x="0" y="0"/>
          <a:ext cx="0" cy="0"/>
          <a:chOff x="0" y="0"/>
          <a:chExt cx="0" cy="0"/>
        </a:xfrm>
      </p:grpSpPr>
      <p:sp>
        <p:nvSpPr>
          <p:cNvPr id="768" name="Google Shape;768;p107"/>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Cardiac Pacemaker/Implantable Cardiac Defibrillator:</a:t>
            </a:r>
            <a:endParaRPr/>
          </a:p>
          <a:p>
            <a:pPr indent="0" lvl="0" marL="0" rtl="0" algn="l">
              <a:spcBef>
                <a:spcPts val="0"/>
              </a:spcBef>
              <a:spcAft>
                <a:spcPts val="0"/>
              </a:spcAft>
              <a:buNone/>
            </a:pPr>
            <a:r>
              <a:rPr lang="en"/>
              <a:t>Misplaced</a:t>
            </a:r>
            <a:endParaRPr/>
          </a:p>
        </p:txBody>
      </p:sp>
      <p:pic>
        <p:nvPicPr>
          <p:cNvPr id="769" name="Google Shape;769;p107"/>
          <p:cNvPicPr preferRelativeResize="0"/>
          <p:nvPr/>
        </p:nvPicPr>
        <p:blipFill>
          <a:blip r:embed="rId3">
            <a:alphaModFix/>
          </a:blip>
          <a:stretch>
            <a:fillRect/>
          </a:stretch>
        </p:blipFill>
        <p:spPr>
          <a:xfrm>
            <a:off x="228600" y="1322525"/>
            <a:ext cx="4589974" cy="3820974"/>
          </a:xfrm>
          <a:prstGeom prst="rect">
            <a:avLst/>
          </a:prstGeom>
          <a:noFill/>
          <a:ln>
            <a:noFill/>
          </a:ln>
        </p:spPr>
      </p:pic>
      <p:pic>
        <p:nvPicPr>
          <p:cNvPr id="770" name="Google Shape;770;p107"/>
          <p:cNvPicPr preferRelativeResize="0"/>
          <p:nvPr/>
        </p:nvPicPr>
        <p:blipFill rotWithShape="1">
          <a:blip r:embed="rId4">
            <a:alphaModFix/>
          </a:blip>
          <a:srcRect b="12397" l="13780" r="5398" t="8936"/>
          <a:stretch/>
        </p:blipFill>
        <p:spPr>
          <a:xfrm>
            <a:off x="5156839" y="1322525"/>
            <a:ext cx="3925861" cy="3820975"/>
          </a:xfrm>
          <a:prstGeom prst="rect">
            <a:avLst/>
          </a:prstGeom>
          <a:noFill/>
          <a:ln>
            <a:noFill/>
          </a:ln>
        </p:spPr>
      </p:pic>
      <p:sp>
        <p:nvSpPr>
          <p:cNvPr id="771" name="Google Shape;771;p107"/>
          <p:cNvSpPr txBox="1"/>
          <p:nvPr/>
        </p:nvSpPr>
        <p:spPr>
          <a:xfrm>
            <a:off x="3585400" y="937175"/>
            <a:ext cx="2496300" cy="89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rPr>
              <a:t>RV lead though right ventricular wall with tip in pericardial fat</a:t>
            </a:r>
            <a:r>
              <a:rPr lang="en"/>
              <a:t>.</a:t>
            </a:r>
            <a:endParaRPr/>
          </a:p>
        </p:txBody>
      </p:sp>
      <p:cxnSp>
        <p:nvCxnSpPr>
          <p:cNvPr id="772" name="Google Shape;772;p107"/>
          <p:cNvCxnSpPr/>
          <p:nvPr/>
        </p:nvCxnSpPr>
        <p:spPr>
          <a:xfrm rot="10800000">
            <a:off x="4106275" y="4473825"/>
            <a:ext cx="245100" cy="294300"/>
          </a:xfrm>
          <a:prstGeom prst="straightConnector1">
            <a:avLst/>
          </a:prstGeom>
          <a:noFill/>
          <a:ln cap="flat" cmpd="sng" w="19050">
            <a:solidFill>
              <a:srgbClr val="0000FF"/>
            </a:solidFill>
            <a:prstDash val="solid"/>
            <a:round/>
            <a:headEnd len="med" w="med" type="none"/>
            <a:tailEnd len="med" w="med" type="triangle"/>
          </a:ln>
        </p:spPr>
      </p:cxnSp>
      <p:cxnSp>
        <p:nvCxnSpPr>
          <p:cNvPr id="773" name="Google Shape;773;p107"/>
          <p:cNvCxnSpPr/>
          <p:nvPr/>
        </p:nvCxnSpPr>
        <p:spPr>
          <a:xfrm flipH="1">
            <a:off x="8653675" y="4118475"/>
            <a:ext cx="183900" cy="294300"/>
          </a:xfrm>
          <a:prstGeom prst="straightConnector1">
            <a:avLst/>
          </a:prstGeom>
          <a:noFill/>
          <a:ln cap="flat" cmpd="sng" w="19050">
            <a:solidFill>
              <a:srgbClr val="0000FF"/>
            </a:solidFill>
            <a:prstDash val="solid"/>
            <a:round/>
            <a:headEnd len="med" w="med" type="none"/>
            <a:tailEnd len="med" w="med" type="triangle"/>
          </a:ln>
        </p:spPr>
      </p:cxn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7" name="Shape 777"/>
        <p:cNvGrpSpPr/>
        <p:nvPr/>
      </p:nvGrpSpPr>
      <p:grpSpPr>
        <a:xfrm>
          <a:off x="0" y="0"/>
          <a:ext cx="0" cy="0"/>
          <a:chOff x="0" y="0"/>
          <a:chExt cx="0" cy="0"/>
        </a:xfrm>
      </p:grpSpPr>
      <p:sp>
        <p:nvSpPr>
          <p:cNvPr id="778" name="Google Shape;778;p10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End</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Tracheostomy Tube: Proper Placement</a:t>
            </a:r>
            <a:endParaRPr/>
          </a:p>
        </p:txBody>
      </p:sp>
      <p:pic>
        <p:nvPicPr>
          <p:cNvPr id="166" name="Google Shape;166;p33"/>
          <p:cNvPicPr preferRelativeResize="0"/>
          <p:nvPr/>
        </p:nvPicPr>
        <p:blipFill rotWithShape="1">
          <a:blip r:embed="rId3">
            <a:alphaModFix/>
          </a:blip>
          <a:srcRect b="15313" l="0" r="0" t="11383"/>
          <a:stretch/>
        </p:blipFill>
        <p:spPr>
          <a:xfrm>
            <a:off x="971725" y="1315350"/>
            <a:ext cx="3423002" cy="3195598"/>
          </a:xfrm>
          <a:prstGeom prst="rect">
            <a:avLst/>
          </a:prstGeom>
          <a:noFill/>
          <a:ln>
            <a:noFill/>
          </a:ln>
        </p:spPr>
      </p:pic>
      <p:pic>
        <p:nvPicPr>
          <p:cNvPr id="167" name="Google Shape;167;p33"/>
          <p:cNvPicPr preferRelativeResize="0"/>
          <p:nvPr/>
        </p:nvPicPr>
        <p:blipFill rotWithShape="1">
          <a:blip r:embed="rId4">
            <a:alphaModFix/>
          </a:blip>
          <a:srcRect b="17537" l="0" r="0" t="17243"/>
          <a:stretch/>
        </p:blipFill>
        <p:spPr>
          <a:xfrm>
            <a:off x="4673200" y="1355113"/>
            <a:ext cx="3758625" cy="311607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