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4" r:id="rId1"/>
    <p:sldMasterId id="2147483705" r:id="rId2"/>
    <p:sldMasterId id="2147483706" r:id="rId3"/>
    <p:sldMasterId id="2147483707" r:id="rId4"/>
    <p:sldMasterId id="2147483708" r:id="rId5"/>
  </p:sldMasterIdLst>
  <p:notesMasterIdLst>
    <p:notesMasterId r:id="rId3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711EC6-8A1F-4769-80FC-3B9A158B8F0F}" v="6" dt="2020-02-06T02:08:45.662"/>
  </p1510:revLst>
</p1510:revInfo>
</file>

<file path=ppt/tableStyles.xml><?xml version="1.0" encoding="utf-8"?>
<a:tblStyleLst xmlns:a="http://schemas.openxmlformats.org/drawingml/2006/main" def="{4112A502-20DF-4815-A045-A67689F49178}">
  <a:tblStyle styleId="{4112A502-20DF-4815-A045-A67689F4917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EB711EC6-8A1F-4769-80FC-3B9A158B8F0F}"/>
    <pc:docChg chg="modSld">
      <pc:chgData name="" userId="" providerId="" clId="Web-{EB711EC6-8A1F-4769-80FC-3B9A158B8F0F}" dt="2020-02-06T02:08:45.662" v="3" actId="1076"/>
      <pc:docMkLst>
        <pc:docMk/>
      </pc:docMkLst>
      <pc:sldChg chg="addSp modSp">
        <pc:chgData name="" userId="" providerId="" clId="Web-{EB711EC6-8A1F-4769-80FC-3B9A158B8F0F}" dt="2020-02-06T02:08:45.662" v="3" actId="1076"/>
        <pc:sldMkLst>
          <pc:docMk/>
          <pc:sldMk cId="0" sldId="256"/>
        </pc:sldMkLst>
        <pc:picChg chg="add mod">
          <ac:chgData name="" userId="" providerId="" clId="Web-{EB711EC6-8A1F-4769-80FC-3B9A158B8F0F}" dt="2020-02-06T02:08:35.865" v="1" actId="1076"/>
          <ac:picMkLst>
            <pc:docMk/>
            <pc:sldMk cId="0" sldId="256"/>
            <ac:picMk id="2" creationId="{B938EDCC-5D3E-466C-8B10-2C1636671685}"/>
          </ac:picMkLst>
        </pc:picChg>
        <pc:picChg chg="add mod">
          <ac:chgData name="" userId="" providerId="" clId="Web-{EB711EC6-8A1F-4769-80FC-3B9A158B8F0F}" dt="2020-02-06T02:08:45.662" v="3" actId="1076"/>
          <ac:picMkLst>
            <pc:docMk/>
            <pc:sldMk cId="0" sldId="256"/>
            <ac:picMk id="4" creationId="{77BFA728-D617-4BCD-B111-FB228D534ED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8a13e8e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8a13e8e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f5b2bb0ac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f5b2bb0ac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c718dfee2_7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g2c718dfee2_7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718dfee2_7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7" name="Google Shape;537;g2c718dfee2_7_4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f5b2bb0a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9" name="Google Shape;549;g2f5b2bb0ac_1_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c718dfee2_7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3" name="Google Shape;563;g2c718dfee2_7_48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c718dfee2_7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5" name="Google Shape;585;g2c718dfee2_7_5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c718dfee2_7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9" name="Google Shape;599;g2c718dfee2_7_5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c718dfee2_7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2" name="Google Shape;612;g2c718dfee2_7_57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c718dfee2_7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7" name="Google Shape;627;g2c718dfee2_7_58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c718dfee2_7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g2c718dfee2_7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c718dfee2_7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g2c718dfee2_7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c718dfee2_7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g2c718dfee2_7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c718dfee2_7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g2c718dfee2_7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2c718dfee2_7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g2c718dfee2_7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2c718dfee2_7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g2c718dfee2_7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31095183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31095183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c718dfee2_7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g2c718dfee2_7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f5b2bb0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f5b2bb0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505d9cf0b4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505d9cf0b4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8a13e8ef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8a13e8ef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8a13e8ef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8a13e8ef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f5b2bb0ac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f5b2bb0ac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f5b2bb0ac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f5b2bb0ac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f5b2bb0ac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2f5b2bb0ac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>
            <a:spLocks noGrp="1"/>
          </p:cNvSpPr>
          <p:nvPr>
            <p:ph type="title"/>
          </p:nvPr>
        </p:nvSpPr>
        <p:spPr>
          <a:xfrm>
            <a:off x="457200" y="116586"/>
            <a:ext cx="8229600" cy="9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body" idx="1"/>
          </p:nvPr>
        </p:nvSpPr>
        <p:spPr>
          <a:xfrm>
            <a:off x="457200" y="1331119"/>
            <a:ext cx="8229600" cy="3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116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8619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52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E66C7D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6BB76D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E8865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dt" idx="10"/>
          </p:nvPr>
        </p:nvSpPr>
        <p:spPr>
          <a:xfrm>
            <a:off x="457200" y="4857750"/>
            <a:ext cx="2133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ftr" idx="11"/>
          </p:nvPr>
        </p:nvSpPr>
        <p:spPr>
          <a:xfrm>
            <a:off x="2640013" y="4857750"/>
            <a:ext cx="5508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204200" y="4857750"/>
            <a:ext cx="7335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/>
          <p:nvPr/>
        </p:nvSpPr>
        <p:spPr>
          <a:xfrm>
            <a:off x="0" y="0"/>
            <a:ext cx="9144000" cy="3851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7"/>
          <p:cNvSpPr/>
          <p:nvPr/>
        </p:nvSpPr>
        <p:spPr>
          <a:xfrm>
            <a:off x="0" y="3845719"/>
            <a:ext cx="9144000" cy="34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7"/>
          <p:cNvSpPr txBox="1">
            <a:spLocks noGrp="1"/>
          </p:cNvSpPr>
          <p:nvPr>
            <p:ph type="ctrTitle"/>
          </p:nvPr>
        </p:nvSpPr>
        <p:spPr>
          <a:xfrm>
            <a:off x="685800" y="2516886"/>
            <a:ext cx="8077200" cy="12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7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subTitle" idx="1"/>
          </p:nvPr>
        </p:nvSpPr>
        <p:spPr>
          <a:xfrm>
            <a:off x="685800" y="1371600"/>
            <a:ext cx="8077200" cy="11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52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E66C7D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6BB76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E8865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dt" idx="10"/>
          </p:nvPr>
        </p:nvSpPr>
        <p:spPr>
          <a:xfrm>
            <a:off x="457200" y="4857750"/>
            <a:ext cx="2133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ftr" idx="11"/>
          </p:nvPr>
        </p:nvSpPr>
        <p:spPr>
          <a:xfrm>
            <a:off x="2640013" y="4857750"/>
            <a:ext cx="5508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sldNum" idx="12"/>
          </p:nvPr>
        </p:nvSpPr>
        <p:spPr>
          <a:xfrm>
            <a:off x="8204200" y="4857750"/>
            <a:ext cx="7335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/>
          <p:nvPr/>
        </p:nvSpPr>
        <p:spPr>
          <a:xfrm>
            <a:off x="0" y="0"/>
            <a:ext cx="9144000" cy="195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8"/>
          <p:cNvSpPr/>
          <p:nvPr/>
        </p:nvSpPr>
        <p:spPr>
          <a:xfrm>
            <a:off x="0" y="1951435"/>
            <a:ext cx="9144000" cy="34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>
            <a:off x="749808" y="89154"/>
            <a:ext cx="8013300" cy="12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7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>
            <a:off x="740664" y="1371600"/>
            <a:ext cx="80223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62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E66C7D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6BB76D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E8865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457200" y="4857750"/>
            <a:ext cx="2133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2640013" y="4857750"/>
            <a:ext cx="5508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204200" y="4857750"/>
            <a:ext cx="7335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29"/>
          <p:cNvSpPr txBox="1">
            <a:spLocks noGrp="1"/>
          </p:cNvSpPr>
          <p:nvPr>
            <p:ph type="body" idx="1"/>
          </p:nvPr>
        </p:nvSpPr>
        <p:spPr>
          <a:xfrm>
            <a:off x="457200" y="1330452"/>
            <a:ext cx="4038600" cy="3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◼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576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16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E66C7D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6BB76D"/>
              </a:buClr>
              <a:buSzPts val="18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E8865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29"/>
          <p:cNvSpPr txBox="1">
            <a:spLocks noGrp="1"/>
          </p:cNvSpPr>
          <p:nvPr>
            <p:ph type="body" idx="2"/>
          </p:nvPr>
        </p:nvSpPr>
        <p:spPr>
          <a:xfrm>
            <a:off x="4648200" y="1330452"/>
            <a:ext cx="4038600" cy="3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7084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◼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576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16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E66C7D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6BB76D"/>
              </a:buClr>
              <a:buSzPts val="18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E8865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29"/>
          <p:cNvSpPr txBox="1">
            <a:spLocks noGrp="1"/>
          </p:cNvSpPr>
          <p:nvPr>
            <p:ph type="dt" idx="10"/>
          </p:nvPr>
        </p:nvSpPr>
        <p:spPr>
          <a:xfrm>
            <a:off x="457200" y="4857750"/>
            <a:ext cx="2133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9"/>
          <p:cNvSpPr txBox="1">
            <a:spLocks noGrp="1"/>
          </p:cNvSpPr>
          <p:nvPr>
            <p:ph type="ftr" idx="11"/>
          </p:nvPr>
        </p:nvSpPr>
        <p:spPr>
          <a:xfrm>
            <a:off x="2640013" y="4857750"/>
            <a:ext cx="5508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29"/>
          <p:cNvSpPr txBox="1">
            <a:spLocks noGrp="1"/>
          </p:cNvSpPr>
          <p:nvPr>
            <p:ph type="sldNum" idx="12"/>
          </p:nvPr>
        </p:nvSpPr>
        <p:spPr>
          <a:xfrm>
            <a:off x="8204200" y="4857750"/>
            <a:ext cx="7335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0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30"/>
          <p:cNvSpPr txBox="1">
            <a:spLocks noGrp="1"/>
          </p:cNvSpPr>
          <p:nvPr>
            <p:ph type="body" idx="1"/>
          </p:nvPr>
        </p:nvSpPr>
        <p:spPr>
          <a:xfrm>
            <a:off x="457200" y="1274240"/>
            <a:ext cx="40401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Noto Sans Symbols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E66C7D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6BB76D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E8865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30"/>
          <p:cNvSpPr txBox="1">
            <a:spLocks noGrp="1"/>
          </p:cNvSpPr>
          <p:nvPr>
            <p:ph type="body" idx="2"/>
          </p:nvPr>
        </p:nvSpPr>
        <p:spPr>
          <a:xfrm>
            <a:off x="457200" y="1837134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05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E66C7D"/>
              </a:buClr>
              <a:buSzPts val="18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BB76D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E8865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30"/>
          <p:cNvSpPr txBox="1">
            <a:spLocks noGrp="1"/>
          </p:cNvSpPr>
          <p:nvPr>
            <p:ph type="body" idx="3"/>
          </p:nvPr>
        </p:nvSpPr>
        <p:spPr>
          <a:xfrm>
            <a:off x="4645025" y="1274240"/>
            <a:ext cx="40419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Noto Sans Symbols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E66C7D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6BB76D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E8865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30"/>
          <p:cNvSpPr txBox="1">
            <a:spLocks noGrp="1"/>
          </p:cNvSpPr>
          <p:nvPr>
            <p:ph type="body" idx="4"/>
          </p:nvPr>
        </p:nvSpPr>
        <p:spPr>
          <a:xfrm>
            <a:off x="4645025" y="1837134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05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E66C7D"/>
              </a:buClr>
              <a:buSzPts val="18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BB76D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E88651"/>
              </a:buClr>
              <a:buSzPts val="1600"/>
              <a:buFont typeface="Noto Sans Symbols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30"/>
          <p:cNvSpPr txBox="1">
            <a:spLocks noGrp="1"/>
          </p:cNvSpPr>
          <p:nvPr>
            <p:ph type="dt" idx="10"/>
          </p:nvPr>
        </p:nvSpPr>
        <p:spPr>
          <a:xfrm>
            <a:off x="457200" y="4857750"/>
            <a:ext cx="2133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30"/>
          <p:cNvSpPr txBox="1">
            <a:spLocks noGrp="1"/>
          </p:cNvSpPr>
          <p:nvPr>
            <p:ph type="ftr" idx="11"/>
          </p:nvPr>
        </p:nvSpPr>
        <p:spPr>
          <a:xfrm>
            <a:off x="2640013" y="4857750"/>
            <a:ext cx="5508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30"/>
          <p:cNvSpPr txBox="1">
            <a:spLocks noGrp="1"/>
          </p:cNvSpPr>
          <p:nvPr>
            <p:ph type="sldNum" idx="12"/>
          </p:nvPr>
        </p:nvSpPr>
        <p:spPr>
          <a:xfrm>
            <a:off x="8204200" y="4857750"/>
            <a:ext cx="7335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1"/>
          <p:cNvSpPr txBox="1">
            <a:spLocks noGrp="1"/>
          </p:cNvSpPr>
          <p:nvPr>
            <p:ph type="dt" idx="10"/>
          </p:nvPr>
        </p:nvSpPr>
        <p:spPr>
          <a:xfrm>
            <a:off x="457200" y="4857750"/>
            <a:ext cx="2133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31"/>
          <p:cNvSpPr txBox="1">
            <a:spLocks noGrp="1"/>
          </p:cNvSpPr>
          <p:nvPr>
            <p:ph type="ftr" idx="11"/>
          </p:nvPr>
        </p:nvSpPr>
        <p:spPr>
          <a:xfrm>
            <a:off x="2640013" y="4857750"/>
            <a:ext cx="5508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31"/>
          <p:cNvSpPr txBox="1">
            <a:spLocks noGrp="1"/>
          </p:cNvSpPr>
          <p:nvPr>
            <p:ph type="sldNum" idx="12"/>
          </p:nvPr>
        </p:nvSpPr>
        <p:spPr>
          <a:xfrm>
            <a:off x="8204200" y="4857750"/>
            <a:ext cx="7335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2"/>
          <p:cNvSpPr txBox="1">
            <a:spLocks noGrp="1"/>
          </p:cNvSpPr>
          <p:nvPr>
            <p:ph type="dt" idx="10"/>
          </p:nvPr>
        </p:nvSpPr>
        <p:spPr>
          <a:xfrm>
            <a:off x="457200" y="4857750"/>
            <a:ext cx="2133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ftr" idx="11"/>
          </p:nvPr>
        </p:nvSpPr>
        <p:spPr>
          <a:xfrm>
            <a:off x="2640013" y="4857750"/>
            <a:ext cx="5508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32"/>
          <p:cNvSpPr txBox="1">
            <a:spLocks noGrp="1"/>
          </p:cNvSpPr>
          <p:nvPr>
            <p:ph type="sldNum" idx="12"/>
          </p:nvPr>
        </p:nvSpPr>
        <p:spPr>
          <a:xfrm>
            <a:off x="8204200" y="4857750"/>
            <a:ext cx="7335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2855913" y="0"/>
            <a:ext cx="45900" cy="109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2855913" y="0"/>
            <a:ext cx="45900" cy="109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3"/>
          <p:cNvSpPr txBox="1">
            <a:spLocks noGrp="1"/>
          </p:cNvSpPr>
          <p:nvPr>
            <p:ph type="title"/>
          </p:nvPr>
        </p:nvSpPr>
        <p:spPr>
          <a:xfrm>
            <a:off x="167838" y="114300"/>
            <a:ext cx="2523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33"/>
          <p:cNvSpPr txBox="1">
            <a:spLocks noGrp="1"/>
          </p:cNvSpPr>
          <p:nvPr>
            <p:ph type="body" idx="1"/>
          </p:nvPr>
        </p:nvSpPr>
        <p:spPr>
          <a:xfrm>
            <a:off x="3019377" y="1307350"/>
            <a:ext cx="5920500" cy="3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116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8619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52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E66C7D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6BB76D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E8865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Google Shape;155;p33"/>
          <p:cNvSpPr txBox="1">
            <a:spLocks noGrp="1"/>
          </p:cNvSpPr>
          <p:nvPr>
            <p:ph type="body" idx="2"/>
          </p:nvPr>
        </p:nvSpPr>
        <p:spPr>
          <a:xfrm>
            <a:off x="167838" y="1297513"/>
            <a:ext cx="2469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E66C7D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6BB76D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E8865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33"/>
          <p:cNvSpPr txBox="1">
            <a:spLocks noGrp="1"/>
          </p:cNvSpPr>
          <p:nvPr>
            <p:ph type="dt" idx="10"/>
          </p:nvPr>
        </p:nvSpPr>
        <p:spPr>
          <a:xfrm>
            <a:off x="457200" y="4857750"/>
            <a:ext cx="2133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33"/>
          <p:cNvSpPr txBox="1">
            <a:spLocks noGrp="1"/>
          </p:cNvSpPr>
          <p:nvPr>
            <p:ph type="ftr" idx="11"/>
          </p:nvPr>
        </p:nvSpPr>
        <p:spPr>
          <a:xfrm>
            <a:off x="2640013" y="4857750"/>
            <a:ext cx="5508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3"/>
          <p:cNvSpPr txBox="1">
            <a:spLocks noGrp="1"/>
          </p:cNvSpPr>
          <p:nvPr>
            <p:ph type="sldNum" idx="12"/>
          </p:nvPr>
        </p:nvSpPr>
        <p:spPr>
          <a:xfrm>
            <a:off x="8204200" y="4857750"/>
            <a:ext cx="7335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bg>
      <p:bgPr>
        <a:solidFill>
          <a:schemeClr val="lt2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4"/>
          <p:cNvSpPr/>
          <p:nvPr/>
        </p:nvSpPr>
        <p:spPr>
          <a:xfrm>
            <a:off x="2855913" y="0"/>
            <a:ext cx="45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34"/>
          <p:cNvSpPr/>
          <p:nvPr/>
        </p:nvSpPr>
        <p:spPr>
          <a:xfrm>
            <a:off x="2855913" y="0"/>
            <a:ext cx="45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34"/>
          <p:cNvSpPr txBox="1">
            <a:spLocks noGrp="1"/>
          </p:cNvSpPr>
          <p:nvPr>
            <p:ph type="title"/>
          </p:nvPr>
        </p:nvSpPr>
        <p:spPr>
          <a:xfrm>
            <a:off x="164592" y="116586"/>
            <a:ext cx="25251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34"/>
          <p:cNvSpPr>
            <a:spLocks noGrp="1"/>
          </p:cNvSpPr>
          <p:nvPr>
            <p:ph type="pic" idx="2"/>
          </p:nvPr>
        </p:nvSpPr>
        <p:spPr>
          <a:xfrm>
            <a:off x="2903805" y="1113606"/>
            <a:ext cx="6247500" cy="4029900"/>
          </a:xfrm>
          <a:prstGeom prst="rect">
            <a:avLst/>
          </a:prstGeom>
          <a:solidFill>
            <a:srgbClr val="BABABB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52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rgbClr val="E66C7D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rgbClr val="6BB76D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rgbClr val="E8865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34"/>
          <p:cNvSpPr txBox="1">
            <a:spLocks noGrp="1"/>
          </p:cNvSpPr>
          <p:nvPr>
            <p:ph type="body" idx="1"/>
          </p:nvPr>
        </p:nvSpPr>
        <p:spPr>
          <a:xfrm>
            <a:off x="164592" y="1296162"/>
            <a:ext cx="2469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E66C7D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6BB76D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E8865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34"/>
          <p:cNvSpPr txBox="1">
            <a:spLocks noGrp="1"/>
          </p:cNvSpPr>
          <p:nvPr>
            <p:ph type="dt" idx="10"/>
          </p:nvPr>
        </p:nvSpPr>
        <p:spPr>
          <a:xfrm>
            <a:off x="165100" y="877491"/>
            <a:ext cx="2522400" cy="1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34"/>
          <p:cNvSpPr txBox="1">
            <a:spLocks noGrp="1"/>
          </p:cNvSpPr>
          <p:nvPr>
            <p:ph type="ftr" idx="11"/>
          </p:nvPr>
        </p:nvSpPr>
        <p:spPr>
          <a:xfrm>
            <a:off x="3035300" y="877491"/>
            <a:ext cx="5194200" cy="1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ABA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34"/>
          <p:cNvSpPr txBox="1">
            <a:spLocks noGrp="1"/>
          </p:cNvSpPr>
          <p:nvPr>
            <p:ph type="sldNum" idx="12"/>
          </p:nvPr>
        </p:nvSpPr>
        <p:spPr>
          <a:xfrm>
            <a:off x="8339138" y="877491"/>
            <a:ext cx="733500" cy="1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35"/>
          <p:cNvSpPr txBox="1">
            <a:spLocks noGrp="1"/>
          </p:cNvSpPr>
          <p:nvPr>
            <p:ph type="body" idx="1"/>
          </p:nvPr>
        </p:nvSpPr>
        <p:spPr>
          <a:xfrm rot="5400000">
            <a:off x="2837250" y="-1048931"/>
            <a:ext cx="3469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116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8619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52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E66C7D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6BB76D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E8865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35"/>
          <p:cNvSpPr txBox="1">
            <a:spLocks noGrp="1"/>
          </p:cNvSpPr>
          <p:nvPr>
            <p:ph type="dt" idx="10"/>
          </p:nvPr>
        </p:nvSpPr>
        <p:spPr>
          <a:xfrm>
            <a:off x="457200" y="4857750"/>
            <a:ext cx="2133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35"/>
          <p:cNvSpPr txBox="1">
            <a:spLocks noGrp="1"/>
          </p:cNvSpPr>
          <p:nvPr>
            <p:ph type="ftr" idx="11"/>
          </p:nvPr>
        </p:nvSpPr>
        <p:spPr>
          <a:xfrm>
            <a:off x="2640013" y="4857750"/>
            <a:ext cx="5508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35"/>
          <p:cNvSpPr txBox="1">
            <a:spLocks noGrp="1"/>
          </p:cNvSpPr>
          <p:nvPr>
            <p:ph type="sldNum" idx="12"/>
          </p:nvPr>
        </p:nvSpPr>
        <p:spPr>
          <a:xfrm>
            <a:off x="8204200" y="4857750"/>
            <a:ext cx="7335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6"/>
          <p:cNvSpPr/>
          <p:nvPr/>
        </p:nvSpPr>
        <p:spPr>
          <a:xfrm>
            <a:off x="6599238" y="0"/>
            <a:ext cx="45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6"/>
          <p:cNvSpPr/>
          <p:nvPr/>
        </p:nvSpPr>
        <p:spPr>
          <a:xfrm>
            <a:off x="6648450" y="0"/>
            <a:ext cx="2514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36"/>
          <p:cNvSpPr txBox="1">
            <a:spLocks noGrp="1"/>
          </p:cNvSpPr>
          <p:nvPr>
            <p:ph type="title"/>
          </p:nvPr>
        </p:nvSpPr>
        <p:spPr>
          <a:xfrm rot="5400000">
            <a:off x="5539950" y="1447830"/>
            <a:ext cx="43887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36"/>
          <p:cNvSpPr txBox="1">
            <a:spLocks noGrp="1"/>
          </p:cNvSpPr>
          <p:nvPr>
            <p:ph type="body" idx="1"/>
          </p:nvPr>
        </p:nvSpPr>
        <p:spPr>
          <a:xfrm rot="5400000">
            <a:off x="1272750" y="-586950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116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8619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52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E66C7D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6BB76D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E8865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36"/>
          <p:cNvSpPr txBox="1">
            <a:spLocks noGrp="1"/>
          </p:cNvSpPr>
          <p:nvPr>
            <p:ph type="dt" idx="10"/>
          </p:nvPr>
        </p:nvSpPr>
        <p:spPr>
          <a:xfrm>
            <a:off x="457200" y="4857750"/>
            <a:ext cx="2133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36"/>
          <p:cNvSpPr txBox="1">
            <a:spLocks noGrp="1"/>
          </p:cNvSpPr>
          <p:nvPr>
            <p:ph type="ftr" idx="11"/>
          </p:nvPr>
        </p:nvSpPr>
        <p:spPr>
          <a:xfrm>
            <a:off x="2640013" y="4782741"/>
            <a:ext cx="3837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36"/>
          <p:cNvSpPr txBox="1">
            <a:spLocks noGrp="1"/>
          </p:cNvSpPr>
          <p:nvPr>
            <p:ph type="sldNum" idx="12"/>
          </p:nvPr>
        </p:nvSpPr>
        <p:spPr>
          <a:xfrm>
            <a:off x="8204200" y="4857750"/>
            <a:ext cx="7335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and 2 Content" type="objAndTwoObj">
  <p:cSld name="OBJECT_AND_TWO_OBJECT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7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37"/>
          <p:cNvSpPr txBox="1">
            <a:spLocks noGrp="1"/>
          </p:cNvSpPr>
          <p:nvPr>
            <p:ph type="body" idx="1"/>
          </p:nvPr>
        </p:nvSpPr>
        <p:spPr>
          <a:xfrm>
            <a:off x="457200" y="1331119"/>
            <a:ext cx="4038600" cy="3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116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8619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52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E66C7D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6BB76D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E8865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37"/>
          <p:cNvSpPr txBox="1">
            <a:spLocks noGrp="1"/>
          </p:cNvSpPr>
          <p:nvPr>
            <p:ph type="body" idx="2"/>
          </p:nvPr>
        </p:nvSpPr>
        <p:spPr>
          <a:xfrm>
            <a:off x="4648200" y="1331119"/>
            <a:ext cx="4038600" cy="1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116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8619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52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E66C7D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6BB76D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E8865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37"/>
          <p:cNvSpPr txBox="1">
            <a:spLocks noGrp="1"/>
          </p:cNvSpPr>
          <p:nvPr>
            <p:ph type="body" idx="3"/>
          </p:nvPr>
        </p:nvSpPr>
        <p:spPr>
          <a:xfrm>
            <a:off x="4648200" y="3123010"/>
            <a:ext cx="4038600" cy="1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116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8619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52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E66C7D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6BB76D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E8865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37"/>
          <p:cNvSpPr txBox="1">
            <a:spLocks noGrp="1"/>
          </p:cNvSpPr>
          <p:nvPr>
            <p:ph type="dt" idx="10"/>
          </p:nvPr>
        </p:nvSpPr>
        <p:spPr>
          <a:xfrm>
            <a:off x="457200" y="4857750"/>
            <a:ext cx="2133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37"/>
          <p:cNvSpPr txBox="1">
            <a:spLocks noGrp="1"/>
          </p:cNvSpPr>
          <p:nvPr>
            <p:ph type="ftr" idx="11"/>
          </p:nvPr>
        </p:nvSpPr>
        <p:spPr>
          <a:xfrm>
            <a:off x="2640013" y="4857750"/>
            <a:ext cx="5508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37"/>
          <p:cNvSpPr txBox="1">
            <a:spLocks noGrp="1"/>
          </p:cNvSpPr>
          <p:nvPr>
            <p:ph type="sldNum" idx="12"/>
          </p:nvPr>
        </p:nvSpPr>
        <p:spPr>
          <a:xfrm>
            <a:off x="8204200" y="4857750"/>
            <a:ext cx="7335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9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39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Google Shape;199;p39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0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p4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Google Shape;203;p40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40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40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" name="Google Shape;208;p4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p41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p41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Google Shape;211;p41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2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" name="Google Shape;214;p42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5" name="Google Shape;215;p4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6" name="Google Shape;216;p4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Google Shape;217;p4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Google Shape;220;p4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" name="Google Shape;221;p43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2" name="Google Shape;222;p43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3" name="Google Shape;223;p43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Google Shape;224;p43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7" name="Google Shape;227;p44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44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9" name="Google Shape;229;p44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0" name="Google Shape;230;p44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1" name="Google Shape;231;p44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2" name="Google Shape;232;p44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3" name="Google Shape;233;p44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p4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45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Google Shape;238;p45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6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" name="Google Shape;241;p46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2" name="Google Shape;242;p46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3" name="Google Shape;243;p46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4" name="Google Shape;244;p46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5" name="Google Shape;245;p4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7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8" name="Google Shape;248;p4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9" name="Google Shape;249;p47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0" name="Google Shape;250;p47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1" name="Google Shape;251;p47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2" name="Google Shape;252;p47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5" name="Google Shape;255;p48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6" name="Google Shape;256;p48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7" name="Google Shape;257;p48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8" name="Google Shape;258;p48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9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1" name="Google Shape;261;p49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2" name="Google Shape;262;p49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3" name="Google Shape;263;p49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4" name="Google Shape;264;p49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1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5" name="Google Shape;275;p5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6" name="Google Shape;276;p5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9" name="Google Shape;279;p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0" name="Google Shape;280;p5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1" name="Google Shape;281;p5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2" name="Google Shape;282;p5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5" name="Google Shape;285;p5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6" name="Google Shape;286;p5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4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9" name="Google Shape;289;p5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0" name="Google Shape;290;p5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1" name="Google Shape;291;p5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2" name="Google Shape;292;p5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5" name="Google Shape;295;p5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55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7" name="Google Shape;297;p5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8" name="Google Shape;298;p5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9" name="Google Shape;299;p5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2" name="Google Shape;302;p5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3" name="Google Shape;303;p5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4" name="Google Shape;304;p56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" name="Google Shape;305;p56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6" name="Google Shape;306;p5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7" name="Google Shape;307;p5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8" name="Google Shape;308;p5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1" name="Google Shape;311;p5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2" name="Google Shape;312;p5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3" name="Google Shape;313;p5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8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6" name="Google Shape;316;p58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7" name="Google Shape;317;p58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8" name="Google Shape;318;p5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9" name="Google Shape;319;p5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0" name="Google Shape;320;p5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9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3" name="Google Shape;323;p59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59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5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6" name="Google Shape;326;p5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7" name="Google Shape;327;p5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0" name="Google Shape;330;p60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1" name="Google Shape;331;p6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2" name="Google Shape;332;p6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3" name="Google Shape;333;p6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1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6" name="Google Shape;336;p61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7" name="Google Shape;337;p6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8" name="Google Shape;338;p6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9" name="Google Shape;339;p6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/>
          <p:nvPr/>
        </p:nvSpPr>
        <p:spPr>
          <a:xfrm>
            <a:off x="0" y="1077516"/>
            <a:ext cx="9144000" cy="33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5"/>
          <p:cNvSpPr/>
          <p:nvPr/>
        </p:nvSpPr>
        <p:spPr>
          <a:xfrm>
            <a:off x="0" y="0"/>
            <a:ext cx="9144000" cy="1075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5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 i="0" u="none" strike="noStrike" cap="none">
                <a:solidFill>
                  <a:srgbClr val="FFC8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body" idx="1"/>
          </p:nvPr>
        </p:nvSpPr>
        <p:spPr>
          <a:xfrm>
            <a:off x="457200" y="1331119"/>
            <a:ext cx="8229600" cy="3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116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8619" algn="l" rtl="0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52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E66C7D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6BB76D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E88651"/>
              </a:buClr>
              <a:buSzPts val="2000"/>
              <a:buFont typeface="Noto Sans Symbols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dt" idx="10"/>
          </p:nvPr>
        </p:nvSpPr>
        <p:spPr>
          <a:xfrm>
            <a:off x="457200" y="4857750"/>
            <a:ext cx="2133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ftr" idx="11"/>
          </p:nvPr>
        </p:nvSpPr>
        <p:spPr>
          <a:xfrm>
            <a:off x="2640013" y="4857750"/>
            <a:ext cx="55086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sldNum" idx="12"/>
          </p:nvPr>
        </p:nvSpPr>
        <p:spPr>
          <a:xfrm>
            <a:off x="8204200" y="4857750"/>
            <a:ext cx="733500" cy="2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3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Google Shape;193;p38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Google Shape;194;p38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p38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7" name="Google Shape;267;p5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8" name="Google Shape;268;p5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9" name="Google Shape;269;p5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0" name="Google Shape;270;p5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acr.org/~/media/ACR/Documents/PDF/QualitySafety/Resources/BIRADS/Posters/BIRADS-Poster_36x24in_F.pdf?la=e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Approach Breast Ultrasound</a:t>
            </a:r>
            <a:endParaRPr/>
          </a:p>
        </p:txBody>
      </p:sp>
      <p:sp>
        <p:nvSpPr>
          <p:cNvPr id="345" name="Google Shape;345;p6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Mai Elezaby</a:t>
            </a:r>
            <a:r>
              <a:rPr lang="en" sz="1600" baseline="30000">
                <a:solidFill>
                  <a:schemeClr val="dk1"/>
                </a:solidFill>
              </a:rPr>
              <a:t>1</a:t>
            </a:r>
            <a:r>
              <a:rPr lang="en" sz="1600">
                <a:solidFill>
                  <a:schemeClr val="dk1"/>
                </a:solidFill>
              </a:rPr>
              <a:t>, MD </a:t>
            </a:r>
            <a:endParaRPr sz="16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Cecelia Marcado</a:t>
            </a:r>
            <a:r>
              <a:rPr lang="en" sz="1600" baseline="30000">
                <a:solidFill>
                  <a:schemeClr val="dk1"/>
                </a:solidFill>
              </a:rPr>
              <a:t>2</a:t>
            </a:r>
            <a:r>
              <a:rPr lang="en" sz="1600">
                <a:solidFill>
                  <a:schemeClr val="dk1"/>
                </a:solidFill>
              </a:rPr>
              <a:t>, MD</a:t>
            </a:r>
            <a:endParaRPr sz="16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Monica Sheth</a:t>
            </a:r>
            <a:r>
              <a:rPr lang="en" sz="1600" baseline="30000">
                <a:solidFill>
                  <a:schemeClr val="dk1"/>
                </a:solidFill>
              </a:rPr>
              <a:t>3</a:t>
            </a:r>
            <a:r>
              <a:rPr lang="en" sz="1600">
                <a:solidFill>
                  <a:schemeClr val="dk1"/>
                </a:solidFill>
              </a:rPr>
              <a:t>, MD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University of Wisconsin School of Medicine and Public Health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NYU Langone Health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</a:rPr>
              <a:t>NYU Langone Health</a:t>
            </a: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2" descr="A drawing of a face&#10;&#10;Description generated with high confidence">
            <a:extLst>
              <a:ext uri="{FF2B5EF4-FFF2-40B4-BE49-F238E27FC236}">
                <a16:creationId xmlns:a16="http://schemas.microsoft.com/office/drawing/2014/main" id="{B938EDCC-5D3E-466C-8B10-2C1636671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" y="0"/>
            <a:ext cx="1419225" cy="800100"/>
          </a:xfrm>
          <a:prstGeom prst="rect">
            <a:avLst/>
          </a:prstGeom>
        </p:spPr>
      </p:pic>
      <p:pic>
        <p:nvPicPr>
          <p:cNvPr id="4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77BFA728-D617-4BCD-B111-FB228D534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182" y="-27590"/>
            <a:ext cx="1457325" cy="800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Relationship of tissue depth on MG and US</a:t>
            </a:r>
            <a:endParaRPr/>
          </a:p>
        </p:txBody>
      </p:sp>
      <p:sp>
        <p:nvSpPr>
          <p:cNvPr id="503" name="Google Shape;503;p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grpSp>
        <p:nvGrpSpPr>
          <p:cNvPr id="504" name="Google Shape;504;p71"/>
          <p:cNvGrpSpPr/>
          <p:nvPr/>
        </p:nvGrpSpPr>
        <p:grpSpPr>
          <a:xfrm>
            <a:off x="320575" y="1278279"/>
            <a:ext cx="1945641" cy="2588676"/>
            <a:chOff x="244365" y="1712743"/>
            <a:chExt cx="2336264" cy="3144650"/>
          </a:xfrm>
        </p:grpSpPr>
        <p:pic>
          <p:nvPicPr>
            <p:cNvPr id="505" name="Google Shape;505;p7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1001" y="1712743"/>
              <a:ext cx="1840293" cy="306174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506" name="Google Shape;506;p71"/>
            <p:cNvSpPr/>
            <p:nvPr/>
          </p:nvSpPr>
          <p:spPr>
            <a:xfrm rot="1158685">
              <a:off x="1742018" y="3428699"/>
              <a:ext cx="458469" cy="1358812"/>
            </a:xfrm>
            <a:prstGeom prst="rect">
              <a:avLst/>
            </a:prstGeom>
            <a:gradFill>
              <a:gsLst>
                <a:gs pos="0">
                  <a:srgbClr val="97B4E4">
                    <a:alpha val="0"/>
                  </a:srgbClr>
                </a:gs>
                <a:gs pos="18000">
                  <a:srgbClr val="97B4E4">
                    <a:alpha val="0"/>
                  </a:srgbClr>
                </a:gs>
                <a:gs pos="92000">
                  <a:srgbClr val="BFCFEC"/>
                </a:gs>
                <a:gs pos="100000">
                  <a:srgbClr val="E0E8F4"/>
                </a:gs>
              </a:gsLst>
              <a:lin ang="2700006" scaled="0"/>
            </a:gradFill>
            <a:ln w="25400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1"/>
            <p:cNvSpPr/>
            <p:nvPr/>
          </p:nvSpPr>
          <p:spPr>
            <a:xfrm rot="-1153513">
              <a:off x="1551244" y="1813821"/>
              <a:ext cx="442390" cy="2003882"/>
            </a:xfrm>
            <a:prstGeom prst="rect">
              <a:avLst/>
            </a:prstGeom>
            <a:gradFill>
              <a:gsLst>
                <a:gs pos="0">
                  <a:srgbClr val="97B4E4">
                    <a:alpha val="0"/>
                  </a:srgbClr>
                </a:gs>
                <a:gs pos="18000">
                  <a:srgbClr val="97B4E4">
                    <a:alpha val="0"/>
                  </a:srgbClr>
                </a:gs>
                <a:gs pos="92000">
                  <a:srgbClr val="BFCFEC"/>
                </a:gs>
                <a:gs pos="100000">
                  <a:srgbClr val="E0E8F4"/>
                </a:gs>
              </a:gsLst>
              <a:lin ang="2700006" scaled="0"/>
            </a:gradFill>
            <a:ln w="25400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1"/>
            <p:cNvSpPr/>
            <p:nvPr/>
          </p:nvSpPr>
          <p:spPr>
            <a:xfrm rot="7342060">
              <a:off x="784107" y="3849347"/>
              <a:ext cx="339948" cy="1307307"/>
            </a:xfrm>
            <a:prstGeom prst="rect">
              <a:avLst/>
            </a:prstGeom>
            <a:gradFill>
              <a:gsLst>
                <a:gs pos="0">
                  <a:srgbClr val="97B4E4">
                    <a:alpha val="0"/>
                  </a:srgbClr>
                </a:gs>
                <a:gs pos="18000">
                  <a:srgbClr val="97B4E4">
                    <a:alpha val="0"/>
                  </a:srgbClr>
                </a:gs>
                <a:gs pos="92000">
                  <a:srgbClr val="BFCFEC"/>
                </a:gs>
                <a:gs pos="100000">
                  <a:srgbClr val="E0E8F4"/>
                </a:gs>
              </a:gsLst>
              <a:lin ang="2700006" scaled="0"/>
            </a:gradFill>
            <a:ln w="25400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9" name="Google Shape;509;p71"/>
          <p:cNvGrpSpPr/>
          <p:nvPr/>
        </p:nvGrpSpPr>
        <p:grpSpPr>
          <a:xfrm>
            <a:off x="3514450" y="1347616"/>
            <a:ext cx="1492109" cy="2588702"/>
            <a:chOff x="2676201" y="1636543"/>
            <a:chExt cx="1840293" cy="3061741"/>
          </a:xfrm>
        </p:grpSpPr>
        <p:pic>
          <p:nvPicPr>
            <p:cNvPr id="510" name="Google Shape;510;p7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6201" y="1636543"/>
              <a:ext cx="1840293" cy="306174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511" name="Google Shape;511;p71"/>
            <p:cNvSpPr/>
            <p:nvPr/>
          </p:nvSpPr>
          <p:spPr>
            <a:xfrm rot="1604095">
              <a:off x="3125077" y="3103729"/>
              <a:ext cx="950288" cy="1192293"/>
            </a:xfrm>
            <a:prstGeom prst="rect">
              <a:avLst/>
            </a:prstGeom>
            <a:gradFill>
              <a:gsLst>
                <a:gs pos="0">
                  <a:srgbClr val="97B4E4">
                    <a:alpha val="0"/>
                  </a:srgbClr>
                </a:gs>
                <a:gs pos="18000">
                  <a:srgbClr val="97B4E4">
                    <a:alpha val="0"/>
                  </a:srgbClr>
                </a:gs>
                <a:gs pos="92000">
                  <a:srgbClr val="BFCFEC"/>
                </a:gs>
                <a:gs pos="100000">
                  <a:srgbClr val="E0E8F4"/>
                </a:gs>
              </a:gsLst>
              <a:lin ang="2700006" scaled="0"/>
            </a:gradFill>
            <a:ln w="25400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71"/>
          <p:cNvGrpSpPr/>
          <p:nvPr/>
        </p:nvGrpSpPr>
        <p:grpSpPr>
          <a:xfrm>
            <a:off x="6090027" y="1286004"/>
            <a:ext cx="1700295" cy="2650354"/>
            <a:chOff x="5099497" y="1606050"/>
            <a:chExt cx="2074796" cy="3092234"/>
          </a:xfrm>
        </p:grpSpPr>
        <p:pic>
          <p:nvPicPr>
            <p:cNvPr id="513" name="Google Shape;513;p7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34001" y="1636543"/>
              <a:ext cx="1840293" cy="306174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514" name="Google Shape;514;p71"/>
            <p:cNvSpPr/>
            <p:nvPr/>
          </p:nvSpPr>
          <p:spPr>
            <a:xfrm rot="528462">
              <a:off x="5552967" y="1572396"/>
              <a:ext cx="530961" cy="2880109"/>
            </a:xfrm>
            <a:prstGeom prst="rect">
              <a:avLst/>
            </a:prstGeom>
            <a:gradFill>
              <a:gsLst>
                <a:gs pos="0">
                  <a:srgbClr val="97B4E4">
                    <a:alpha val="0"/>
                  </a:srgbClr>
                </a:gs>
                <a:gs pos="18000">
                  <a:srgbClr val="97B4E4">
                    <a:alpha val="0"/>
                  </a:srgbClr>
                </a:gs>
                <a:gs pos="92000">
                  <a:srgbClr val="BFCFEC"/>
                </a:gs>
                <a:gs pos="100000">
                  <a:srgbClr val="E0E8F4"/>
                </a:gs>
              </a:gsLst>
              <a:lin ang="2700006" scaled="0"/>
            </a:gradFill>
            <a:ln w="25400" cap="flat" cmpd="sng">
              <a:solidFill>
                <a:srgbClr val="93C4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15" name="Google Shape;515;p7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40872" t="12686" r="16094" b="7121"/>
          <a:stretch/>
        </p:blipFill>
        <p:spPr>
          <a:xfrm>
            <a:off x="426225" y="3933700"/>
            <a:ext cx="1138200" cy="812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6" name="Google Shape;516;p71"/>
          <p:cNvGrpSpPr/>
          <p:nvPr/>
        </p:nvGrpSpPr>
        <p:grpSpPr>
          <a:xfrm>
            <a:off x="1628723" y="3892644"/>
            <a:ext cx="1053343" cy="216304"/>
            <a:chOff x="1628723" y="3892644"/>
            <a:chExt cx="1053343" cy="216304"/>
          </a:xfrm>
        </p:grpSpPr>
        <p:sp>
          <p:nvSpPr>
            <p:cNvPr id="517" name="Google Shape;517;p71"/>
            <p:cNvSpPr/>
            <p:nvPr/>
          </p:nvSpPr>
          <p:spPr>
            <a:xfrm>
              <a:off x="1628723" y="3934948"/>
              <a:ext cx="63000" cy="17400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28575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1"/>
            <p:cNvSpPr txBox="1"/>
            <p:nvPr/>
          </p:nvSpPr>
          <p:spPr>
            <a:xfrm>
              <a:off x="1674665" y="3892644"/>
              <a:ext cx="1007400" cy="13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A4C2F4"/>
                  </a:solidFill>
                  <a:latin typeface="Arial"/>
                  <a:ea typeface="Arial"/>
                  <a:cs typeface="Arial"/>
                  <a:sym typeface="Arial"/>
                </a:rPr>
                <a:t>Closer to skin</a:t>
              </a:r>
              <a:endParaRPr sz="1800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9" name="Google Shape;519;p71"/>
          <p:cNvGrpSpPr/>
          <p:nvPr/>
        </p:nvGrpSpPr>
        <p:grpSpPr>
          <a:xfrm>
            <a:off x="4725375" y="4097802"/>
            <a:ext cx="1855050" cy="484500"/>
            <a:chOff x="4725375" y="4097802"/>
            <a:chExt cx="1855050" cy="484500"/>
          </a:xfrm>
        </p:grpSpPr>
        <p:sp>
          <p:nvSpPr>
            <p:cNvPr id="520" name="Google Shape;520;p71"/>
            <p:cNvSpPr/>
            <p:nvPr/>
          </p:nvSpPr>
          <p:spPr>
            <a:xfrm>
              <a:off x="4725375" y="4158052"/>
              <a:ext cx="152400" cy="22710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1"/>
            <p:cNvSpPr txBox="1"/>
            <p:nvPr/>
          </p:nvSpPr>
          <p:spPr>
            <a:xfrm>
              <a:off x="4914525" y="4097802"/>
              <a:ext cx="1665900" cy="4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E599"/>
                  </a:solidFill>
                </a:rPr>
                <a:t>Within  </a:t>
              </a:r>
              <a:endParaRPr>
                <a:solidFill>
                  <a:srgbClr val="FFE599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E599"/>
                  </a:solidFill>
                </a:rPr>
                <a:t>Glandular tissue</a:t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2" name="Google Shape;522;p7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40872" t="12686" r="16094" b="7121"/>
          <a:stretch/>
        </p:blipFill>
        <p:spPr>
          <a:xfrm>
            <a:off x="3550425" y="4009900"/>
            <a:ext cx="1138200" cy="8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7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40872" t="12686" r="16094" b="7121"/>
          <a:stretch/>
        </p:blipFill>
        <p:spPr>
          <a:xfrm>
            <a:off x="6293625" y="4009900"/>
            <a:ext cx="1138200" cy="812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4" name="Google Shape;524;p71"/>
          <p:cNvGrpSpPr/>
          <p:nvPr/>
        </p:nvGrpSpPr>
        <p:grpSpPr>
          <a:xfrm>
            <a:off x="7479850" y="3992303"/>
            <a:ext cx="1504855" cy="568646"/>
            <a:chOff x="7479850" y="3992303"/>
            <a:chExt cx="1504855" cy="568646"/>
          </a:xfrm>
        </p:grpSpPr>
        <p:sp>
          <p:nvSpPr>
            <p:cNvPr id="525" name="Google Shape;525;p71"/>
            <p:cNvSpPr/>
            <p:nvPr/>
          </p:nvSpPr>
          <p:spPr>
            <a:xfrm>
              <a:off x="7479850" y="4386949"/>
              <a:ext cx="152400" cy="17400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28575" cap="flat" cmpd="sng">
              <a:solidFill>
                <a:srgbClr val="B6D7A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1"/>
            <p:cNvSpPr txBox="1"/>
            <p:nvPr/>
          </p:nvSpPr>
          <p:spPr>
            <a:xfrm>
              <a:off x="7664405" y="3992303"/>
              <a:ext cx="1320300" cy="4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B6D7A8"/>
                  </a:solidFill>
                  <a:latin typeface="Arial"/>
                  <a:ea typeface="Arial"/>
                  <a:cs typeface="Arial"/>
                  <a:sym typeface="Arial"/>
                </a:rPr>
                <a:t>Closer to pectoralis muscle</a:t>
              </a:r>
              <a:endParaRPr sz="1800">
                <a:solidFill>
                  <a:srgbClr val="B6D7A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2"/>
          <p:cNvSpPr txBox="1">
            <a:spLocks noGrp="1"/>
          </p:cNvSpPr>
          <p:nvPr>
            <p:ph type="title"/>
          </p:nvPr>
        </p:nvSpPr>
        <p:spPr>
          <a:xfrm>
            <a:off x="457200" y="116586"/>
            <a:ext cx="8229600" cy="9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0" u="none" strike="noStrike" cap="none">
                <a:solidFill>
                  <a:srgbClr val="F8F565"/>
                </a:solidFill>
                <a:latin typeface="Calibri"/>
                <a:ea typeface="Calibri"/>
                <a:cs typeface="Calibri"/>
                <a:sym typeface="Calibri"/>
              </a:rPr>
              <a:t>Ultrasound Reporting: BIRADS</a:t>
            </a:r>
            <a:endParaRPr/>
          </a:p>
        </p:txBody>
      </p:sp>
      <p:pic>
        <p:nvPicPr>
          <p:cNvPr id="532" name="Google Shape;532;p7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9193" t="8044" r="47743" b="47949"/>
          <a:stretch/>
        </p:blipFill>
        <p:spPr>
          <a:xfrm>
            <a:off x="778175" y="1170149"/>
            <a:ext cx="3721200" cy="35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72"/>
          <p:cNvSpPr txBox="1"/>
          <p:nvPr/>
        </p:nvSpPr>
        <p:spPr>
          <a:xfrm>
            <a:off x="547300" y="4849325"/>
            <a:ext cx="8229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" sz="11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https://www.acr.org/~/media/ACR/Documents/PDF/QualitySafety/Resources/BIRADS/Posters/BIRADS-Poster_36x24in_F.pdf?la=en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4" name="Google Shape;534;p7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9121" t="51235" r="47814" b="5103"/>
          <a:stretch/>
        </p:blipFill>
        <p:spPr>
          <a:xfrm>
            <a:off x="4890675" y="1223199"/>
            <a:ext cx="3694800" cy="351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73"/>
          <p:cNvSpPr txBox="1"/>
          <p:nvPr/>
        </p:nvSpPr>
        <p:spPr>
          <a:xfrm>
            <a:off x="565150" y="179785"/>
            <a:ext cx="82296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5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rgbClr val="F0E5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4400" b="1">
                <a:solidFill>
                  <a:srgbClr val="F8F565"/>
                </a:solidFill>
              </a:rPr>
              <a:t>Tissue Composition</a:t>
            </a:r>
            <a:r>
              <a:rPr lang="en" sz="4400" b="1">
                <a:solidFill>
                  <a:srgbClr val="F8F56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 b="1">
              <a:solidFill>
                <a:srgbClr val="F8F5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" sz="3200" b="1">
                <a:solidFill>
                  <a:srgbClr val="FFFFFF"/>
                </a:solidFill>
              </a:rPr>
              <a:t>(Screening Ultrasound)</a:t>
            </a:r>
            <a:endParaRPr sz="3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73"/>
          <p:cNvSpPr txBox="1"/>
          <p:nvPr/>
        </p:nvSpPr>
        <p:spPr>
          <a:xfrm>
            <a:off x="-96775" y="4181825"/>
            <a:ext cx="3096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FFFFFF"/>
                </a:solidFill>
              </a:rPr>
              <a:t>Homogeneous background 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FFFFFF"/>
                </a:solidFill>
              </a:rPr>
              <a:t>echotexture - fat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73"/>
          <p:cNvSpPr txBox="1"/>
          <p:nvPr/>
        </p:nvSpPr>
        <p:spPr>
          <a:xfrm>
            <a:off x="5885888" y="4181825"/>
            <a:ext cx="3096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FFFFFF"/>
                </a:solidFill>
              </a:rPr>
              <a:t>Heterogeneous background echotexture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73"/>
          <p:cNvSpPr txBox="1"/>
          <p:nvPr/>
        </p:nvSpPr>
        <p:spPr>
          <a:xfrm>
            <a:off x="2852148" y="4181825"/>
            <a:ext cx="3018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FFFFFF"/>
                </a:solidFill>
              </a:rPr>
              <a:t>Homogeneous background echotexture - fibroglandular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73"/>
          <p:cNvSpPr txBox="1"/>
          <p:nvPr/>
        </p:nvSpPr>
        <p:spPr>
          <a:xfrm>
            <a:off x="542975" y="1394700"/>
            <a:ext cx="79407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On screening ultrasound exams, documentation of the patient’s tissue background echotexture is a standard component of report. 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544" name="Google Shape;54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667" y="2179500"/>
            <a:ext cx="1865116" cy="18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4008" y="2179500"/>
            <a:ext cx="2594865" cy="182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3036" y="2183613"/>
            <a:ext cx="2721714" cy="1812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74"/>
          <p:cNvSpPr txBox="1"/>
          <p:nvPr/>
        </p:nvSpPr>
        <p:spPr>
          <a:xfrm>
            <a:off x="565150" y="179785"/>
            <a:ext cx="82296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5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rgbClr val="F0E5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4400" b="1">
                <a:solidFill>
                  <a:srgbClr val="F8F565"/>
                </a:solidFill>
                <a:latin typeface="Arial"/>
                <a:ea typeface="Arial"/>
                <a:cs typeface="Arial"/>
                <a:sym typeface="Arial"/>
              </a:rPr>
              <a:t>Ultrasound Findings </a:t>
            </a:r>
            <a:endParaRPr sz="4400" b="1">
              <a:solidFill>
                <a:srgbClr val="F8F56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Mass - Shape</a:t>
            </a: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74"/>
          <p:cNvSpPr txBox="1"/>
          <p:nvPr/>
        </p:nvSpPr>
        <p:spPr>
          <a:xfrm>
            <a:off x="855322" y="3619500"/>
            <a:ext cx="659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Oval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74"/>
          <p:cNvSpPr txBox="1"/>
          <p:nvPr/>
        </p:nvSpPr>
        <p:spPr>
          <a:xfrm>
            <a:off x="4020795" y="3619500"/>
            <a:ext cx="864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Round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74"/>
          <p:cNvSpPr txBox="1"/>
          <p:nvPr/>
        </p:nvSpPr>
        <p:spPr>
          <a:xfrm>
            <a:off x="7115813" y="3619500"/>
            <a:ext cx="1044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Irregular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5" name="Google Shape;555;p74"/>
          <p:cNvPicPr preferRelativeResize="0"/>
          <p:nvPr/>
        </p:nvPicPr>
        <p:blipFill rotWithShape="1">
          <a:blip r:embed="rId3">
            <a:alphaModFix/>
          </a:blip>
          <a:srcRect l="15189" b="47941"/>
          <a:stretch/>
        </p:blipFill>
        <p:spPr>
          <a:xfrm>
            <a:off x="127117" y="1943100"/>
            <a:ext cx="2774720" cy="144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74"/>
          <p:cNvPicPr preferRelativeResize="0"/>
          <p:nvPr/>
        </p:nvPicPr>
        <p:blipFill rotWithShape="1">
          <a:blip r:embed="rId4">
            <a:alphaModFix/>
          </a:blip>
          <a:srcRect l="9901" t="3146" r="31547" b="30333"/>
          <a:stretch/>
        </p:blipFill>
        <p:spPr>
          <a:xfrm>
            <a:off x="2971800" y="1943100"/>
            <a:ext cx="2911678" cy="1555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74"/>
          <p:cNvPicPr preferRelativeResize="0"/>
          <p:nvPr/>
        </p:nvPicPr>
        <p:blipFill rotWithShape="1">
          <a:blip r:embed="rId5">
            <a:alphaModFix/>
          </a:blip>
          <a:srcRect l="17138" t="18522" r="22192" b="17498"/>
          <a:stretch/>
        </p:blipFill>
        <p:spPr>
          <a:xfrm>
            <a:off x="6061575" y="1943100"/>
            <a:ext cx="2695075" cy="160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8" name="Google Shape;558;p74"/>
          <p:cNvCxnSpPr/>
          <p:nvPr/>
        </p:nvCxnSpPr>
        <p:spPr>
          <a:xfrm>
            <a:off x="980157" y="4346687"/>
            <a:ext cx="6945600" cy="138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59" name="Google Shape;559;p74"/>
          <p:cNvSpPr txBox="1"/>
          <p:nvPr/>
        </p:nvSpPr>
        <p:spPr>
          <a:xfrm>
            <a:off x="127120" y="4448695"/>
            <a:ext cx="4758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Lower </a:t>
            </a:r>
            <a:r>
              <a:rPr lang="en" sz="1800">
                <a:solidFill>
                  <a:srgbClr val="FFFFFF"/>
                </a:solidFill>
              </a:rPr>
              <a:t>l</a:t>
            </a: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ikelihood of malignancy (LOM)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74"/>
          <p:cNvSpPr txBox="1"/>
          <p:nvPr/>
        </p:nvSpPr>
        <p:spPr>
          <a:xfrm>
            <a:off x="7637751" y="4456926"/>
            <a:ext cx="1428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Higher LOM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5"/>
          <p:cNvSpPr txBox="1"/>
          <p:nvPr/>
        </p:nvSpPr>
        <p:spPr>
          <a:xfrm>
            <a:off x="565150" y="179785"/>
            <a:ext cx="82296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E5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rgbClr val="F0E5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4400" b="1">
                <a:solidFill>
                  <a:srgbClr val="F8F565"/>
                </a:solidFill>
                <a:latin typeface="Arial"/>
                <a:ea typeface="Arial"/>
                <a:cs typeface="Arial"/>
                <a:sym typeface="Arial"/>
              </a:rPr>
              <a:t>Ultrasound Findings</a:t>
            </a:r>
            <a:r>
              <a:rPr lang="en" sz="36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Mass - Margin</a:t>
            </a: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75"/>
          <p:cNvSpPr txBox="1"/>
          <p:nvPr/>
        </p:nvSpPr>
        <p:spPr>
          <a:xfrm>
            <a:off x="-5458" y="3089719"/>
            <a:ext cx="165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Circumscribed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75"/>
          <p:cNvSpPr txBox="1"/>
          <p:nvPr/>
        </p:nvSpPr>
        <p:spPr>
          <a:xfrm>
            <a:off x="7715403" y="3131227"/>
            <a:ext cx="126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Spiculated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75"/>
          <p:cNvSpPr txBox="1"/>
          <p:nvPr/>
        </p:nvSpPr>
        <p:spPr>
          <a:xfrm>
            <a:off x="1752356" y="3087039"/>
            <a:ext cx="174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Microlobulated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75"/>
          <p:cNvSpPr txBox="1"/>
          <p:nvPr/>
        </p:nvSpPr>
        <p:spPr>
          <a:xfrm>
            <a:off x="3915818" y="3106089"/>
            <a:ext cx="1095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Indistinct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0" name="Google Shape;570;p75" descr="C:\Users\mae2\Desktop\Mai 1\7\11.bmp"/>
          <p:cNvPicPr preferRelativeResize="0"/>
          <p:nvPr/>
        </p:nvPicPr>
        <p:blipFill rotWithShape="1">
          <a:blip r:embed="rId3">
            <a:alphaModFix/>
          </a:blip>
          <a:srcRect l="10249" t="2554" r="41152" b="44012"/>
          <a:stretch/>
        </p:blipFill>
        <p:spPr>
          <a:xfrm>
            <a:off x="146112" y="1828800"/>
            <a:ext cx="1466909" cy="664693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75"/>
          <p:cNvSpPr/>
          <p:nvPr/>
        </p:nvSpPr>
        <p:spPr>
          <a:xfrm>
            <a:off x="2295" y="4192431"/>
            <a:ext cx="1639500" cy="757200"/>
          </a:xfrm>
          <a:prstGeom prst="ellipse">
            <a:avLst/>
          </a:prstGeom>
          <a:noFill/>
          <a:ln w="476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2" name="Google Shape;572;p75" descr="o"/>
          <p:cNvPicPr preferRelativeResize="0"/>
          <p:nvPr/>
        </p:nvPicPr>
        <p:blipFill rotWithShape="1">
          <a:blip r:embed="rId4">
            <a:alphaModFix/>
          </a:blip>
          <a:srcRect t="10470" r="10650" b="15163"/>
          <a:stretch/>
        </p:blipFill>
        <p:spPr>
          <a:xfrm>
            <a:off x="3546843" y="1764505"/>
            <a:ext cx="1923705" cy="1159597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75"/>
          <p:cNvSpPr/>
          <p:nvPr/>
        </p:nvSpPr>
        <p:spPr>
          <a:xfrm>
            <a:off x="3708489" y="4244747"/>
            <a:ext cx="1509840" cy="615708"/>
          </a:xfrm>
          <a:prstGeom prst="cloud">
            <a:avLst/>
          </a:prstGeom>
          <a:noFill/>
          <a:ln w="19050" cap="rnd" cmpd="sng">
            <a:solidFill>
              <a:srgbClr val="0070C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4" name="Google Shape;574;p75" descr="k"/>
          <p:cNvPicPr preferRelativeResize="0"/>
          <p:nvPr/>
        </p:nvPicPr>
        <p:blipFill rotWithShape="1">
          <a:blip r:embed="rId5">
            <a:alphaModFix/>
          </a:blip>
          <a:srcRect b="26465"/>
          <a:stretch/>
        </p:blipFill>
        <p:spPr>
          <a:xfrm>
            <a:off x="5482699" y="1764505"/>
            <a:ext cx="1844226" cy="1158504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75"/>
          <p:cNvSpPr txBox="1"/>
          <p:nvPr/>
        </p:nvSpPr>
        <p:spPr>
          <a:xfrm>
            <a:off x="5812377" y="3100857"/>
            <a:ext cx="979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Angular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75"/>
          <p:cNvSpPr/>
          <p:nvPr/>
        </p:nvSpPr>
        <p:spPr>
          <a:xfrm rot="-1236616">
            <a:off x="6065661" y="3975929"/>
            <a:ext cx="727907" cy="1041031"/>
          </a:xfrm>
          <a:prstGeom prst="lightningBolt">
            <a:avLst/>
          </a:prstGeom>
          <a:noFill/>
          <a:ln w="38100" cap="rnd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7" name="Google Shape;577;p75" descr="E:\3US'\EXP0000.jpg"/>
          <p:cNvPicPr preferRelativeResize="0"/>
          <p:nvPr/>
        </p:nvPicPr>
        <p:blipFill rotWithShape="1">
          <a:blip r:embed="rId6">
            <a:alphaModFix/>
          </a:blip>
          <a:srcRect l="4737" r="27387" b="22051"/>
          <a:stretch/>
        </p:blipFill>
        <p:spPr>
          <a:xfrm>
            <a:off x="1641822" y="1764505"/>
            <a:ext cx="1961256" cy="1141569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75"/>
          <p:cNvSpPr/>
          <p:nvPr/>
        </p:nvSpPr>
        <p:spPr>
          <a:xfrm rot="4963841">
            <a:off x="2286171" y="3979877"/>
            <a:ext cx="643561" cy="1145469"/>
          </a:xfrm>
          <a:prstGeom prst="cloud">
            <a:avLst/>
          </a:prstGeom>
          <a:noFill/>
          <a:ln w="41275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75"/>
          <p:cNvSpPr/>
          <p:nvPr/>
        </p:nvSpPr>
        <p:spPr>
          <a:xfrm rot="469506">
            <a:off x="7666332" y="4112407"/>
            <a:ext cx="1360018" cy="698692"/>
          </a:xfrm>
          <a:prstGeom prst="irregularSeal2">
            <a:avLst/>
          </a:prstGeom>
          <a:noFill/>
          <a:ln w="508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0" name="Google Shape;580;p75" descr="E:\BUS\DICOM\EXP00000\US'.jpg"/>
          <p:cNvPicPr preferRelativeResize="0"/>
          <p:nvPr/>
        </p:nvPicPr>
        <p:blipFill rotWithShape="1">
          <a:blip r:embed="rId7">
            <a:alphaModFix/>
          </a:blip>
          <a:srcRect l="18611" t="6988" r="16199" b="31438"/>
          <a:stretch/>
        </p:blipFill>
        <p:spPr>
          <a:xfrm>
            <a:off x="7320793" y="1764505"/>
            <a:ext cx="1790489" cy="1136272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75"/>
          <p:cNvSpPr/>
          <p:nvPr/>
        </p:nvSpPr>
        <p:spPr>
          <a:xfrm rot="5400000">
            <a:off x="5084999" y="742887"/>
            <a:ext cx="650400" cy="6248400"/>
          </a:xfrm>
          <a:prstGeom prst="rightBrace">
            <a:avLst>
              <a:gd name="adj1" fmla="val 7166"/>
              <a:gd name="adj2" fmla="val 100000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75"/>
          <p:cNvSpPr txBox="1"/>
          <p:nvPr/>
        </p:nvSpPr>
        <p:spPr>
          <a:xfrm>
            <a:off x="4444825" y="3530119"/>
            <a:ext cx="1851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993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993"/>
                </a:solidFill>
                <a:latin typeface="Arial"/>
                <a:ea typeface="Arial"/>
                <a:cs typeface="Arial"/>
                <a:sym typeface="Arial"/>
              </a:rPr>
              <a:t>More suspicious</a:t>
            </a:r>
            <a:endParaRPr sz="1800" b="0" i="0" u="none" strike="noStrike" cap="none">
              <a:solidFill>
                <a:srgbClr val="FFF99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6"/>
          <p:cNvSpPr txBox="1"/>
          <p:nvPr/>
        </p:nvSpPr>
        <p:spPr>
          <a:xfrm>
            <a:off x="565150" y="179785"/>
            <a:ext cx="82296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 i="0" u="none" strike="noStrike" cap="none">
                <a:solidFill>
                  <a:srgbClr val="F0E5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3600" b="1">
                <a:solidFill>
                  <a:srgbClr val="F8F565"/>
                </a:solidFill>
                <a:latin typeface="Arial"/>
                <a:ea typeface="Arial"/>
                <a:cs typeface="Arial"/>
                <a:sym typeface="Arial"/>
              </a:rPr>
              <a:t>Ultrasound Findings</a:t>
            </a:r>
            <a:r>
              <a:rPr lang="en" sz="28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b="1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Mass - Echogenicity</a:t>
            </a: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76"/>
          <p:cNvSpPr txBox="1"/>
          <p:nvPr/>
        </p:nvSpPr>
        <p:spPr>
          <a:xfrm>
            <a:off x="457200" y="3462215"/>
            <a:ext cx="1133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Anechoic 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76"/>
          <p:cNvSpPr txBox="1"/>
          <p:nvPr/>
        </p:nvSpPr>
        <p:spPr>
          <a:xfrm>
            <a:off x="6447885" y="3491065"/>
            <a:ext cx="1390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Hypoechoic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76"/>
          <p:cNvSpPr txBox="1"/>
          <p:nvPr/>
        </p:nvSpPr>
        <p:spPr>
          <a:xfrm>
            <a:off x="2730426" y="3462225"/>
            <a:ext cx="2597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Hyperechoic 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1" name="Google Shape;591;p76" descr="F:\MS1\EXP0005.tif"/>
          <p:cNvPicPr preferRelativeResize="0"/>
          <p:nvPr/>
        </p:nvPicPr>
        <p:blipFill rotWithShape="1">
          <a:blip r:embed="rId3">
            <a:alphaModFix/>
          </a:blip>
          <a:srcRect b="6838"/>
          <a:stretch/>
        </p:blipFill>
        <p:spPr>
          <a:xfrm>
            <a:off x="217661" y="1769009"/>
            <a:ext cx="2173684" cy="1486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76" descr="C:\Users\mae2\Desktop\ARRS Case Based Course\Cases\Case 1\d'.jpg"/>
          <p:cNvPicPr preferRelativeResize="0"/>
          <p:nvPr/>
        </p:nvPicPr>
        <p:blipFill rotWithShape="1">
          <a:blip r:embed="rId4">
            <a:alphaModFix/>
          </a:blip>
          <a:srcRect l="20369" r="19240" b="33497"/>
          <a:stretch/>
        </p:blipFill>
        <p:spPr>
          <a:xfrm>
            <a:off x="2730417" y="1718867"/>
            <a:ext cx="2650256" cy="1536204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76"/>
          <p:cNvSpPr txBox="1"/>
          <p:nvPr/>
        </p:nvSpPr>
        <p:spPr>
          <a:xfrm>
            <a:off x="2730425" y="3963275"/>
            <a:ext cx="2650200" cy="773100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Brighter than FAT (light gray-white)</a:t>
            </a:r>
            <a:endParaRPr/>
          </a:p>
          <a:p>
            <a:pPr marL="3429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>
                <a:solidFill>
                  <a:srgbClr val="FFFFFF"/>
                </a:solidFill>
              </a:rPr>
              <a:t>Usually</a:t>
            </a:r>
            <a:r>
              <a:rPr lang="en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benign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76"/>
          <p:cNvPicPr preferRelativeResize="0"/>
          <p:nvPr/>
        </p:nvPicPr>
        <p:blipFill rotWithShape="1">
          <a:blip r:embed="rId5">
            <a:alphaModFix/>
          </a:blip>
          <a:srcRect l="9501" r="4669" b="14266"/>
          <a:stretch/>
        </p:blipFill>
        <p:spPr>
          <a:xfrm>
            <a:off x="6096000" y="1698875"/>
            <a:ext cx="1944363" cy="1724248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76"/>
          <p:cNvSpPr txBox="1"/>
          <p:nvPr/>
        </p:nvSpPr>
        <p:spPr>
          <a:xfrm>
            <a:off x="152400" y="3965475"/>
            <a:ext cx="2238900" cy="999300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 internal echoes</a:t>
            </a:r>
            <a:r>
              <a:rPr lang="en">
                <a:solidFill>
                  <a:srgbClr val="FFFFFF"/>
                </a:solidFill>
              </a:rPr>
              <a:t> (black)</a:t>
            </a:r>
            <a:endParaRPr/>
          </a:p>
          <a:p>
            <a:pPr marL="3429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Mostly indicates simple cyst</a:t>
            </a:r>
            <a:endParaRPr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76"/>
          <p:cNvSpPr txBox="1"/>
          <p:nvPr/>
        </p:nvSpPr>
        <p:spPr>
          <a:xfrm>
            <a:off x="6127750" y="3963275"/>
            <a:ext cx="1912500" cy="623400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Darker than FAT</a:t>
            </a:r>
            <a:endParaRPr/>
          </a:p>
          <a:p>
            <a:pPr marL="3429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•"/>
            </a:pPr>
            <a:r>
              <a:rPr lang="en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Most of masses</a:t>
            </a:r>
            <a:endParaRPr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7"/>
          <p:cNvSpPr txBox="1"/>
          <p:nvPr/>
        </p:nvSpPr>
        <p:spPr>
          <a:xfrm>
            <a:off x="565150" y="179785"/>
            <a:ext cx="82296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 i="0" u="none" strike="noStrike" cap="none">
                <a:solidFill>
                  <a:srgbClr val="F0E5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3600" b="1">
                <a:solidFill>
                  <a:srgbClr val="F8F565"/>
                </a:solidFill>
                <a:latin typeface="Arial"/>
                <a:ea typeface="Arial"/>
                <a:cs typeface="Arial"/>
                <a:sym typeface="Arial"/>
              </a:rPr>
              <a:t>Ultrasound Findings</a:t>
            </a:r>
            <a:r>
              <a:rPr lang="en" sz="28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Mass - Echogenicity</a:t>
            </a: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77"/>
          <p:cNvSpPr txBox="1"/>
          <p:nvPr/>
        </p:nvSpPr>
        <p:spPr>
          <a:xfrm>
            <a:off x="434927" y="3352566"/>
            <a:ext cx="1159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Isoechoic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77"/>
          <p:cNvSpPr txBox="1"/>
          <p:nvPr/>
        </p:nvSpPr>
        <p:spPr>
          <a:xfrm>
            <a:off x="5928124" y="3462215"/>
            <a:ext cx="2762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Complex Solid and cystic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77"/>
          <p:cNvSpPr txBox="1"/>
          <p:nvPr/>
        </p:nvSpPr>
        <p:spPr>
          <a:xfrm>
            <a:off x="3342061" y="3462215"/>
            <a:ext cx="1761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Heterogeneous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77"/>
          <p:cNvSpPr txBox="1"/>
          <p:nvPr/>
        </p:nvSpPr>
        <p:spPr>
          <a:xfrm>
            <a:off x="215825" y="3748050"/>
            <a:ext cx="2667000" cy="802800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•"/>
            </a:pP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Similar to FAT</a:t>
            </a:r>
            <a:endParaRPr sz="2200"/>
          </a:p>
          <a:p>
            <a:pPr marL="3429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•"/>
            </a:pP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Typically benign</a:t>
            </a: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77" descr="F:\2US\DICOM\EXP00000\US2.jpg"/>
          <p:cNvPicPr preferRelativeResize="0"/>
          <p:nvPr/>
        </p:nvPicPr>
        <p:blipFill rotWithShape="1">
          <a:blip r:embed="rId3">
            <a:alphaModFix/>
          </a:blip>
          <a:srcRect b="24058"/>
          <a:stretch/>
        </p:blipFill>
        <p:spPr>
          <a:xfrm>
            <a:off x="215817" y="1973521"/>
            <a:ext cx="2362200" cy="128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77" descr="E:\3US'\EXP0000.jpg"/>
          <p:cNvPicPr preferRelativeResize="0"/>
          <p:nvPr/>
        </p:nvPicPr>
        <p:blipFill rotWithShape="1">
          <a:blip r:embed="rId4">
            <a:alphaModFix/>
          </a:blip>
          <a:srcRect l="4737" r="27387" b="22051"/>
          <a:stretch/>
        </p:blipFill>
        <p:spPr>
          <a:xfrm>
            <a:off x="2971800" y="1923806"/>
            <a:ext cx="2454660" cy="142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77"/>
          <p:cNvPicPr preferRelativeResize="0"/>
          <p:nvPr/>
        </p:nvPicPr>
        <p:blipFill rotWithShape="1">
          <a:blip r:embed="rId5">
            <a:alphaModFix/>
          </a:blip>
          <a:srcRect b="34776"/>
          <a:stretch/>
        </p:blipFill>
        <p:spPr>
          <a:xfrm>
            <a:off x="5928124" y="1831340"/>
            <a:ext cx="2492358" cy="1630874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77"/>
          <p:cNvSpPr txBox="1"/>
          <p:nvPr/>
        </p:nvSpPr>
        <p:spPr>
          <a:xfrm>
            <a:off x="6023525" y="3948806"/>
            <a:ext cx="2667000" cy="1072500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•"/>
            </a:pP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Highly suspicious for malignancy</a:t>
            </a: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8"/>
          <p:cNvSpPr txBox="1"/>
          <p:nvPr/>
        </p:nvSpPr>
        <p:spPr>
          <a:xfrm>
            <a:off x="565150" y="179785"/>
            <a:ext cx="82296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 i="0" u="none" strike="noStrike" cap="none">
                <a:solidFill>
                  <a:srgbClr val="F0E5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3600" b="1">
                <a:solidFill>
                  <a:srgbClr val="F8F565"/>
                </a:solidFill>
                <a:latin typeface="Arial"/>
                <a:ea typeface="Arial"/>
                <a:cs typeface="Arial"/>
                <a:sym typeface="Arial"/>
              </a:rPr>
              <a:t>Ultrasound Findings</a:t>
            </a:r>
            <a:r>
              <a:rPr lang="en" sz="28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Mass - Orientation</a:t>
            </a: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" name="Google Shape;615;p78"/>
          <p:cNvPicPr preferRelativeResize="0"/>
          <p:nvPr/>
        </p:nvPicPr>
        <p:blipFill rotWithShape="1">
          <a:blip r:embed="rId3">
            <a:alphaModFix/>
          </a:blip>
          <a:srcRect l="10201" b="40796"/>
          <a:stretch/>
        </p:blipFill>
        <p:spPr>
          <a:xfrm>
            <a:off x="381000" y="1855937"/>
            <a:ext cx="3581400" cy="20057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6" name="Google Shape;616;p78"/>
          <p:cNvCxnSpPr/>
          <p:nvPr/>
        </p:nvCxnSpPr>
        <p:spPr>
          <a:xfrm>
            <a:off x="381000" y="2000250"/>
            <a:ext cx="3610500" cy="0"/>
          </a:xfrm>
          <a:prstGeom prst="straightConnector1">
            <a:avLst/>
          </a:prstGeom>
          <a:noFill/>
          <a:ln w="25400" cap="flat" cmpd="sng">
            <a:solidFill>
              <a:srgbClr val="FFC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617" name="Google Shape;617;p78"/>
          <p:cNvCxnSpPr/>
          <p:nvPr/>
        </p:nvCxnSpPr>
        <p:spPr>
          <a:xfrm>
            <a:off x="1309930" y="2584861"/>
            <a:ext cx="1752600" cy="0"/>
          </a:xfrm>
          <a:prstGeom prst="straightConnector1">
            <a:avLst/>
          </a:prstGeom>
          <a:noFill/>
          <a:ln w="25400" cap="flat" cmpd="sng">
            <a:solidFill>
              <a:srgbClr val="FFC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18" name="Google Shape;618;p78"/>
          <p:cNvSpPr txBox="1"/>
          <p:nvPr/>
        </p:nvSpPr>
        <p:spPr>
          <a:xfrm>
            <a:off x="228600" y="4356400"/>
            <a:ext cx="3762900" cy="713400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More common with benign masses</a:t>
            </a: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9" name="Google Shape;619;p78"/>
          <p:cNvPicPr preferRelativeResize="0"/>
          <p:nvPr/>
        </p:nvPicPr>
        <p:blipFill rotWithShape="1">
          <a:blip r:embed="rId4">
            <a:alphaModFix/>
          </a:blip>
          <a:srcRect l="20847" t="18796" r="23855" b="24449"/>
          <a:stretch/>
        </p:blipFill>
        <p:spPr>
          <a:xfrm>
            <a:off x="4724400" y="1771651"/>
            <a:ext cx="3886200" cy="2090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0" name="Google Shape;620;p78"/>
          <p:cNvCxnSpPr/>
          <p:nvPr/>
        </p:nvCxnSpPr>
        <p:spPr>
          <a:xfrm rot="10800000">
            <a:off x="6607331" y="3630601"/>
            <a:ext cx="0" cy="141300"/>
          </a:xfrm>
          <a:prstGeom prst="straightConnector1">
            <a:avLst/>
          </a:prstGeom>
          <a:noFill/>
          <a:ln w="25400" cap="flat" cmpd="sng">
            <a:solidFill>
              <a:srgbClr val="FFC00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621" name="Google Shape;621;p78"/>
          <p:cNvCxnSpPr/>
          <p:nvPr/>
        </p:nvCxnSpPr>
        <p:spPr>
          <a:xfrm>
            <a:off x="4802100" y="2000250"/>
            <a:ext cx="3808500" cy="0"/>
          </a:xfrm>
          <a:prstGeom prst="straightConnector1">
            <a:avLst/>
          </a:prstGeom>
          <a:noFill/>
          <a:ln w="25400" cap="flat" cmpd="sng">
            <a:solidFill>
              <a:srgbClr val="FFC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22" name="Google Shape;622;p78"/>
          <p:cNvSpPr txBox="1"/>
          <p:nvPr/>
        </p:nvSpPr>
        <p:spPr>
          <a:xfrm>
            <a:off x="4789575" y="4356325"/>
            <a:ext cx="4110900" cy="713400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More common with malignant masses</a:t>
            </a: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78"/>
          <p:cNvSpPr/>
          <p:nvPr/>
        </p:nvSpPr>
        <p:spPr>
          <a:xfrm>
            <a:off x="1371600" y="3891698"/>
            <a:ext cx="1608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wider than tall</a:t>
            </a:r>
            <a:endParaRPr/>
          </a:p>
        </p:txBody>
      </p:sp>
      <p:sp>
        <p:nvSpPr>
          <p:cNvPr id="624" name="Google Shape;624;p78"/>
          <p:cNvSpPr/>
          <p:nvPr/>
        </p:nvSpPr>
        <p:spPr>
          <a:xfrm>
            <a:off x="5791200" y="3887725"/>
            <a:ext cx="2349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Taller than wide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79"/>
          <p:cNvSpPr txBox="1"/>
          <p:nvPr/>
        </p:nvSpPr>
        <p:spPr>
          <a:xfrm>
            <a:off x="565150" y="179785"/>
            <a:ext cx="82296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 i="0" u="none" strike="noStrike" cap="none">
                <a:solidFill>
                  <a:srgbClr val="F0E5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3600" b="1">
                <a:solidFill>
                  <a:srgbClr val="F8F565"/>
                </a:solidFill>
                <a:latin typeface="Arial"/>
                <a:ea typeface="Arial"/>
                <a:cs typeface="Arial"/>
                <a:sym typeface="Arial"/>
              </a:rPr>
              <a:t>Ultrasound Findings</a:t>
            </a:r>
            <a:r>
              <a:rPr lang="en" sz="28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Mass - Posterior Features</a:t>
            </a: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79"/>
          <p:cNvSpPr txBox="1"/>
          <p:nvPr/>
        </p:nvSpPr>
        <p:spPr>
          <a:xfrm>
            <a:off x="2210300" y="3868798"/>
            <a:ext cx="2128500" cy="724800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" sz="1800">
                <a:solidFill>
                  <a:srgbClr val="FFFFFF"/>
                </a:solidFill>
              </a:rPr>
              <a:t>Tissue posterior to mass is brighter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/>
          </a:p>
        </p:txBody>
      </p:sp>
      <p:sp>
        <p:nvSpPr>
          <p:cNvPr id="631" name="Google Shape;631;p79"/>
          <p:cNvSpPr txBox="1"/>
          <p:nvPr/>
        </p:nvSpPr>
        <p:spPr>
          <a:xfrm>
            <a:off x="4583075" y="3849251"/>
            <a:ext cx="2218200" cy="724800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" sz="1800">
                <a:solidFill>
                  <a:srgbClr val="FFFFFF"/>
                </a:solidFill>
              </a:rPr>
              <a:t>Tissue posterior to mass is darker </a:t>
            </a:r>
            <a:endParaRPr sz="18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79"/>
          <p:cNvSpPr/>
          <p:nvPr/>
        </p:nvSpPr>
        <p:spPr>
          <a:xfrm>
            <a:off x="565150" y="3363558"/>
            <a:ext cx="736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None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79"/>
          <p:cNvSpPr/>
          <p:nvPr/>
        </p:nvSpPr>
        <p:spPr>
          <a:xfrm>
            <a:off x="5029200" y="3363558"/>
            <a:ext cx="1326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Shadowing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4" name="Google Shape;634;p79" descr="E:\AUS1\DICOM\EXP00000\US'''.jpg"/>
          <p:cNvPicPr preferRelativeResize="0"/>
          <p:nvPr/>
        </p:nvPicPr>
        <p:blipFill rotWithShape="1">
          <a:blip r:embed="rId3">
            <a:alphaModFix/>
          </a:blip>
          <a:srcRect l="21774" r="29129" b="13434"/>
          <a:stretch/>
        </p:blipFill>
        <p:spPr>
          <a:xfrm>
            <a:off x="116828" y="1838417"/>
            <a:ext cx="2052343" cy="14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79"/>
          <p:cNvPicPr preferRelativeResize="0"/>
          <p:nvPr/>
        </p:nvPicPr>
        <p:blipFill rotWithShape="1">
          <a:blip r:embed="rId4">
            <a:alphaModFix/>
          </a:blip>
          <a:srcRect l="3627" r="10608"/>
          <a:stretch/>
        </p:blipFill>
        <p:spPr>
          <a:xfrm>
            <a:off x="2169171" y="1838417"/>
            <a:ext cx="2242693" cy="14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79"/>
          <p:cNvPicPr preferRelativeResize="0"/>
          <p:nvPr/>
        </p:nvPicPr>
        <p:blipFill rotWithShape="1">
          <a:blip r:embed="rId5">
            <a:alphaModFix/>
          </a:blip>
          <a:srcRect l="9570" t="19594" r="14355"/>
          <a:stretch/>
        </p:blipFill>
        <p:spPr>
          <a:xfrm>
            <a:off x="4474650" y="1847942"/>
            <a:ext cx="2078364" cy="160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79" descr="C:\Users\mae2\Desktop\ARRS Case Based Course\Cases\Case 3\d''.jpg"/>
          <p:cNvPicPr preferRelativeResize="0"/>
          <p:nvPr/>
        </p:nvPicPr>
        <p:blipFill rotWithShape="1">
          <a:blip r:embed="rId6">
            <a:alphaModFix/>
          </a:blip>
          <a:srcRect l="8023" r="5799"/>
          <a:stretch/>
        </p:blipFill>
        <p:spPr>
          <a:xfrm>
            <a:off x="6615799" y="1847942"/>
            <a:ext cx="2408303" cy="1444045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79"/>
          <p:cNvSpPr/>
          <p:nvPr/>
        </p:nvSpPr>
        <p:spPr>
          <a:xfrm>
            <a:off x="2486450" y="3375090"/>
            <a:ext cx="1608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Enhancement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79"/>
          <p:cNvSpPr/>
          <p:nvPr/>
        </p:nvSpPr>
        <p:spPr>
          <a:xfrm>
            <a:off x="7010400" y="3387758"/>
            <a:ext cx="1236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Combined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4" name="Google Shape;644;p80"/>
          <p:cNvGraphicFramePr/>
          <p:nvPr/>
        </p:nvGraphicFramePr>
        <p:xfrm>
          <a:off x="457200" y="97155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{4112A502-20DF-4815-A045-A67689F49178}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/>
                        <a:t>More common with Benign</a:t>
                      </a:r>
                      <a:endParaRPr sz="2100"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/>
                        <a:t>More common with Malignant</a:t>
                      </a:r>
                      <a:endParaRPr sz="2100"/>
                    </a:p>
                  </a:txBody>
                  <a:tcPr marL="91450" marR="91450" marT="34300" marB="34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375">
                <a:tc>
                  <a:txBody>
                    <a:bodyPr/>
                    <a:lstStyle/>
                    <a:p>
                      <a:pPr marL="342900" marR="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Arial"/>
                        <a:buChar char="•"/>
                      </a:pPr>
                      <a:r>
                        <a:rPr lang="en" sz="2100"/>
                        <a:t>Oval </a:t>
                      </a:r>
                      <a:endParaRPr sz="2100"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342900" marR="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Arial"/>
                        <a:buChar char="•"/>
                      </a:pPr>
                      <a:r>
                        <a:rPr lang="en" sz="2100"/>
                        <a:t>Round/irregular</a:t>
                      </a:r>
                      <a:endParaRPr sz="2100"/>
                    </a:p>
                  </a:txBody>
                  <a:tcPr marL="91450" marR="91450" marT="34300" marB="343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6575">
                <a:tc>
                  <a:txBody>
                    <a:bodyPr/>
                    <a:lstStyle/>
                    <a:p>
                      <a:pPr marL="342900" marR="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Arial"/>
                        <a:buChar char="•"/>
                      </a:pPr>
                      <a:r>
                        <a:rPr lang="en" sz="2100"/>
                        <a:t>Circumscribed</a:t>
                      </a:r>
                      <a:endParaRPr sz="2100"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342900" marR="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Arial"/>
                        <a:buChar char="•"/>
                      </a:pPr>
                      <a:r>
                        <a:rPr lang="en" sz="2100"/>
                        <a:t>Not circumscribed (indistinct, microlobulated, angular, spiculated)</a:t>
                      </a:r>
                      <a:endParaRPr sz="2100"/>
                    </a:p>
                  </a:txBody>
                  <a:tcPr marL="91450" marR="91450" marT="34300" marB="343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375">
                <a:tc>
                  <a:txBody>
                    <a:bodyPr/>
                    <a:lstStyle/>
                    <a:p>
                      <a:pPr marL="342900" marR="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Arial"/>
                        <a:buChar char="•"/>
                      </a:pPr>
                      <a:r>
                        <a:rPr lang="en" sz="2100"/>
                        <a:t>Posterior enhancement</a:t>
                      </a:r>
                      <a:endParaRPr sz="2100"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342900" marR="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Arial"/>
                        <a:buChar char="•"/>
                      </a:pPr>
                      <a:r>
                        <a:rPr lang="en" sz="2100"/>
                        <a:t>Posterior shadowing</a:t>
                      </a:r>
                      <a:endParaRPr sz="2100"/>
                    </a:p>
                  </a:txBody>
                  <a:tcPr marL="91450" marR="91450" marT="34300" marB="343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375">
                <a:tc>
                  <a:txBody>
                    <a:bodyPr/>
                    <a:lstStyle/>
                    <a:p>
                      <a:pPr marL="342900" marR="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Arial"/>
                        <a:buChar char="•"/>
                      </a:pPr>
                      <a:r>
                        <a:rPr lang="en" sz="2100"/>
                        <a:t>Hyperechoic/isoechoic</a:t>
                      </a:r>
                      <a:endParaRPr sz="2100"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342900" marR="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Arial"/>
                        <a:buChar char="•"/>
                      </a:pPr>
                      <a:r>
                        <a:rPr lang="en" sz="2100"/>
                        <a:t>Hypoechoic</a:t>
                      </a:r>
                      <a:endParaRPr sz="2100"/>
                    </a:p>
                  </a:txBody>
                  <a:tcPr marL="91450" marR="91450" marT="34300" marB="343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375">
                <a:tc>
                  <a:txBody>
                    <a:bodyPr/>
                    <a:lstStyle/>
                    <a:p>
                      <a:pPr marL="342900" marR="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Arial"/>
                        <a:buChar char="•"/>
                      </a:pPr>
                      <a:r>
                        <a:rPr lang="en" sz="2100"/>
                        <a:t>Parallel</a:t>
                      </a:r>
                      <a:endParaRPr sz="2100"/>
                    </a:p>
                  </a:txBody>
                  <a:tcPr marL="91450" marR="91450" marT="34300" marB="34300"/>
                </a:tc>
                <a:tc>
                  <a:txBody>
                    <a:bodyPr/>
                    <a:lstStyle/>
                    <a:p>
                      <a:pPr marL="342900" marR="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Arial"/>
                        <a:buChar char="•"/>
                      </a:pPr>
                      <a:r>
                        <a:rPr lang="en" sz="2100"/>
                        <a:t>Not-parallel</a:t>
                      </a:r>
                      <a:endParaRPr sz="2100"/>
                    </a:p>
                  </a:txBody>
                  <a:tcPr marL="91450" marR="91450" marT="34300" marB="343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45" name="Google Shape;645;p8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4400"/>
              <a:buFont typeface="Arial"/>
              <a:buNone/>
            </a:pPr>
            <a:r>
              <a:rPr lang="en" sz="4400" b="0" i="0" u="none" strike="noStrike" cap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MASS SUMMARY</a:t>
            </a:r>
            <a:endParaRPr sz="4400" b="0" i="0" u="none" strike="noStrike" cap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3"/>
          <p:cNvSpPr txBox="1">
            <a:spLocks noGrp="1"/>
          </p:cNvSpPr>
          <p:nvPr>
            <p:ph type="body" idx="1"/>
          </p:nvPr>
        </p:nvSpPr>
        <p:spPr>
          <a:xfrm>
            <a:off x="322025" y="832750"/>
            <a:ext cx="8555400" cy="41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960"/>
              <a:buFont typeface="Arial"/>
              <a:buNone/>
            </a:pPr>
            <a:r>
              <a:rPr lang="en" sz="2000">
                <a:solidFill>
                  <a:srgbClr val="B7B7B7"/>
                </a:solidFill>
              </a:rPr>
              <a:t>Patients present for breast ultrasound for either screening or diagnostic purposes</a:t>
            </a:r>
            <a:endParaRPr sz="2000">
              <a:solidFill>
                <a:srgbClr val="B7B7B7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960"/>
              <a:buFont typeface="Arial"/>
              <a:buNone/>
            </a:pPr>
            <a:endParaRPr sz="2000">
              <a:solidFill>
                <a:srgbClr val="B7B7B7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960"/>
              <a:buFont typeface="Arial"/>
              <a:buNone/>
            </a:pPr>
            <a:r>
              <a:rPr lang="en" sz="2000" b="1">
                <a:solidFill>
                  <a:srgbClr val="0070C0"/>
                </a:solidFill>
              </a:rPr>
              <a:t>Screening:</a:t>
            </a:r>
            <a:endParaRPr sz="2000" b="1">
              <a:solidFill>
                <a:srgbClr val="0070C0"/>
              </a:solidFill>
            </a:endParaRPr>
          </a:p>
          <a:p>
            <a:pPr marL="914400" marR="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" sz="1600">
                <a:solidFill>
                  <a:srgbClr val="FFFFFF"/>
                </a:solidFill>
              </a:rPr>
              <a:t>Asymptomatic patients with high risk for breast cancer and contraindication to screening MRI</a:t>
            </a:r>
            <a:endParaRPr sz="1600">
              <a:solidFill>
                <a:srgbClr val="FFFFFF"/>
              </a:solidFill>
            </a:endParaRPr>
          </a:p>
          <a:p>
            <a:pPr marL="914400" marR="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•"/>
            </a:pPr>
            <a:r>
              <a:rPr lang="en" sz="1600">
                <a:solidFill>
                  <a:srgbClr val="FFFFFF"/>
                </a:solidFill>
              </a:rPr>
              <a:t>Asymptomatic patients with dense breast (ACR categories C or D) +/- ↑ risk of breast cancer</a:t>
            </a:r>
            <a:endParaRPr sz="1600">
              <a:solidFill>
                <a:srgbClr val="FFFFFF"/>
              </a:solidFill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960"/>
              <a:buFont typeface="Arial"/>
              <a:buNone/>
            </a:pPr>
            <a:r>
              <a:rPr lang="en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Diagnostic-Problem Solving for the </a:t>
            </a:r>
            <a:r>
              <a:rPr lang="en" sz="2000" b="1">
                <a:solidFill>
                  <a:srgbClr val="0070C0"/>
                </a:solidFill>
              </a:rPr>
              <a:t>evaluation of:</a:t>
            </a:r>
            <a:endParaRPr sz="2000" b="1">
              <a:solidFill>
                <a:srgbClr val="0070C0"/>
              </a:solidFill>
            </a:endParaRPr>
          </a:p>
          <a:p>
            <a:pPr marL="800100" marR="0" lvl="0" indent="-25654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chemeClr val="lt1"/>
                </a:solidFill>
              </a:rPr>
              <a:t>Breast symptoms</a:t>
            </a:r>
            <a:r>
              <a:rPr lang="en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lump, pain, nipple discharge, skin retraction</a:t>
            </a:r>
            <a:endParaRPr sz="1600"/>
          </a:p>
          <a:p>
            <a:pPr marL="1200150" marR="0" lvl="1" indent="-222885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</a:pPr>
            <a:r>
              <a:rPr lang="en" sz="1600">
                <a:solidFill>
                  <a:schemeClr val="lt1"/>
                </a:solidFill>
              </a:rPr>
              <a:t>Patients &lt; 30 years, US first, otherwise start with MG</a:t>
            </a:r>
            <a:endParaRPr sz="1600"/>
          </a:p>
          <a:p>
            <a:pPr marL="800100" marR="0" lvl="0" indent="-25654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chemeClr val="lt1"/>
                </a:solidFill>
              </a:rPr>
              <a:t>M</a:t>
            </a:r>
            <a:r>
              <a:rPr lang="en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ammographic abnormality</a:t>
            </a:r>
            <a:endParaRPr sz="1600"/>
          </a:p>
          <a:p>
            <a:pPr marL="800100" marR="0" lvl="0" indent="-25654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chemeClr val="lt1"/>
                </a:solidFill>
              </a:rPr>
              <a:t>MRI</a:t>
            </a:r>
            <a:r>
              <a:rPr lang="en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abnormality</a:t>
            </a:r>
            <a:endParaRPr sz="16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63"/>
          <p:cNvSpPr txBox="1">
            <a:spLocks noGrp="1"/>
          </p:cNvSpPr>
          <p:nvPr>
            <p:ph type="title"/>
          </p:nvPr>
        </p:nvSpPr>
        <p:spPr>
          <a:xfrm>
            <a:off x="220025" y="10235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8F565"/>
              </a:buClr>
              <a:buSzPts val="4400"/>
              <a:buFont typeface="Arial"/>
              <a:buNone/>
            </a:pPr>
            <a:r>
              <a:rPr lang="en" sz="2800" i="0" u="none" strike="noStrike" cap="none">
                <a:solidFill>
                  <a:schemeClr val="lt1"/>
                </a:solidFill>
              </a:rPr>
              <a:t>Indications </a:t>
            </a:r>
            <a:endParaRPr sz="2800" i="0" u="none" strike="noStrike" cap="none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8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1984" r="14448" b="16860"/>
          <a:stretch/>
        </p:blipFill>
        <p:spPr>
          <a:xfrm>
            <a:off x="4542939" y="1481737"/>
            <a:ext cx="4509000" cy="2747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8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4400"/>
              <a:buFont typeface="Arial"/>
              <a:buNone/>
            </a:pPr>
            <a:r>
              <a:rPr lang="en" sz="4400" b="0" i="0" u="none" strike="noStrike" cap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CYSTS</a:t>
            </a:r>
            <a:endParaRPr sz="4400" b="0" i="0" u="none" strike="noStrike" cap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81"/>
          <p:cNvSpPr txBox="1"/>
          <p:nvPr/>
        </p:nvSpPr>
        <p:spPr>
          <a:xfrm>
            <a:off x="3965217" y="2758129"/>
            <a:ext cx="577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MLO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81"/>
          <p:cNvSpPr txBox="1"/>
          <p:nvPr/>
        </p:nvSpPr>
        <p:spPr>
          <a:xfrm>
            <a:off x="1619850" y="2728565"/>
            <a:ext cx="402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81"/>
          <p:cNvSpPr txBox="1"/>
          <p:nvPr/>
        </p:nvSpPr>
        <p:spPr>
          <a:xfrm>
            <a:off x="349125" y="1525951"/>
            <a:ext cx="41553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Simple Cyst</a:t>
            </a:r>
            <a:endParaRPr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•"/>
            </a:pP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Anechoic</a:t>
            </a:r>
            <a:endParaRPr sz="22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•"/>
            </a:pP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Smooth internal wall</a:t>
            </a:r>
            <a:endParaRPr sz="22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•"/>
            </a:pP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Posterior enhancement</a:t>
            </a:r>
            <a:endParaRPr sz="22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•"/>
            </a:pP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 internal vascularity</a:t>
            </a:r>
            <a:endParaRPr sz="22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•"/>
            </a:pP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Benign-No follow up needed</a:t>
            </a:r>
            <a:endParaRPr sz="2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82" descr="cyst_img001"/>
          <p:cNvPicPr preferRelativeResize="0"/>
          <p:nvPr/>
        </p:nvPicPr>
        <p:blipFill rotWithShape="1">
          <a:blip r:embed="rId3">
            <a:alphaModFix/>
          </a:blip>
          <a:srcRect l="18511" t="6175" r="21601" b="36160"/>
          <a:stretch/>
        </p:blipFill>
        <p:spPr>
          <a:xfrm>
            <a:off x="5105400" y="1026723"/>
            <a:ext cx="3104575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8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4400"/>
              <a:buFont typeface="Arial"/>
              <a:buNone/>
            </a:pPr>
            <a:r>
              <a:rPr lang="en" sz="4400" b="0" i="0" u="none" strike="noStrike" cap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CYSTS</a:t>
            </a:r>
            <a:endParaRPr sz="4400" b="0" i="0" u="none" strike="noStrike" cap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82"/>
          <p:cNvSpPr txBox="1"/>
          <p:nvPr/>
        </p:nvSpPr>
        <p:spPr>
          <a:xfrm>
            <a:off x="3965217" y="2758129"/>
            <a:ext cx="577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MLO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82"/>
          <p:cNvSpPr txBox="1"/>
          <p:nvPr/>
        </p:nvSpPr>
        <p:spPr>
          <a:xfrm>
            <a:off x="1619850" y="2728565"/>
            <a:ext cx="402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3" name="Google Shape;663;p82"/>
          <p:cNvPicPr preferRelativeResize="0"/>
          <p:nvPr/>
        </p:nvPicPr>
        <p:blipFill rotWithShape="1">
          <a:blip r:embed="rId4">
            <a:alphaModFix/>
          </a:blip>
          <a:srcRect l="22653" r="21577" b="43175"/>
          <a:stretch/>
        </p:blipFill>
        <p:spPr>
          <a:xfrm>
            <a:off x="5244128" y="3088298"/>
            <a:ext cx="3041174" cy="1743023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82"/>
          <p:cNvSpPr txBox="1"/>
          <p:nvPr/>
        </p:nvSpPr>
        <p:spPr>
          <a:xfrm>
            <a:off x="349124" y="1068751"/>
            <a:ext cx="4527600" cy="3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Complicated Cyst</a:t>
            </a:r>
            <a:endParaRPr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•"/>
            </a:pP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Mixed echogenicity</a:t>
            </a:r>
            <a:endParaRPr sz="22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•"/>
            </a:pP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Fluid/fluid level</a:t>
            </a:r>
            <a:endParaRPr sz="22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•"/>
            </a:pP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Floating debris</a:t>
            </a:r>
            <a:endParaRPr sz="22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•"/>
            </a:pP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Posterior enhancement</a:t>
            </a:r>
            <a:endParaRPr sz="22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•"/>
            </a:pP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 internal vascularity</a:t>
            </a:r>
            <a:endParaRPr sz="22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•"/>
            </a:pP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Benign-No follow up needed</a:t>
            </a:r>
            <a:endParaRPr sz="2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83"/>
          <p:cNvPicPr preferRelativeResize="0"/>
          <p:nvPr/>
        </p:nvPicPr>
        <p:blipFill rotWithShape="1">
          <a:blip r:embed="rId3">
            <a:alphaModFix/>
          </a:blip>
          <a:srcRect l="8290" t="-421" r="12982" b="22309"/>
          <a:stretch/>
        </p:blipFill>
        <p:spPr>
          <a:xfrm>
            <a:off x="5079691" y="1200150"/>
            <a:ext cx="2690801" cy="1922234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8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4400"/>
              <a:buFont typeface="Arial"/>
              <a:buNone/>
            </a:pPr>
            <a:r>
              <a:rPr lang="en" sz="4400" b="0" i="0" u="none" strike="noStrike" cap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CYSTS</a:t>
            </a:r>
            <a:endParaRPr sz="4400" b="0" i="0" u="none" strike="noStrike" cap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83"/>
          <p:cNvSpPr txBox="1"/>
          <p:nvPr/>
        </p:nvSpPr>
        <p:spPr>
          <a:xfrm>
            <a:off x="3965217" y="2758129"/>
            <a:ext cx="577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MLO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83"/>
          <p:cNvSpPr txBox="1"/>
          <p:nvPr/>
        </p:nvSpPr>
        <p:spPr>
          <a:xfrm>
            <a:off x="1619850" y="2728565"/>
            <a:ext cx="402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83"/>
          <p:cNvSpPr txBox="1"/>
          <p:nvPr/>
        </p:nvSpPr>
        <p:spPr>
          <a:xfrm>
            <a:off x="349124" y="1068751"/>
            <a:ext cx="4527600" cy="4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Clustered Microcysts</a:t>
            </a:r>
            <a:endParaRPr sz="3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•"/>
            </a:pP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Multiple small cysts (&lt; 2-3mm)</a:t>
            </a:r>
            <a:endParaRPr sz="22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•"/>
            </a:pP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Imperceptible wall</a:t>
            </a:r>
            <a:endParaRPr sz="22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•"/>
            </a:pP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 internal vascularity</a:t>
            </a:r>
            <a:endParaRPr sz="22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•"/>
            </a:pP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Benign - No follow up needed</a:t>
            </a:r>
            <a:endParaRPr sz="2200"/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Char char="•"/>
            </a:pPr>
            <a:r>
              <a:rPr lang="en" sz="22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If solid component</a:t>
            </a:r>
            <a:r>
              <a:rPr lang="en" sz="2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→ biopsy</a:t>
            </a: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8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4400"/>
              <a:buFont typeface="Arial"/>
              <a:buNone/>
            </a:pPr>
            <a:r>
              <a:rPr lang="en" sz="4400" b="0" i="0" u="none" strike="noStrike" cap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CALCIFICATIONS</a:t>
            </a:r>
            <a:endParaRPr sz="4400" b="0" i="0" u="none" strike="noStrike" cap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84"/>
          <p:cNvSpPr txBox="1"/>
          <p:nvPr/>
        </p:nvSpPr>
        <p:spPr>
          <a:xfrm>
            <a:off x="3965217" y="2758129"/>
            <a:ext cx="577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MLO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84"/>
          <p:cNvSpPr txBox="1"/>
          <p:nvPr/>
        </p:nvSpPr>
        <p:spPr>
          <a:xfrm>
            <a:off x="1619850" y="2728565"/>
            <a:ext cx="402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84"/>
          <p:cNvSpPr txBox="1"/>
          <p:nvPr/>
        </p:nvSpPr>
        <p:spPr>
          <a:xfrm>
            <a:off x="103251" y="4063425"/>
            <a:ext cx="25245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a mass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84"/>
          <p:cNvSpPr txBox="1"/>
          <p:nvPr/>
        </p:nvSpPr>
        <p:spPr>
          <a:xfrm>
            <a:off x="2729826" y="4122525"/>
            <a:ext cx="30486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Outside a mass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84"/>
          <p:cNvSpPr txBox="1"/>
          <p:nvPr/>
        </p:nvSpPr>
        <p:spPr>
          <a:xfrm>
            <a:off x="6364374" y="4157775"/>
            <a:ext cx="22377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Intraductal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4" name="Google Shape;684;p84" descr="h"/>
          <p:cNvPicPr preferRelativeResize="0"/>
          <p:nvPr/>
        </p:nvPicPr>
        <p:blipFill rotWithShape="1">
          <a:blip r:embed="rId3">
            <a:alphaModFix/>
          </a:blip>
          <a:srcRect l="17641" b="23265"/>
          <a:stretch/>
        </p:blipFill>
        <p:spPr>
          <a:xfrm>
            <a:off x="41325" y="2069575"/>
            <a:ext cx="2780250" cy="1717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84" descr="r"/>
          <p:cNvPicPr preferRelativeResize="0"/>
          <p:nvPr/>
        </p:nvPicPr>
        <p:blipFill rotWithShape="1">
          <a:blip r:embed="rId4">
            <a:alphaModFix/>
          </a:blip>
          <a:srcRect l="7316" r="19669" b="43996"/>
          <a:stretch/>
        </p:blipFill>
        <p:spPr>
          <a:xfrm>
            <a:off x="6008325" y="2041350"/>
            <a:ext cx="2996624" cy="189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84"/>
          <p:cNvPicPr preferRelativeResize="0"/>
          <p:nvPr/>
        </p:nvPicPr>
        <p:blipFill rotWithShape="1">
          <a:blip r:embed="rId5">
            <a:alphaModFix/>
          </a:blip>
          <a:srcRect l="5297" r="16221" b="8122"/>
          <a:stretch/>
        </p:blipFill>
        <p:spPr>
          <a:xfrm>
            <a:off x="2916625" y="1980521"/>
            <a:ext cx="2996625" cy="18958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7" name="Google Shape;687;p84"/>
          <p:cNvCxnSpPr/>
          <p:nvPr/>
        </p:nvCxnSpPr>
        <p:spPr>
          <a:xfrm rot="10800000">
            <a:off x="5464520" y="2768023"/>
            <a:ext cx="9300" cy="44250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88" name="Google Shape;688;p84"/>
          <p:cNvCxnSpPr/>
          <p:nvPr/>
        </p:nvCxnSpPr>
        <p:spPr>
          <a:xfrm rot="10800000">
            <a:off x="597702" y="2768017"/>
            <a:ext cx="9300" cy="44250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89" name="Google Shape;689;p84"/>
          <p:cNvCxnSpPr/>
          <p:nvPr/>
        </p:nvCxnSpPr>
        <p:spPr>
          <a:xfrm rot="10800000">
            <a:off x="4652133" y="2829432"/>
            <a:ext cx="9300" cy="44250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90" name="Google Shape;690;p84"/>
          <p:cNvCxnSpPr/>
          <p:nvPr/>
        </p:nvCxnSpPr>
        <p:spPr>
          <a:xfrm rot="10800000">
            <a:off x="6992393" y="3112020"/>
            <a:ext cx="9300" cy="44250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91" name="Google Shape;691;p84"/>
          <p:cNvCxnSpPr/>
          <p:nvPr/>
        </p:nvCxnSpPr>
        <p:spPr>
          <a:xfrm rot="10800000">
            <a:off x="1360853" y="2707195"/>
            <a:ext cx="9300" cy="44250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92" name="Google Shape;692;p84"/>
          <p:cNvSpPr txBox="1"/>
          <p:nvPr/>
        </p:nvSpPr>
        <p:spPr>
          <a:xfrm>
            <a:off x="276150" y="1283025"/>
            <a:ext cx="85917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Calcifications appear as small echogenic foci on ultrasound.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223" y="2288300"/>
            <a:ext cx="2906775" cy="2391325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8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4400"/>
              <a:buFont typeface="Arial"/>
              <a:buNone/>
            </a:pPr>
            <a:r>
              <a:rPr lang="en" sz="4400" b="0" i="0" u="none" strike="noStrike" cap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CALCIFICATIONS</a:t>
            </a:r>
            <a:endParaRPr sz="4400" b="0" i="0" u="none" strike="noStrike" cap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85"/>
          <p:cNvSpPr txBox="1"/>
          <p:nvPr/>
        </p:nvSpPr>
        <p:spPr>
          <a:xfrm>
            <a:off x="3965217" y="2758129"/>
            <a:ext cx="577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MLO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85"/>
          <p:cNvSpPr txBox="1"/>
          <p:nvPr/>
        </p:nvSpPr>
        <p:spPr>
          <a:xfrm>
            <a:off x="1619850" y="2728565"/>
            <a:ext cx="402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1" name="Google Shape;701;p85"/>
          <p:cNvCxnSpPr/>
          <p:nvPr/>
        </p:nvCxnSpPr>
        <p:spPr>
          <a:xfrm rot="10800000" flipH="1">
            <a:off x="659425" y="3559225"/>
            <a:ext cx="508200" cy="1110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02" name="Google Shape;702;p85"/>
          <p:cNvCxnSpPr/>
          <p:nvPr/>
        </p:nvCxnSpPr>
        <p:spPr>
          <a:xfrm flipH="1">
            <a:off x="2735825" y="3560875"/>
            <a:ext cx="514200" cy="780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03" name="Google Shape;703;p85"/>
          <p:cNvSpPr txBox="1"/>
          <p:nvPr/>
        </p:nvSpPr>
        <p:spPr>
          <a:xfrm>
            <a:off x="357625" y="1139150"/>
            <a:ext cx="86763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Large dystrophic calcifications may appear echogenic superficially (arrow head), with marked posterior shadowing (long arrow).</a:t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704" name="Google Shape;704;p85"/>
          <p:cNvCxnSpPr/>
          <p:nvPr/>
        </p:nvCxnSpPr>
        <p:spPr>
          <a:xfrm rot="10800000">
            <a:off x="1167625" y="3080625"/>
            <a:ext cx="107400" cy="3750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05" name="Google Shape;705;p85"/>
          <p:cNvCxnSpPr/>
          <p:nvPr/>
        </p:nvCxnSpPr>
        <p:spPr>
          <a:xfrm flipH="1">
            <a:off x="2320175" y="3012225"/>
            <a:ext cx="213900" cy="660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706" name="Google Shape;706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5124" y="2056363"/>
            <a:ext cx="1291985" cy="2855201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85"/>
          <p:cNvSpPr txBox="1"/>
          <p:nvPr/>
        </p:nvSpPr>
        <p:spPr>
          <a:xfrm>
            <a:off x="659425" y="4647875"/>
            <a:ext cx="27885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Dystrophic calcification on US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08" name="Google Shape;708;p85"/>
          <p:cNvSpPr txBox="1"/>
          <p:nvPr/>
        </p:nvSpPr>
        <p:spPr>
          <a:xfrm>
            <a:off x="6153150" y="4647875"/>
            <a:ext cx="27885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Dystrophic calcification on MG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8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4400"/>
              <a:buFont typeface="Arial"/>
              <a:buNone/>
            </a:pPr>
            <a:r>
              <a:rPr lang="en" sz="4400" b="0" i="0" u="none" strike="noStrike" cap="none">
                <a:solidFill>
                  <a:srgbClr val="FFFF99"/>
                </a:solidFill>
                <a:latin typeface="Arial"/>
                <a:ea typeface="Arial"/>
                <a:cs typeface="Arial"/>
                <a:sym typeface="Arial"/>
              </a:rPr>
              <a:t>LYMPH NODES</a:t>
            </a:r>
            <a:endParaRPr sz="4400" b="0" i="0" u="none" strike="noStrike" cap="none">
              <a:solidFill>
                <a:srgbClr val="FFFF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86"/>
          <p:cNvSpPr txBox="1"/>
          <p:nvPr/>
        </p:nvSpPr>
        <p:spPr>
          <a:xfrm>
            <a:off x="3965217" y="2758129"/>
            <a:ext cx="577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MLO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86"/>
          <p:cNvSpPr txBox="1"/>
          <p:nvPr/>
        </p:nvSpPr>
        <p:spPr>
          <a:xfrm>
            <a:off x="1619850" y="2728565"/>
            <a:ext cx="402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86"/>
          <p:cNvSpPr txBox="1"/>
          <p:nvPr/>
        </p:nvSpPr>
        <p:spPr>
          <a:xfrm>
            <a:off x="7467602" y="1694013"/>
            <a:ext cx="2356500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Eccentric cortical thickening ≥ 3mm</a:t>
            </a:r>
            <a:endParaRPr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86"/>
          <p:cNvSpPr txBox="1"/>
          <p:nvPr/>
        </p:nvSpPr>
        <p:spPr>
          <a:xfrm>
            <a:off x="7505778" y="3368825"/>
            <a:ext cx="20394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Attenuated</a:t>
            </a:r>
            <a:r>
              <a:rPr lang="en">
                <a:solidFill>
                  <a:srgbClr val="FFFFFF"/>
                </a:solidFill>
              </a:rPr>
              <a:t> to </a:t>
            </a:r>
            <a:endParaRPr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complete loss of </a:t>
            </a:r>
            <a:endParaRPr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fatty hilum</a:t>
            </a:r>
            <a:endParaRPr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8" name="Google Shape;718;p86" descr="C:\Users\mae2\Desktop\ARRS 2013 LN EDUCATIONAL EXHIBIT\LN pictures\2\2l.bmp"/>
          <p:cNvPicPr preferRelativeResize="0"/>
          <p:nvPr/>
        </p:nvPicPr>
        <p:blipFill rotWithShape="1">
          <a:blip r:embed="rId3">
            <a:alphaModFix/>
          </a:blip>
          <a:srcRect l="11046" r="19387" b="17823"/>
          <a:stretch/>
        </p:blipFill>
        <p:spPr>
          <a:xfrm>
            <a:off x="5257812" y="3242544"/>
            <a:ext cx="2057400" cy="140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86"/>
          <p:cNvPicPr preferRelativeResize="0"/>
          <p:nvPr/>
        </p:nvPicPr>
        <p:blipFill rotWithShape="1">
          <a:blip r:embed="rId4">
            <a:alphaModFix/>
          </a:blip>
          <a:srcRect t="16331"/>
          <a:stretch/>
        </p:blipFill>
        <p:spPr>
          <a:xfrm>
            <a:off x="1719440" y="1655819"/>
            <a:ext cx="1959429" cy="1425767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86"/>
          <p:cNvSpPr txBox="1"/>
          <p:nvPr/>
        </p:nvSpPr>
        <p:spPr>
          <a:xfrm>
            <a:off x="2176643" y="1193675"/>
            <a:ext cx="195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Normal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1" name="Google Shape;721;p8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l="21652" t="6515" r="33768" b="49189"/>
          <a:stretch/>
        </p:blipFill>
        <p:spPr>
          <a:xfrm>
            <a:off x="5292640" y="1676403"/>
            <a:ext cx="2039400" cy="14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86"/>
          <p:cNvSpPr txBox="1"/>
          <p:nvPr/>
        </p:nvSpPr>
        <p:spPr>
          <a:xfrm>
            <a:off x="1804863" y="3266825"/>
            <a:ext cx="1788600" cy="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Maintain fatty hilum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23" name="Google Shape;723;p86"/>
          <p:cNvSpPr txBox="1"/>
          <p:nvPr/>
        </p:nvSpPr>
        <p:spPr>
          <a:xfrm>
            <a:off x="570575" y="1955975"/>
            <a:ext cx="10494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Thin uniform cortex</a:t>
            </a:r>
            <a:endParaRPr/>
          </a:p>
        </p:txBody>
      </p:sp>
      <p:cxnSp>
        <p:nvCxnSpPr>
          <p:cNvPr id="724" name="Google Shape;724;p86"/>
          <p:cNvCxnSpPr/>
          <p:nvPr/>
        </p:nvCxnSpPr>
        <p:spPr>
          <a:xfrm rot="10800000" flipH="1">
            <a:off x="1242275" y="2158300"/>
            <a:ext cx="524400" cy="9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5" name="Google Shape;725;p86"/>
          <p:cNvCxnSpPr>
            <a:stCxn id="722" idx="0"/>
          </p:cNvCxnSpPr>
          <p:nvPr/>
        </p:nvCxnSpPr>
        <p:spPr>
          <a:xfrm rot="10800000" flipH="1">
            <a:off x="2699163" y="2360825"/>
            <a:ext cx="42900" cy="9060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6" name="Google Shape;726;p86"/>
          <p:cNvSpPr txBox="1"/>
          <p:nvPr/>
        </p:nvSpPr>
        <p:spPr>
          <a:xfrm>
            <a:off x="5681843" y="1193675"/>
            <a:ext cx="195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FFFFFF"/>
                </a:solidFill>
              </a:rPr>
              <a:t>Abn</a:t>
            </a:r>
            <a:r>
              <a:rPr lang="en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ormal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7" name="Google Shape;727;p86"/>
          <p:cNvCxnSpPr/>
          <p:nvPr/>
        </p:nvCxnSpPr>
        <p:spPr>
          <a:xfrm flipH="1">
            <a:off x="6873575" y="1939000"/>
            <a:ext cx="608100" cy="2544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8" name="Google Shape;728;p86"/>
          <p:cNvCxnSpPr/>
          <p:nvPr/>
        </p:nvCxnSpPr>
        <p:spPr>
          <a:xfrm flipH="1">
            <a:off x="6302975" y="3615400"/>
            <a:ext cx="1178700" cy="372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Equipment</a:t>
            </a:r>
            <a:endParaRPr sz="2800">
              <a:solidFill>
                <a:srgbClr val="FFFFFF"/>
              </a:solidFill>
            </a:endParaRPr>
          </a:p>
        </p:txBody>
      </p:sp>
      <p:sp>
        <p:nvSpPr>
          <p:cNvPr id="357" name="Google Shape;357;p6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8" name="Google Shape;358;p64"/>
          <p:cNvGrpSpPr/>
          <p:nvPr/>
        </p:nvGrpSpPr>
        <p:grpSpPr>
          <a:xfrm>
            <a:off x="457200" y="1248239"/>
            <a:ext cx="5097761" cy="3179135"/>
            <a:chOff x="178975" y="1154164"/>
            <a:chExt cx="5097761" cy="3179135"/>
          </a:xfrm>
        </p:grpSpPr>
        <p:grpSp>
          <p:nvGrpSpPr>
            <p:cNvPr id="359" name="Google Shape;359;p64"/>
            <p:cNvGrpSpPr/>
            <p:nvPr/>
          </p:nvGrpSpPr>
          <p:grpSpPr>
            <a:xfrm>
              <a:off x="4032500" y="1345422"/>
              <a:ext cx="1140900" cy="1873853"/>
              <a:chOff x="5861300" y="1726422"/>
              <a:chExt cx="1140900" cy="1873853"/>
            </a:xfrm>
          </p:grpSpPr>
          <p:pic>
            <p:nvPicPr>
              <p:cNvPr id="360" name="Google Shape;360;p64"/>
              <p:cNvPicPr preferRelativeResize="0"/>
              <p:nvPr/>
            </p:nvPicPr>
            <p:blipFill rotWithShape="1">
              <a:blip r:embed="rId3">
                <a:alphaModFix/>
              </a:blip>
              <a:srcRect l="17218" t="26330" r="20328" b="25506"/>
              <a:stretch/>
            </p:blipFill>
            <p:spPr>
              <a:xfrm rot="5400000">
                <a:off x="5590790" y="2038896"/>
                <a:ext cx="1482249" cy="8573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1" name="Google Shape;361;p64"/>
              <p:cNvSpPr txBox="1"/>
              <p:nvPr/>
            </p:nvSpPr>
            <p:spPr>
              <a:xfrm>
                <a:off x="5861300" y="3176975"/>
                <a:ext cx="1140900" cy="42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FFFFFF"/>
                    </a:solidFill>
                  </a:rPr>
                  <a:t>Linear Transducer</a:t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62" name="Google Shape;362;p64"/>
            <p:cNvGrpSpPr/>
            <p:nvPr/>
          </p:nvGrpSpPr>
          <p:grpSpPr>
            <a:xfrm>
              <a:off x="178975" y="1906895"/>
              <a:ext cx="1140900" cy="1849805"/>
              <a:chOff x="7537700" y="1750470"/>
              <a:chExt cx="1140900" cy="1849805"/>
            </a:xfrm>
          </p:grpSpPr>
          <p:pic>
            <p:nvPicPr>
              <p:cNvPr id="363" name="Google Shape;363;p64"/>
              <p:cNvPicPr preferRelativeResize="0"/>
              <p:nvPr/>
            </p:nvPicPr>
            <p:blipFill rotWithShape="1">
              <a:blip r:embed="rId4">
                <a:alphaModFix/>
              </a:blip>
              <a:srcRect l="20022" t="37661" r="12582" b="19361"/>
              <a:stretch/>
            </p:blipFill>
            <p:spPr>
              <a:xfrm rot="5400000">
                <a:off x="7229541" y="2124600"/>
                <a:ext cx="1434164" cy="68590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4" name="Google Shape;364;p64"/>
              <p:cNvSpPr txBox="1"/>
              <p:nvPr/>
            </p:nvSpPr>
            <p:spPr>
              <a:xfrm>
                <a:off x="7537700" y="3176975"/>
                <a:ext cx="1140900" cy="42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FFFFFF"/>
                    </a:solidFill>
                  </a:rPr>
                  <a:t>Hockey stick transducer </a:t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65" name="Google Shape;365;p64"/>
            <p:cNvGrpSpPr/>
            <p:nvPr/>
          </p:nvGrpSpPr>
          <p:grpSpPr>
            <a:xfrm>
              <a:off x="244941" y="1154164"/>
              <a:ext cx="5031796" cy="3179135"/>
              <a:chOff x="406135" y="1063375"/>
              <a:chExt cx="5703690" cy="3629149"/>
            </a:xfrm>
          </p:grpSpPr>
          <p:pic>
            <p:nvPicPr>
              <p:cNvPr id="366" name="Google Shape;366;p64"/>
              <p:cNvPicPr preferRelativeResize="0"/>
              <p:nvPr/>
            </p:nvPicPr>
            <p:blipFill rotWithShape="1">
              <a:blip r:embed="rId5">
                <a:alphaModFix/>
              </a:blip>
              <a:srcRect t="8808" r="23623" b="12121"/>
              <a:stretch/>
            </p:blipFill>
            <p:spPr>
              <a:xfrm rot="5400000">
                <a:off x="1279744" y="1468987"/>
                <a:ext cx="3629149" cy="281792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67" name="Google Shape;367;p64"/>
              <p:cNvCxnSpPr/>
              <p:nvPr/>
            </p:nvCxnSpPr>
            <p:spPr>
              <a:xfrm>
                <a:off x="1319512" y="1361101"/>
                <a:ext cx="1049100" cy="4509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368" name="Google Shape;368;p64"/>
              <p:cNvSpPr txBox="1"/>
              <p:nvPr/>
            </p:nvSpPr>
            <p:spPr>
              <a:xfrm>
                <a:off x="406135" y="1106810"/>
                <a:ext cx="901800" cy="42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FFFFFF"/>
                    </a:solidFill>
                  </a:rPr>
                  <a:t>Monitor  </a:t>
                </a:r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369" name="Google Shape;369;p64"/>
              <p:cNvCxnSpPr/>
              <p:nvPr/>
            </p:nvCxnSpPr>
            <p:spPr>
              <a:xfrm flipH="1">
                <a:off x="4045700" y="2445051"/>
                <a:ext cx="518700" cy="8658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370" name="Google Shape;370;p64"/>
              <p:cNvSpPr/>
              <p:nvPr/>
            </p:nvSpPr>
            <p:spPr>
              <a:xfrm>
                <a:off x="4287900" y="3617225"/>
                <a:ext cx="207900" cy="809700"/>
              </a:xfrm>
              <a:prstGeom prst="rightBrace">
                <a:avLst>
                  <a:gd name="adj1" fmla="val 8333"/>
                  <a:gd name="adj2" fmla="val 50000"/>
                </a:avLst>
              </a:pr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64"/>
              <p:cNvSpPr txBox="1"/>
              <p:nvPr/>
            </p:nvSpPr>
            <p:spPr>
              <a:xfrm>
                <a:off x="4619125" y="3604691"/>
                <a:ext cx="1490700" cy="100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rgbClr val="FFFFFF"/>
                    </a:solidFill>
                  </a:rPr>
                  <a:t>Keyboard to control imaging settings and label images</a:t>
                </a:r>
                <a:endParaRPr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372" name="Google Shape;372;p64"/>
            <p:cNvCxnSpPr/>
            <p:nvPr/>
          </p:nvCxnSpPr>
          <p:spPr>
            <a:xfrm>
              <a:off x="963197" y="2736873"/>
              <a:ext cx="925500" cy="3951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373" name="Google Shape;373;p64"/>
          <p:cNvSpPr txBox="1"/>
          <p:nvPr/>
        </p:nvSpPr>
        <p:spPr>
          <a:xfrm>
            <a:off x="5765750" y="466175"/>
            <a:ext cx="3256500" cy="4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Standard US Equipment: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Monitor - displays images </a:t>
            </a:r>
            <a:endParaRPr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Keyboard - houses controls to optimize images - focal zone, depth, spatial compounding, gain, harmonics, etc. to clarify images </a:t>
            </a:r>
            <a:endParaRPr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Measurement tools and doppler imaging to provide additional details. </a:t>
            </a:r>
            <a:endParaRPr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Transducers - come in various frequencies 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lower frequency transducers having deeper penetration of tissue.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5"/>
          <p:cNvSpPr txBox="1">
            <a:spLocks noGrp="1"/>
          </p:cNvSpPr>
          <p:nvPr>
            <p:ph type="title"/>
          </p:nvPr>
        </p:nvSpPr>
        <p:spPr>
          <a:xfrm>
            <a:off x="311700" y="236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Technique: Optimize Imaging</a:t>
            </a:r>
            <a:endParaRPr/>
          </a:p>
        </p:txBody>
      </p:sp>
      <p:sp>
        <p:nvSpPr>
          <p:cNvPr id="379" name="Google Shape;379;p65"/>
          <p:cNvSpPr txBox="1"/>
          <p:nvPr/>
        </p:nvSpPr>
        <p:spPr>
          <a:xfrm>
            <a:off x="4745625" y="809050"/>
            <a:ext cx="4440000" cy="38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High frequency, linear array transducer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with center of frequency of at least 10MHz 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with maximum frequency 12-18 MHz</a:t>
            </a:r>
            <a:endParaRPr sz="16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Field of view - reach chest wall but not beyond</a:t>
            </a:r>
            <a:endParaRPr sz="16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Overall gain - set so that fat is gray</a:t>
            </a:r>
            <a:endParaRPr sz="16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TGC - increase with increasing depth</a:t>
            </a:r>
            <a:endParaRPr sz="16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Focal zone - set at lesion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Most transducers allow for multiple focal zones </a:t>
            </a:r>
            <a:endParaRPr sz="1600">
              <a:solidFill>
                <a:schemeClr val="dk1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Increase resolution of lesion with one focal zone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380" name="Google Shape;38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300" y="1264013"/>
            <a:ext cx="4224899" cy="3148814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65"/>
          <p:cNvSpPr/>
          <p:nvPr/>
        </p:nvSpPr>
        <p:spPr>
          <a:xfrm>
            <a:off x="311700" y="2198975"/>
            <a:ext cx="577200" cy="572700"/>
          </a:xfrm>
          <a:prstGeom prst="ellipse">
            <a:avLst/>
          </a:prstGeom>
          <a:noFill/>
          <a:ln w="19050" cap="flat" cmpd="sng">
            <a:solidFill>
              <a:srgbClr val="FFC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65"/>
          <p:cNvSpPr txBox="1"/>
          <p:nvPr/>
        </p:nvSpPr>
        <p:spPr>
          <a:xfrm>
            <a:off x="0" y="2945750"/>
            <a:ext cx="1506000" cy="3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Focal Zone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Technique: Patient Positioning</a:t>
            </a:r>
            <a:endParaRPr/>
          </a:p>
        </p:txBody>
      </p:sp>
      <p:sp>
        <p:nvSpPr>
          <p:cNvPr id="388" name="Google Shape;388;p66"/>
          <p:cNvSpPr txBox="1">
            <a:spLocks noGrp="1"/>
          </p:cNvSpPr>
          <p:nvPr>
            <p:ph type="body" idx="1"/>
          </p:nvPr>
        </p:nvSpPr>
        <p:spPr>
          <a:xfrm>
            <a:off x="2802725" y="1152475"/>
            <a:ext cx="4440900" cy="39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>
                <a:solidFill>
                  <a:schemeClr val="dk1"/>
                </a:solidFill>
              </a:rPr>
              <a:t>Positioning is key to immobilize breast tissue and aid with scanning</a:t>
            </a:r>
            <a:endParaRPr>
              <a:solidFill>
                <a:schemeClr val="dk1"/>
              </a:solidFill>
            </a:endParaRPr>
          </a:p>
          <a:p>
            <a:pPr marL="3429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342900" lvl="0" indent="-254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>
                <a:solidFill>
                  <a:schemeClr val="dk1"/>
                </a:solidFill>
              </a:rPr>
              <a:t>Good positioning includes:</a:t>
            </a:r>
            <a:endParaRPr>
              <a:solidFill>
                <a:schemeClr val="dk1"/>
              </a:solidFill>
            </a:endParaRPr>
          </a:p>
          <a:p>
            <a:pPr marL="742950" lvl="1" indent="-222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" sz="1800">
                <a:solidFill>
                  <a:schemeClr val="dk1"/>
                </a:solidFill>
              </a:rPr>
              <a:t>Arm above the head - helps thin and spread breast tissue for improved penetration</a:t>
            </a:r>
            <a:endParaRPr sz="1800">
              <a:solidFill>
                <a:schemeClr val="dk1"/>
              </a:solidFill>
            </a:endParaRPr>
          </a:p>
          <a:p>
            <a:pPr marL="742950" lvl="1" indent="-222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" sz="1800">
                <a:solidFill>
                  <a:schemeClr val="dk1"/>
                </a:solidFill>
              </a:rPr>
              <a:t>Lying supine to evaluate medial tissue</a:t>
            </a:r>
            <a:endParaRPr sz="1800">
              <a:solidFill>
                <a:schemeClr val="dk1"/>
              </a:solidFill>
            </a:endParaRPr>
          </a:p>
          <a:p>
            <a:pPr marL="742950" lvl="1" indent="-222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" sz="1800">
                <a:solidFill>
                  <a:schemeClr val="dk1"/>
                </a:solidFill>
              </a:rPr>
              <a:t>Lying supine oblique for lateral breast and axilla evaluation</a:t>
            </a:r>
            <a:endParaRPr sz="1800">
              <a:solidFill>
                <a:schemeClr val="dk1"/>
              </a:solidFill>
            </a:endParaRPr>
          </a:p>
          <a:p>
            <a:pPr marL="742950" lvl="1" indent="-222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n" sz="1800">
                <a:solidFill>
                  <a:schemeClr val="dk1"/>
                </a:solidFill>
              </a:rPr>
              <a:t>Wedges can be used to provide additional support </a:t>
            </a:r>
            <a:endParaRPr sz="1800"/>
          </a:p>
        </p:txBody>
      </p:sp>
      <p:pic>
        <p:nvPicPr>
          <p:cNvPr id="389" name="Google Shape;389;p66"/>
          <p:cNvPicPr preferRelativeResize="0"/>
          <p:nvPr/>
        </p:nvPicPr>
        <p:blipFill rotWithShape="1">
          <a:blip r:embed="rId3">
            <a:alphaModFix/>
          </a:blip>
          <a:srcRect l="40259" t="35958" r="2861" b="2950"/>
          <a:stretch/>
        </p:blipFill>
        <p:spPr>
          <a:xfrm>
            <a:off x="7557975" y="3198325"/>
            <a:ext cx="1463000" cy="117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66"/>
          <p:cNvPicPr preferRelativeResize="0"/>
          <p:nvPr/>
        </p:nvPicPr>
        <p:blipFill rotWithShape="1">
          <a:blip r:embed="rId4">
            <a:alphaModFix/>
          </a:blip>
          <a:srcRect t="33984"/>
          <a:stretch/>
        </p:blipFill>
        <p:spPr>
          <a:xfrm>
            <a:off x="311700" y="1304236"/>
            <a:ext cx="2176675" cy="189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66"/>
          <p:cNvPicPr preferRelativeResize="0"/>
          <p:nvPr/>
        </p:nvPicPr>
        <p:blipFill rotWithShape="1">
          <a:blip r:embed="rId5">
            <a:alphaModFix/>
          </a:blip>
          <a:srcRect t="22100" r="17952" b="1587"/>
          <a:stretch/>
        </p:blipFill>
        <p:spPr>
          <a:xfrm>
            <a:off x="311702" y="3484849"/>
            <a:ext cx="2316216" cy="15743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2" name="Google Shape;392;p66"/>
          <p:cNvCxnSpPr/>
          <p:nvPr/>
        </p:nvCxnSpPr>
        <p:spPr>
          <a:xfrm rot="10800000">
            <a:off x="2336000" y="2499525"/>
            <a:ext cx="964500" cy="2058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3" name="Google Shape;393;p66"/>
          <p:cNvCxnSpPr/>
          <p:nvPr/>
        </p:nvCxnSpPr>
        <p:spPr>
          <a:xfrm rot="10800000">
            <a:off x="1971575" y="3004900"/>
            <a:ext cx="1372200" cy="2523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4" name="Google Shape;394;p66"/>
          <p:cNvCxnSpPr/>
          <p:nvPr/>
        </p:nvCxnSpPr>
        <p:spPr>
          <a:xfrm flipH="1">
            <a:off x="1774725" y="3895675"/>
            <a:ext cx="1536600" cy="1287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5" name="Google Shape;395;p66"/>
          <p:cNvCxnSpPr/>
          <p:nvPr/>
        </p:nvCxnSpPr>
        <p:spPr>
          <a:xfrm rot="10800000" flipH="1">
            <a:off x="6936450" y="4112100"/>
            <a:ext cx="1060500" cy="3138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Approach: Scanning planes</a:t>
            </a:r>
            <a:endParaRPr/>
          </a:p>
        </p:txBody>
      </p:sp>
      <p:sp>
        <p:nvSpPr>
          <p:cNvPr id="401" name="Google Shape;401;p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Document findings in two planes (transverse/longitudinal or radial/antiradial). Images below demonstrate orientation of the transducer (blue rectangle) in relation to the breast</a:t>
            </a:r>
            <a:endParaRPr/>
          </a:p>
        </p:txBody>
      </p:sp>
      <p:grpSp>
        <p:nvGrpSpPr>
          <p:cNvPr id="402" name="Google Shape;402;p67"/>
          <p:cNvGrpSpPr/>
          <p:nvPr/>
        </p:nvGrpSpPr>
        <p:grpSpPr>
          <a:xfrm>
            <a:off x="6553198" y="2351823"/>
            <a:ext cx="2583777" cy="2373577"/>
            <a:chOff x="6934198" y="1132623"/>
            <a:chExt cx="2583777" cy="2373577"/>
          </a:xfrm>
        </p:grpSpPr>
        <p:grpSp>
          <p:nvGrpSpPr>
            <p:cNvPr id="403" name="Google Shape;403;p67"/>
            <p:cNvGrpSpPr/>
            <p:nvPr/>
          </p:nvGrpSpPr>
          <p:grpSpPr>
            <a:xfrm>
              <a:off x="6934198" y="1132623"/>
              <a:ext cx="1384891" cy="2026557"/>
              <a:chOff x="6934198" y="1132623"/>
              <a:chExt cx="1384891" cy="2026557"/>
            </a:xfrm>
          </p:grpSpPr>
          <p:pic>
            <p:nvPicPr>
              <p:cNvPr id="404" name="Google Shape;404;p6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6934198" y="1132623"/>
                <a:ext cx="1384891" cy="20265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5" name="Google Shape;405;p67"/>
              <p:cNvSpPr/>
              <p:nvPr/>
            </p:nvSpPr>
            <p:spPr>
              <a:xfrm rot="2727136">
                <a:off x="7449692" y="2182026"/>
                <a:ext cx="510618" cy="245533"/>
              </a:xfrm>
              <a:prstGeom prst="mathMinus">
                <a:avLst>
                  <a:gd name="adj1" fmla="val 23520"/>
                </a:avLst>
              </a:prstGeom>
              <a:solidFill>
                <a:schemeClr val="accent1"/>
              </a:solidFill>
              <a:ln w="25400" cap="flat" cmpd="sng">
                <a:solidFill>
                  <a:srgbClr val="395E8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6" name="Google Shape;406;p67"/>
            <p:cNvSpPr txBox="1"/>
            <p:nvPr/>
          </p:nvSpPr>
          <p:spPr>
            <a:xfrm>
              <a:off x="6948475" y="3229300"/>
              <a:ext cx="25695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Anti-radial - </a:t>
              </a:r>
              <a:r>
                <a:rPr lang="en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perpendicular to radial spokes</a:t>
              </a:r>
              <a:endPara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7" name="Google Shape;407;p67"/>
          <p:cNvGrpSpPr/>
          <p:nvPr/>
        </p:nvGrpSpPr>
        <p:grpSpPr>
          <a:xfrm>
            <a:off x="304800" y="2344332"/>
            <a:ext cx="1371600" cy="2356593"/>
            <a:chOff x="304800" y="2344332"/>
            <a:chExt cx="1371600" cy="2356593"/>
          </a:xfrm>
        </p:grpSpPr>
        <p:grpSp>
          <p:nvGrpSpPr>
            <p:cNvPr id="408" name="Google Shape;408;p67"/>
            <p:cNvGrpSpPr/>
            <p:nvPr/>
          </p:nvGrpSpPr>
          <p:grpSpPr>
            <a:xfrm>
              <a:off x="304800" y="2344332"/>
              <a:ext cx="1371600" cy="2356593"/>
              <a:chOff x="304800" y="1125132"/>
              <a:chExt cx="1371600" cy="2356593"/>
            </a:xfrm>
          </p:grpSpPr>
          <p:grpSp>
            <p:nvGrpSpPr>
              <p:cNvPr id="409" name="Google Shape;409;p67"/>
              <p:cNvGrpSpPr/>
              <p:nvPr/>
            </p:nvGrpSpPr>
            <p:grpSpPr>
              <a:xfrm>
                <a:off x="304800" y="1125132"/>
                <a:ext cx="1371600" cy="2007108"/>
                <a:chOff x="304800" y="1125132"/>
                <a:chExt cx="1371600" cy="2007108"/>
              </a:xfrm>
            </p:grpSpPr>
            <p:pic>
              <p:nvPicPr>
                <p:cNvPr id="410" name="Google Shape;410;p6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304800" y="1125132"/>
                  <a:ext cx="1371600" cy="200710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11" name="Google Shape;411;p67"/>
                <p:cNvSpPr/>
                <p:nvPr/>
              </p:nvSpPr>
              <p:spPr>
                <a:xfrm>
                  <a:off x="571500" y="2075966"/>
                  <a:ext cx="533400" cy="228600"/>
                </a:xfrm>
                <a:prstGeom prst="mathMinus">
                  <a:avLst>
                    <a:gd name="adj1" fmla="val 23520"/>
                  </a:avLst>
                </a:prstGeom>
                <a:solidFill>
                  <a:schemeClr val="accent1"/>
                </a:solidFill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12" name="Google Shape;412;p67"/>
              <p:cNvSpPr txBox="1"/>
              <p:nvPr/>
            </p:nvSpPr>
            <p:spPr>
              <a:xfrm>
                <a:off x="305401" y="3204825"/>
                <a:ext cx="13467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Transverse</a:t>
                </a:r>
                <a:endPara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3" name="Google Shape;413;p67"/>
            <p:cNvGrpSpPr/>
            <p:nvPr/>
          </p:nvGrpSpPr>
          <p:grpSpPr>
            <a:xfrm>
              <a:off x="393179" y="3124525"/>
              <a:ext cx="791400" cy="914400"/>
              <a:chOff x="393179" y="3124525"/>
              <a:chExt cx="791400" cy="914400"/>
            </a:xfrm>
          </p:grpSpPr>
          <p:cxnSp>
            <p:nvCxnSpPr>
              <p:cNvPr id="414" name="Google Shape;414;p67"/>
              <p:cNvCxnSpPr/>
              <p:nvPr/>
            </p:nvCxnSpPr>
            <p:spPr>
              <a:xfrm>
                <a:off x="393179" y="3124525"/>
                <a:ext cx="791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67"/>
              <p:cNvCxnSpPr/>
              <p:nvPr/>
            </p:nvCxnSpPr>
            <p:spPr>
              <a:xfrm>
                <a:off x="393179" y="3276925"/>
                <a:ext cx="791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67"/>
              <p:cNvCxnSpPr/>
              <p:nvPr/>
            </p:nvCxnSpPr>
            <p:spPr>
              <a:xfrm>
                <a:off x="393179" y="3429325"/>
                <a:ext cx="791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67"/>
              <p:cNvCxnSpPr/>
              <p:nvPr/>
            </p:nvCxnSpPr>
            <p:spPr>
              <a:xfrm>
                <a:off x="393179" y="3581725"/>
                <a:ext cx="791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67"/>
              <p:cNvCxnSpPr/>
              <p:nvPr/>
            </p:nvCxnSpPr>
            <p:spPr>
              <a:xfrm>
                <a:off x="393179" y="3734125"/>
                <a:ext cx="791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67"/>
              <p:cNvCxnSpPr/>
              <p:nvPr/>
            </p:nvCxnSpPr>
            <p:spPr>
              <a:xfrm>
                <a:off x="393179" y="3886525"/>
                <a:ext cx="791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67"/>
              <p:cNvCxnSpPr/>
              <p:nvPr/>
            </p:nvCxnSpPr>
            <p:spPr>
              <a:xfrm>
                <a:off x="393179" y="4038925"/>
                <a:ext cx="7914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1" name="Google Shape;421;p67"/>
          <p:cNvGrpSpPr/>
          <p:nvPr/>
        </p:nvGrpSpPr>
        <p:grpSpPr>
          <a:xfrm>
            <a:off x="2007674" y="2351823"/>
            <a:ext cx="1577100" cy="2354427"/>
            <a:chOff x="2007674" y="2351823"/>
            <a:chExt cx="1577100" cy="2354427"/>
          </a:xfrm>
        </p:grpSpPr>
        <p:grpSp>
          <p:nvGrpSpPr>
            <p:cNvPr id="422" name="Google Shape;422;p67"/>
            <p:cNvGrpSpPr/>
            <p:nvPr/>
          </p:nvGrpSpPr>
          <p:grpSpPr>
            <a:xfrm>
              <a:off x="2007674" y="2351823"/>
              <a:ext cx="1577100" cy="2354427"/>
              <a:chOff x="2007674" y="1132623"/>
              <a:chExt cx="1577100" cy="2354427"/>
            </a:xfrm>
          </p:grpSpPr>
          <p:grpSp>
            <p:nvGrpSpPr>
              <p:cNvPr id="423" name="Google Shape;423;p67"/>
              <p:cNvGrpSpPr/>
              <p:nvPr/>
            </p:nvGrpSpPr>
            <p:grpSpPr>
              <a:xfrm>
                <a:off x="2057400" y="1132623"/>
                <a:ext cx="1381395" cy="2021441"/>
                <a:chOff x="2057400" y="1132623"/>
                <a:chExt cx="1381395" cy="2021441"/>
              </a:xfrm>
            </p:grpSpPr>
            <p:pic>
              <p:nvPicPr>
                <p:cNvPr id="424" name="Google Shape;424;p6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2057400" y="1132623"/>
                  <a:ext cx="1381395" cy="202144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25" name="Google Shape;425;p67"/>
                <p:cNvSpPr/>
                <p:nvPr/>
              </p:nvSpPr>
              <p:spPr>
                <a:xfrm rot="5400000">
                  <a:off x="2317275" y="1965650"/>
                  <a:ext cx="497400" cy="241800"/>
                </a:xfrm>
                <a:prstGeom prst="mathMinus">
                  <a:avLst>
                    <a:gd name="adj1" fmla="val 23520"/>
                  </a:avLst>
                </a:prstGeom>
                <a:solidFill>
                  <a:schemeClr val="accent1"/>
                </a:solidFill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26" name="Google Shape;426;p67"/>
              <p:cNvSpPr txBox="1"/>
              <p:nvPr/>
            </p:nvSpPr>
            <p:spPr>
              <a:xfrm>
                <a:off x="2007674" y="3210150"/>
                <a:ext cx="15771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Longitudinal</a:t>
                </a:r>
                <a:endPara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7" name="Google Shape;427;p67"/>
            <p:cNvGrpSpPr/>
            <p:nvPr/>
          </p:nvGrpSpPr>
          <p:grpSpPr>
            <a:xfrm>
              <a:off x="2111875" y="2986504"/>
              <a:ext cx="914400" cy="1069800"/>
              <a:chOff x="2111875" y="2986504"/>
              <a:chExt cx="914400" cy="1069800"/>
            </a:xfrm>
          </p:grpSpPr>
          <p:cxnSp>
            <p:nvCxnSpPr>
              <p:cNvPr id="428" name="Google Shape;428;p67"/>
              <p:cNvCxnSpPr/>
              <p:nvPr/>
            </p:nvCxnSpPr>
            <p:spPr>
              <a:xfrm rot="5400000">
                <a:off x="2491375" y="3521404"/>
                <a:ext cx="106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" name="Google Shape;429;p67"/>
              <p:cNvCxnSpPr/>
              <p:nvPr/>
            </p:nvCxnSpPr>
            <p:spPr>
              <a:xfrm rot="5400000">
                <a:off x="2338975" y="3521404"/>
                <a:ext cx="106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" name="Google Shape;430;p67"/>
              <p:cNvCxnSpPr/>
              <p:nvPr/>
            </p:nvCxnSpPr>
            <p:spPr>
              <a:xfrm rot="5400000">
                <a:off x="2186575" y="3521404"/>
                <a:ext cx="106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67"/>
              <p:cNvCxnSpPr/>
              <p:nvPr/>
            </p:nvCxnSpPr>
            <p:spPr>
              <a:xfrm rot="5400000">
                <a:off x="2034175" y="3521404"/>
                <a:ext cx="106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67"/>
              <p:cNvCxnSpPr/>
              <p:nvPr/>
            </p:nvCxnSpPr>
            <p:spPr>
              <a:xfrm rot="5400000">
                <a:off x="1881775" y="3521404"/>
                <a:ext cx="106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67"/>
              <p:cNvCxnSpPr/>
              <p:nvPr/>
            </p:nvCxnSpPr>
            <p:spPr>
              <a:xfrm rot="5400000">
                <a:off x="1729375" y="3521404"/>
                <a:ext cx="106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67"/>
              <p:cNvCxnSpPr/>
              <p:nvPr/>
            </p:nvCxnSpPr>
            <p:spPr>
              <a:xfrm rot="5400000">
                <a:off x="1576975" y="3521404"/>
                <a:ext cx="1069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  <p:cxnSp>
        <p:nvCxnSpPr>
          <p:cNvPr id="435" name="Google Shape;435;p67"/>
          <p:cNvCxnSpPr/>
          <p:nvPr/>
        </p:nvCxnSpPr>
        <p:spPr>
          <a:xfrm>
            <a:off x="5108378" y="3685529"/>
            <a:ext cx="422700" cy="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436" name="Google Shape;436;p67"/>
          <p:cNvGrpSpPr/>
          <p:nvPr/>
        </p:nvGrpSpPr>
        <p:grpSpPr>
          <a:xfrm>
            <a:off x="4475488" y="2351823"/>
            <a:ext cx="1984012" cy="2386327"/>
            <a:chOff x="4475488" y="2351823"/>
            <a:chExt cx="1984012" cy="2386327"/>
          </a:xfrm>
        </p:grpSpPr>
        <p:grpSp>
          <p:nvGrpSpPr>
            <p:cNvPr id="437" name="Google Shape;437;p67"/>
            <p:cNvGrpSpPr/>
            <p:nvPr/>
          </p:nvGrpSpPr>
          <p:grpSpPr>
            <a:xfrm>
              <a:off x="4478078" y="2351823"/>
              <a:ext cx="1981422" cy="2386327"/>
              <a:chOff x="4935278" y="1132623"/>
              <a:chExt cx="1981422" cy="2386327"/>
            </a:xfrm>
          </p:grpSpPr>
          <p:grpSp>
            <p:nvGrpSpPr>
              <p:cNvPr id="438" name="Google Shape;438;p67"/>
              <p:cNvGrpSpPr/>
              <p:nvPr/>
            </p:nvGrpSpPr>
            <p:grpSpPr>
              <a:xfrm>
                <a:off x="4935278" y="1132623"/>
                <a:ext cx="1384891" cy="2026557"/>
                <a:chOff x="4935278" y="1132623"/>
                <a:chExt cx="1384891" cy="2026557"/>
              </a:xfrm>
            </p:grpSpPr>
            <p:pic>
              <p:nvPicPr>
                <p:cNvPr id="439" name="Google Shape;439;p6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4935278" y="1132623"/>
                  <a:ext cx="1384891" cy="20265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40" name="Google Shape;440;p67"/>
                <p:cNvSpPr/>
                <p:nvPr/>
              </p:nvSpPr>
              <p:spPr>
                <a:xfrm rot="8526293">
                  <a:off x="5536880" y="2087699"/>
                  <a:ext cx="449352" cy="281400"/>
                </a:xfrm>
                <a:prstGeom prst="mathMinus">
                  <a:avLst>
                    <a:gd name="adj1" fmla="val 23520"/>
                  </a:avLst>
                </a:prstGeom>
                <a:solidFill>
                  <a:schemeClr val="accent1"/>
                </a:solidFill>
                <a:ln w="25400" cap="flat" cmpd="sng">
                  <a:solidFill>
                    <a:srgbClr val="395E8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1" name="Google Shape;441;p67"/>
              <p:cNvSpPr txBox="1"/>
              <p:nvPr/>
            </p:nvSpPr>
            <p:spPr>
              <a:xfrm>
                <a:off x="4982000" y="3242050"/>
                <a:ext cx="19347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Radial- </a:t>
                </a:r>
                <a:r>
                  <a:rPr lang="en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spokes on wheel</a:t>
                </a:r>
                <a:endPara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2" name="Google Shape;442;p67"/>
            <p:cNvGrpSpPr/>
            <p:nvPr/>
          </p:nvGrpSpPr>
          <p:grpSpPr>
            <a:xfrm>
              <a:off x="4475488" y="3081025"/>
              <a:ext cx="1017900" cy="1196189"/>
              <a:chOff x="4475488" y="3081025"/>
              <a:chExt cx="1017900" cy="1196189"/>
            </a:xfrm>
          </p:grpSpPr>
          <p:cxnSp>
            <p:nvCxnSpPr>
              <p:cNvPr id="443" name="Google Shape;443;p67"/>
              <p:cNvCxnSpPr/>
              <p:nvPr/>
            </p:nvCxnSpPr>
            <p:spPr>
              <a:xfrm>
                <a:off x="4498778" y="3685529"/>
                <a:ext cx="422700" cy="6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67"/>
              <p:cNvCxnSpPr/>
              <p:nvPr/>
            </p:nvCxnSpPr>
            <p:spPr>
              <a:xfrm flipH="1">
                <a:off x="4987264" y="3768414"/>
                <a:ext cx="4200" cy="50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67"/>
              <p:cNvCxnSpPr/>
              <p:nvPr/>
            </p:nvCxnSpPr>
            <p:spPr>
              <a:xfrm>
                <a:off x="4987175" y="3081025"/>
                <a:ext cx="9300" cy="525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67"/>
              <p:cNvCxnSpPr>
                <a:stCxn id="439" idx="1"/>
              </p:cNvCxnSpPr>
              <p:nvPr/>
            </p:nvCxnSpPr>
            <p:spPr>
              <a:xfrm>
                <a:off x="4478078" y="3365101"/>
                <a:ext cx="484500" cy="299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67"/>
              <p:cNvCxnSpPr/>
              <p:nvPr/>
            </p:nvCxnSpPr>
            <p:spPr>
              <a:xfrm>
                <a:off x="4674350" y="3154650"/>
                <a:ext cx="276000" cy="460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67"/>
              <p:cNvCxnSpPr/>
              <p:nvPr/>
            </p:nvCxnSpPr>
            <p:spPr>
              <a:xfrm rot="10800000" flipH="1">
                <a:off x="4475488" y="3718244"/>
                <a:ext cx="484500" cy="299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67"/>
              <p:cNvCxnSpPr/>
              <p:nvPr/>
            </p:nvCxnSpPr>
            <p:spPr>
              <a:xfrm rot="10800000" flipH="1">
                <a:off x="4671760" y="3767895"/>
                <a:ext cx="276000" cy="460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67"/>
              <p:cNvCxnSpPr/>
              <p:nvPr/>
            </p:nvCxnSpPr>
            <p:spPr>
              <a:xfrm rot="10800000">
                <a:off x="5008888" y="3718244"/>
                <a:ext cx="484500" cy="299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67"/>
              <p:cNvCxnSpPr/>
              <p:nvPr/>
            </p:nvCxnSpPr>
            <p:spPr>
              <a:xfrm rot="10800000">
                <a:off x="5021116" y="3767895"/>
                <a:ext cx="276000" cy="460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67"/>
              <p:cNvCxnSpPr/>
              <p:nvPr/>
            </p:nvCxnSpPr>
            <p:spPr>
              <a:xfrm flipH="1">
                <a:off x="5008888" y="3395295"/>
                <a:ext cx="484500" cy="299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67"/>
              <p:cNvCxnSpPr/>
              <p:nvPr/>
            </p:nvCxnSpPr>
            <p:spPr>
              <a:xfrm flipH="1">
                <a:off x="5021116" y="3184844"/>
                <a:ext cx="276000" cy="460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Lesion Location: </a:t>
            </a:r>
            <a:endParaRPr/>
          </a:p>
        </p:txBody>
      </p:sp>
      <p:sp>
        <p:nvSpPr>
          <p:cNvPr id="459" name="Google Shape;459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Findings in ultrasound are given two location identifiers: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1) Clock face position	 					2) Distance (cm) from the nipple  	</a:t>
            </a:r>
            <a:r>
              <a:rPr lang="en">
                <a:solidFill>
                  <a:schemeClr val="lt1"/>
                </a:solidFill>
              </a:rPr>
              <a:t>s</a:t>
            </a:r>
            <a:r>
              <a:rPr lang="en">
                <a:solidFill>
                  <a:srgbClr val="000000"/>
                </a:solidFill>
              </a:rPr>
              <a:t>sssssssssssssssssssssssssssssssssssssssss</a:t>
            </a:r>
            <a:r>
              <a:rPr lang="en"/>
              <a:t>(center of probe to nipple)</a:t>
            </a:r>
            <a:endParaRPr/>
          </a:p>
        </p:txBody>
      </p:sp>
      <p:pic>
        <p:nvPicPr>
          <p:cNvPr id="460" name="Google Shape;460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2448925"/>
            <a:ext cx="3344075" cy="2100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1" name="Google Shape;461;p68"/>
          <p:cNvGrpSpPr/>
          <p:nvPr/>
        </p:nvGrpSpPr>
        <p:grpSpPr>
          <a:xfrm>
            <a:off x="5308373" y="2402960"/>
            <a:ext cx="2582393" cy="2504220"/>
            <a:chOff x="431573" y="1412360"/>
            <a:chExt cx="2582393" cy="2504220"/>
          </a:xfrm>
        </p:grpSpPr>
        <p:pic>
          <p:nvPicPr>
            <p:cNvPr id="462" name="Google Shape;462;p68"/>
            <p:cNvPicPr preferRelativeResize="0"/>
            <p:nvPr/>
          </p:nvPicPr>
          <p:blipFill rotWithShape="1">
            <a:blip r:embed="rId4">
              <a:alphaModFix/>
            </a:blip>
            <a:srcRect l="-1590" t="12396" r="1590" b="-2034"/>
            <a:stretch/>
          </p:blipFill>
          <p:spPr>
            <a:xfrm>
              <a:off x="431573" y="1412360"/>
              <a:ext cx="2582393" cy="2504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6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400000">
              <a:off x="2062365" y="1876668"/>
              <a:ext cx="497700" cy="7488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cxnSp>
          <p:nvCxnSpPr>
            <p:cNvPr id="464" name="Google Shape;464;p68"/>
            <p:cNvCxnSpPr>
              <a:stCxn id="463" idx="2"/>
            </p:cNvCxnSpPr>
            <p:nvPr/>
          </p:nvCxnSpPr>
          <p:spPr>
            <a:xfrm flipH="1">
              <a:off x="1426215" y="2251068"/>
              <a:ext cx="510600" cy="6741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Lesion Location:</a:t>
            </a:r>
            <a:endParaRPr/>
          </a:p>
        </p:txBody>
      </p:sp>
      <p:sp>
        <p:nvSpPr>
          <p:cNvPr id="470" name="Google Shape;470;p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Now let’s practice. What is the clock face position of the following findings?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								Right Breast: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								Left Breast: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									</a:t>
            </a:r>
            <a:endParaRPr/>
          </a:p>
        </p:txBody>
      </p:sp>
      <p:pic>
        <p:nvPicPr>
          <p:cNvPr id="471" name="Google Shape;471;p69"/>
          <p:cNvPicPr preferRelativeResize="0"/>
          <p:nvPr/>
        </p:nvPicPr>
        <p:blipFill rotWithShape="1">
          <a:blip r:embed="rId3">
            <a:alphaModFix/>
          </a:blip>
          <a:srcRect l="29" r="29"/>
          <a:stretch/>
        </p:blipFill>
        <p:spPr>
          <a:xfrm>
            <a:off x="381000" y="1905000"/>
            <a:ext cx="3606800" cy="26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69"/>
          <p:cNvSpPr/>
          <p:nvPr/>
        </p:nvSpPr>
        <p:spPr>
          <a:xfrm>
            <a:off x="1681300" y="3654345"/>
            <a:ext cx="217800" cy="181500"/>
          </a:xfrm>
          <a:prstGeom prst="flowChartConnector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9"/>
          <p:cNvSpPr txBox="1"/>
          <p:nvPr/>
        </p:nvSpPr>
        <p:spPr>
          <a:xfrm>
            <a:off x="1318450" y="2752550"/>
            <a:ext cx="7740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Right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74" name="Google Shape;474;p69"/>
          <p:cNvSpPr txBox="1"/>
          <p:nvPr/>
        </p:nvSpPr>
        <p:spPr>
          <a:xfrm>
            <a:off x="2537650" y="2752550"/>
            <a:ext cx="7740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Left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75" name="Google Shape;475;p69"/>
          <p:cNvSpPr/>
          <p:nvPr/>
        </p:nvSpPr>
        <p:spPr>
          <a:xfrm>
            <a:off x="2619875" y="4088075"/>
            <a:ext cx="165600" cy="1197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9"/>
          <p:cNvSpPr txBox="1"/>
          <p:nvPr/>
        </p:nvSpPr>
        <p:spPr>
          <a:xfrm>
            <a:off x="5916503" y="2213596"/>
            <a:ext cx="18126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2:00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77" name="Google Shape;477;p69"/>
          <p:cNvSpPr txBox="1"/>
          <p:nvPr/>
        </p:nvSpPr>
        <p:spPr>
          <a:xfrm>
            <a:off x="5916503" y="3231800"/>
            <a:ext cx="18126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7:00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 Anatomy</a:t>
            </a:r>
            <a:endParaRPr/>
          </a:p>
        </p:txBody>
      </p:sp>
      <p:sp>
        <p:nvSpPr>
          <p:cNvPr id="483" name="Google Shape;483;p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84" name="Google Shape;484;p7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706" t="12686" r="9388" b="7121"/>
          <a:stretch/>
        </p:blipFill>
        <p:spPr>
          <a:xfrm>
            <a:off x="1581550" y="1415458"/>
            <a:ext cx="5587800" cy="279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70"/>
          <p:cNvSpPr txBox="1"/>
          <p:nvPr/>
        </p:nvSpPr>
        <p:spPr>
          <a:xfrm>
            <a:off x="7429525" y="1415450"/>
            <a:ext cx="10029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Skin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86" name="Google Shape;486;p70"/>
          <p:cNvSpPr txBox="1"/>
          <p:nvPr/>
        </p:nvSpPr>
        <p:spPr>
          <a:xfrm>
            <a:off x="7418125" y="1799700"/>
            <a:ext cx="17145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*Fat - hypoechoic     (gray)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87" name="Google Shape;487;p70"/>
          <p:cNvSpPr txBox="1"/>
          <p:nvPr/>
        </p:nvSpPr>
        <p:spPr>
          <a:xfrm>
            <a:off x="7505725" y="2513875"/>
            <a:ext cx="17145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Fibroglandular tissue - echogenic (light gray/white)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88" name="Google Shape;488;p70"/>
          <p:cNvSpPr txBox="1"/>
          <p:nvPr/>
        </p:nvSpPr>
        <p:spPr>
          <a:xfrm>
            <a:off x="342925" y="2711100"/>
            <a:ext cx="13317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Skeletal muscle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(Pectoralis muscle/chest wall)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89" name="Google Shape;489;p70"/>
          <p:cNvSpPr txBox="1"/>
          <p:nvPr/>
        </p:nvSpPr>
        <p:spPr>
          <a:xfrm>
            <a:off x="7505725" y="3867200"/>
            <a:ext cx="13317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Ribs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90" name="Google Shape;490;p70"/>
          <p:cNvSpPr txBox="1"/>
          <p:nvPr/>
        </p:nvSpPr>
        <p:spPr>
          <a:xfrm>
            <a:off x="519925" y="4154425"/>
            <a:ext cx="13317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Lung Pleura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cxnSp>
        <p:nvCxnSpPr>
          <p:cNvPr id="491" name="Google Shape;491;p70"/>
          <p:cNvCxnSpPr>
            <a:stCxn id="485" idx="1"/>
          </p:cNvCxnSpPr>
          <p:nvPr/>
        </p:nvCxnSpPr>
        <p:spPr>
          <a:xfrm rot="10800000">
            <a:off x="6807325" y="1529750"/>
            <a:ext cx="622200" cy="134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2" name="Google Shape;492;p70"/>
          <p:cNvCxnSpPr>
            <a:stCxn id="486" idx="1"/>
          </p:cNvCxnSpPr>
          <p:nvPr/>
        </p:nvCxnSpPr>
        <p:spPr>
          <a:xfrm rot="10800000">
            <a:off x="6887725" y="1968000"/>
            <a:ext cx="530400" cy="80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3" name="Google Shape;493;p70"/>
          <p:cNvCxnSpPr>
            <a:stCxn id="487" idx="1"/>
          </p:cNvCxnSpPr>
          <p:nvPr/>
        </p:nvCxnSpPr>
        <p:spPr>
          <a:xfrm rot="10800000">
            <a:off x="6932425" y="2602975"/>
            <a:ext cx="573300" cy="159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4" name="Google Shape;494;p70"/>
          <p:cNvCxnSpPr>
            <a:stCxn id="489" idx="1"/>
          </p:cNvCxnSpPr>
          <p:nvPr/>
        </p:nvCxnSpPr>
        <p:spPr>
          <a:xfrm rot="10800000">
            <a:off x="6574825" y="3873200"/>
            <a:ext cx="930900" cy="2424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5" name="Google Shape;495;p70"/>
          <p:cNvCxnSpPr/>
          <p:nvPr/>
        </p:nvCxnSpPr>
        <p:spPr>
          <a:xfrm rot="10800000" flipH="1">
            <a:off x="1717450" y="4114775"/>
            <a:ext cx="1583400" cy="1986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6" name="Google Shape;496;p70"/>
          <p:cNvCxnSpPr/>
          <p:nvPr/>
        </p:nvCxnSpPr>
        <p:spPr>
          <a:xfrm>
            <a:off x="1214675" y="3060125"/>
            <a:ext cx="728100" cy="1395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7" name="Google Shape;497;p70"/>
          <p:cNvSpPr txBox="1"/>
          <p:nvPr/>
        </p:nvSpPr>
        <p:spPr>
          <a:xfrm>
            <a:off x="71550" y="4610675"/>
            <a:ext cx="89919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Important to note that echogenicity of ultrasound findings are described relative to echogenicity of breast fat.</a:t>
            </a: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dule">
  <a:themeElements>
    <a:clrScheme name="Module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3">
      <a:dk1>
        <a:srgbClr val="336699"/>
      </a:dk1>
      <a:lt1>
        <a:srgbClr val="FFFFFF"/>
      </a:lt1>
      <a:dk2>
        <a:srgbClr val="000000"/>
      </a:dk2>
      <a:lt2>
        <a:srgbClr val="F0E500"/>
      </a:lt2>
      <a:accent1>
        <a:srgbClr val="000000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AAA"/>
      </a:accent5>
      <a:accent6>
        <a:srgbClr val="3F7D43"/>
      </a:accent6>
      <a:hlink>
        <a:srgbClr val="66CCFF"/>
      </a:hlink>
      <a:folHlink>
        <a:srgbClr val="F0E5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25</Slides>
  <Notes>25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Simple Light</vt:lpstr>
      <vt:lpstr>Simple Dark</vt:lpstr>
      <vt:lpstr>Module</vt:lpstr>
      <vt:lpstr>Default Design</vt:lpstr>
      <vt:lpstr>1_Office Theme</vt:lpstr>
      <vt:lpstr>How to Approach Breast Ultrasound</vt:lpstr>
      <vt:lpstr>Indications </vt:lpstr>
      <vt:lpstr>Equipment</vt:lpstr>
      <vt:lpstr>Technique: Optimize Imaging</vt:lpstr>
      <vt:lpstr>Technique: Patient Positioning</vt:lpstr>
      <vt:lpstr>Approach: Scanning planes</vt:lpstr>
      <vt:lpstr>Lesion Location: </vt:lpstr>
      <vt:lpstr>Lesion Location:</vt:lpstr>
      <vt:lpstr>Normal Anatomy</vt:lpstr>
      <vt:lpstr>Relationship of tissue depth on MG and US</vt:lpstr>
      <vt:lpstr>Ultrasound Reporting: BIRADS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MASS SUMMARY</vt:lpstr>
      <vt:lpstr>CYSTS</vt:lpstr>
      <vt:lpstr>CYSTS</vt:lpstr>
      <vt:lpstr>CYSTS</vt:lpstr>
      <vt:lpstr>CALCIFICATIONS</vt:lpstr>
      <vt:lpstr>CALCIFICATIONS</vt:lpstr>
      <vt:lpstr>LYMPH NODES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Approach Breast Ultrasound</dc:title>
  <cp:revision>3</cp:revision>
  <dcterms:modified xsi:type="dcterms:W3CDTF">2020-02-06T02:09:42Z</dcterms:modified>
</cp:coreProperties>
</file>