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7" r:id="rId2"/>
    <p:sldId id="258" r:id="rId3"/>
    <p:sldId id="286" r:id="rId4"/>
    <p:sldId id="287" r:id="rId5"/>
    <p:sldId id="288" r:id="rId6"/>
    <p:sldId id="289" r:id="rId7"/>
    <p:sldId id="300" r:id="rId8"/>
    <p:sldId id="259" r:id="rId9"/>
    <p:sldId id="301" r:id="rId10"/>
    <p:sldId id="260" r:id="rId11"/>
    <p:sldId id="261" r:id="rId12"/>
    <p:sldId id="265" r:id="rId13"/>
    <p:sldId id="266" r:id="rId14"/>
    <p:sldId id="268" r:id="rId15"/>
    <p:sldId id="269" r:id="rId16"/>
    <p:sldId id="270" r:id="rId17"/>
    <p:sldId id="271" r:id="rId18"/>
    <p:sldId id="290" r:id="rId19"/>
    <p:sldId id="272" r:id="rId20"/>
    <p:sldId id="273" r:id="rId21"/>
    <p:sldId id="302" r:id="rId22"/>
    <p:sldId id="303" r:id="rId23"/>
    <p:sldId id="304" r:id="rId24"/>
    <p:sldId id="305" r:id="rId25"/>
    <p:sldId id="306" r:id="rId26"/>
    <p:sldId id="275" r:id="rId27"/>
    <p:sldId id="276" r:id="rId28"/>
    <p:sldId id="291" r:id="rId29"/>
    <p:sldId id="292" r:id="rId30"/>
    <p:sldId id="277" r:id="rId31"/>
    <p:sldId id="294" r:id="rId32"/>
    <p:sldId id="293" r:id="rId33"/>
    <p:sldId id="278" r:id="rId34"/>
    <p:sldId id="295" r:id="rId35"/>
    <p:sldId id="296" r:id="rId36"/>
    <p:sldId id="279" r:id="rId37"/>
    <p:sldId id="281" r:id="rId38"/>
    <p:sldId id="282" r:id="rId39"/>
    <p:sldId id="284" r:id="rId40"/>
    <p:sldId id="299" r:id="rId41"/>
    <p:sldId id="285" r:id="rId42"/>
    <p:sldId id="297" r:id="rId43"/>
    <p:sldId id="298" r:id="rId44"/>
    <p:sldId id="307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BDCEF7-4889-46DC-A29E-1A0A4A450411}" v="6" dt="2020-02-06T02:11:48.73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334"/>
    <p:restoredTop sz="86398"/>
  </p:normalViewPr>
  <p:slideViewPr>
    <p:cSldViewPr snapToGrid="0" snapToObjects="1">
      <p:cViewPr varScale="1">
        <p:scale>
          <a:sx n="95" d="100"/>
          <a:sy n="95" d="100"/>
        </p:scale>
        <p:origin x="-144" y="-12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FBBDCEF7-4889-46DC-A29E-1A0A4A450411}"/>
    <pc:docChg chg="modSld">
      <pc:chgData name="" userId="" providerId="" clId="Web-{FBBDCEF7-4889-46DC-A29E-1A0A4A450411}" dt="2020-02-06T02:11:48.735" v="3" actId="1076"/>
      <pc:docMkLst>
        <pc:docMk/>
      </pc:docMkLst>
      <pc:sldChg chg="addSp modSp">
        <pc:chgData name="" userId="" providerId="" clId="Web-{FBBDCEF7-4889-46DC-A29E-1A0A4A450411}" dt="2020-02-06T02:11:48.735" v="3" actId="1076"/>
        <pc:sldMkLst>
          <pc:docMk/>
          <pc:sldMk cId="731079537" sldId="257"/>
        </pc:sldMkLst>
        <pc:picChg chg="add mod">
          <ac:chgData name="" userId="" providerId="" clId="Web-{FBBDCEF7-4889-46DC-A29E-1A0A4A450411}" dt="2020-02-06T02:11:38.656" v="1" actId="1076"/>
          <ac:picMkLst>
            <pc:docMk/>
            <pc:sldMk cId="731079537" sldId="257"/>
            <ac:picMk id="2" creationId="{B1E474C3-5DCB-413C-8DFD-0423BE0D3248}"/>
          </ac:picMkLst>
        </pc:picChg>
        <pc:picChg chg="add mod">
          <ac:chgData name="" userId="" providerId="" clId="Web-{FBBDCEF7-4889-46DC-A29E-1A0A4A450411}" dt="2020-02-06T02:11:48.735" v="3" actId="1076"/>
          <ac:picMkLst>
            <pc:docMk/>
            <pc:sldMk cId="731079537" sldId="257"/>
            <ac:picMk id="6" creationId="{DA11662E-9C50-493E-875E-81B844648BC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B50B4F-12A8-6447-BB3A-7F4624B482E4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BA4D5-4B85-F147-9C4B-31EFBEDC37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416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BA4D5-4B85-F147-9C4B-31EFBEDC370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012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BA4D5-4B85-F147-9C4B-31EFBEDC370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02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0B61-5F46-B143-8980-5C37AACA7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A5166F-627D-6D4C-B7D3-A9A4EAA42D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1FC59-12D7-D346-9607-69C98AB6C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7FF61-3819-624E-A5A4-E19C4FD4E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EB5DFA-4F2F-2645-8E8B-EAE4E70AA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14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52DB5-46E3-C343-8CB5-C1DDF7685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C89DF7-59AE-C340-A67A-3B8A1022C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6ECE9-D9C2-6249-AE35-03318AC19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DB214E-1787-294A-885B-A99885A3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B467A0-61AF-B64D-9DDB-76FEE971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59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E48532-2D8C-944E-9C78-C90F6B2507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C514D9-0712-074A-8BFC-AB1F05189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21AF9-050A-A749-BDDD-EEDA126CE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77C42-43EE-8F4F-A514-A5A264713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3138C-6CC8-6D42-BEA0-666120D57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235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D3FD-F379-9B4D-A1EE-D277B6EC7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44057C-D678-4245-8B91-B59F9581A5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2A862-8820-AB45-9BA3-AEADDDEDD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9431A9-5F83-7443-A53A-7473E7F7D3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5C711-3BC2-B14A-8FF8-48FBD5972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13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F0040-19F1-8D40-A546-EE71E7C2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6E6F7-ADE4-2D45-92D0-9BD44AB529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C96E18-B1E4-2045-A562-5F369D62E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32D5BE-1B14-514D-B1B9-765C51B8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9B404C-0807-3C46-8D0A-633080667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813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F9CF6-F73D-B543-968A-F1D277D51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7B671A-3D5C-D14E-BBA0-73B635929B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827F5C-DD87-264E-9D48-02873C800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E28123-5FBC-8E42-90F0-413082D74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59E992-61D5-404C-9964-9CA03ACC90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FA86F6-CDE2-F941-AB07-F821782E7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8948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0E0E5-6AC5-E344-A317-8AE329973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10873-18C3-9645-943F-71DF75A33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45DF7D-93F9-5D48-BA35-BAFF3FE53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EED16F-5459-674F-A46E-8A0A66D4BA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BE5308-63FC-ED4B-9398-18951CC132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056AF0-FA71-5D47-BD05-296B81DB1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BBF05E-E1C8-FA42-9417-6E25025CA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093DCD-D913-5342-A77F-62A6D8D74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947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C608D-E6B1-0241-A182-60C936444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41B6B2-9DA1-9C46-B7B4-FBF147A08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543C6-34F6-764A-B562-4065CF0D4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DE2E26-3B94-7F43-86B4-6481FAFD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607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1A26D9-5C92-0343-B173-E992CF71F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AA5D-1AD8-0940-97E5-893515D34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85A016-C812-554B-8551-C21BBF59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51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6579E-C4CF-024C-9907-AE6814A57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12FA6-9510-664E-B2C1-F48C76BC5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38A21-DEFF-9B49-BA41-83C553E0D8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5EE25A-A173-E14D-A846-2CA5E46D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104F8-0510-DD4E-84F8-C457B1C01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AC8B60-2CB5-6346-B23C-043459DF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70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B9F1-26E0-624D-A802-139833A8B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3663FC-9149-6442-9FD7-5FC7020B66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1443AC-2CB4-7942-8DD8-20008F0CBF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5BBE29-0E7F-B14F-A790-4C44932F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AEB040-0A39-B144-8115-E26FE84C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0FAF01-DA3E-0648-8BBC-559C1ABE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477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AB770-C97D-EE48-B04F-EA2B43B896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5099DF-432C-0545-82C5-82434C17D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6AA9-AAC8-4C4F-9CFB-A01B6A561D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C667F-50E8-914A-B438-55CF5BA4AD1B}" type="datetimeFigureOut">
              <a:rPr lang="en-US" smtClean="0"/>
              <a:t>2/5/2020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20012-F88B-A04F-B1CC-6C232DFFA5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07A45E-E292-4D45-B60A-5516AE51A5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7D4453-A64D-1144-A5C4-3A95CF3D8A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80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0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25B996D-5C7E-B141-8ECA-0CD8BEC67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6128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en-US" sz="8000" b="1" dirty="0">
                <a:solidFill>
                  <a:schemeClr val="bg1"/>
                </a:solidFill>
              </a:rPr>
              <a:t>How to approach Bone Tumors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01B78-338B-304A-A90B-605FF5161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4261685"/>
            <a:ext cx="10515600" cy="1500187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Kristen E. McClure, MD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Lukas M. Trunz, MD</a:t>
            </a:r>
          </a:p>
        </p:txBody>
      </p:sp>
      <p:pic>
        <p:nvPicPr>
          <p:cNvPr id="7" name="Picture 6" descr="TJU 4C HR hirez.png">
            <a:extLst>
              <a:ext uri="{FF2B5EF4-FFF2-40B4-BE49-F238E27FC236}">
                <a16:creationId xmlns:a16="http://schemas.microsoft.com/office/drawing/2014/main" id="{843BF859-09CC-2743-AFC6-DD4C9A1F72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804" y="4261685"/>
            <a:ext cx="2989848" cy="1087972"/>
          </a:xfrm>
          <a:prstGeom prst="rect">
            <a:avLst/>
          </a:prstGeom>
        </p:spPr>
      </p:pic>
      <p:pic>
        <p:nvPicPr>
          <p:cNvPr id="2" name="Picture 2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B1E474C3-5DCB-413C-8DFD-0423BE0D3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" y="2464"/>
            <a:ext cx="1419225" cy="809625"/>
          </a:xfrm>
          <a:prstGeom prst="rect">
            <a:avLst/>
          </a:prstGeom>
        </p:spPr>
      </p:pic>
      <p:pic>
        <p:nvPicPr>
          <p:cNvPr id="6" name="Picture 7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DA11662E-9C50-493E-875E-81B844648B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2869" y="2464"/>
            <a:ext cx="14573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079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C1E71-4FF8-7D4A-B191-3885B3751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Evaluation of bone tumors- Radiographs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67D7B6-E9F9-F346-98B5-397DE4296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575175"/>
          </a:xfrm>
        </p:spPr>
        <p:txBody>
          <a:bodyPr/>
          <a:lstStyle/>
          <a:p>
            <a:pPr marL="514350" indent="-514350">
              <a:buFont typeface="+mj-lt"/>
              <a:buAutoNum type="arabicPeriod" startAt="4"/>
            </a:pPr>
            <a:r>
              <a:rPr lang="en-US" dirty="0">
                <a:solidFill>
                  <a:schemeClr val="bg1"/>
                </a:solidFill>
              </a:rPr>
              <a:t>Lesion density/ tumor matrix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Chondroid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Osseous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Fibrous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Fat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Cystic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5"/>
            </a:pPr>
            <a:r>
              <a:rPr lang="en-US" dirty="0">
                <a:solidFill>
                  <a:schemeClr val="bg1"/>
                </a:solidFill>
              </a:rPr>
              <a:t>Location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Epiphysis / Apophysis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Diaphysis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Metaphysis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043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3B73B-B52D-D443-A7DD-4238FA6C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Evaluation of bone tumors- Radiographs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D617F-E343-9443-8845-1186251BA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6"/>
            </a:pPr>
            <a:r>
              <a:rPr lang="en-US" dirty="0">
                <a:solidFill>
                  <a:schemeClr val="bg1"/>
                </a:solidFill>
              </a:rPr>
              <a:t>Patient Age 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7"/>
            </a:pPr>
            <a:r>
              <a:rPr lang="en-US" dirty="0">
                <a:solidFill>
                  <a:schemeClr val="bg1"/>
                </a:solidFill>
              </a:rPr>
              <a:t>Size and Number of lesions</a:t>
            </a:r>
          </a:p>
        </p:txBody>
      </p:sp>
    </p:spTree>
    <p:extLst>
      <p:ext uri="{BB962C8B-B14F-4D97-AF65-F5344CB8AC3E}">
        <p14:creationId xmlns:p14="http://schemas.microsoft.com/office/powerpoint/2010/main" val="3519096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DB3E8-DBA0-834A-B74A-C73577D3C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Evaluation of bone tumors- MRI</a:t>
            </a:r>
            <a:br>
              <a:rPr lang="en-US" b="1" dirty="0">
                <a:solidFill>
                  <a:schemeClr val="bg1"/>
                </a:solidFill>
              </a:rPr>
            </a:br>
            <a:r>
              <a:rPr lang="en-US" sz="4000" b="1" i="1" dirty="0">
                <a:solidFill>
                  <a:schemeClr val="bg1"/>
                </a:solidFill>
              </a:rPr>
              <a:t>Protocol &amp; Approach</a:t>
            </a:r>
            <a:endParaRPr lang="en-US" sz="40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A2030-E52D-B64F-A273-A068F304C4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764746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General recommendations: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Similar to ‘Soft Tissue Mass’ protocol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FOV determined by mass size/ location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Always image in three planes</a:t>
                </a:r>
              </a:p>
              <a:p>
                <a:pPr lvl="2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T2 fat saturated sequences typically in two planes (better SNR than STIR) </a:t>
                </a:r>
                <a:endParaRPr lang="en-US" dirty="0">
                  <a:solidFill>
                    <a:schemeClr val="bg1"/>
                  </a:solidFill>
                  <a:sym typeface="Wingdings" pitchFamily="2" charset="2"/>
                </a:endParaRPr>
              </a:p>
              <a:p>
                <a:pPr lvl="2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  <a:sym typeface="Wingdings" pitchFamily="2" charset="2"/>
                  </a:rPr>
                  <a:t>However, inhomogeneous fat saturation is a possibility </a:t>
                </a:r>
              </a:p>
              <a:p>
                <a:pPr lvl="2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Third plane usually STIR sequence </a:t>
                </a:r>
              </a:p>
              <a:p>
                <a:pPr marL="914400" lvl="2" indent="0">
                  <a:buNone/>
                </a:pPr>
                <a:endParaRPr lang="en-US" dirty="0">
                  <a:solidFill>
                    <a:schemeClr val="bg1"/>
                  </a:solidFill>
                </a:endParaRP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Evaluate T1 and T2 characteristics. If the the T1 signal is darker than that of the adjacent muscle, this is concerning for a marrow replacing process. </a:t>
                </a:r>
              </a:p>
              <a:p>
                <a:pPr lvl="1"/>
                <a:r>
                  <a:rPr lang="en-US" dirty="0">
                    <a:solidFill>
                      <a:schemeClr val="bg1"/>
                    </a:solidFill>
                  </a:rPr>
                  <a:t>This can be confirmed on </a:t>
                </a:r>
                <a:r>
                  <a:rPr lang="en-US" i="1" dirty="0">
                    <a:solidFill>
                      <a:schemeClr val="bg1"/>
                    </a:solidFill>
                  </a:rPr>
                  <a:t>in and out of phase </a:t>
                </a:r>
                <a:r>
                  <a:rPr lang="en-US" dirty="0">
                    <a:solidFill>
                      <a:schemeClr val="bg1"/>
                    </a:solidFill>
                  </a:rPr>
                  <a:t>imaging. If the abnormal signal does not decrease by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</m:oMath>
                </a14:m>
                <a:r>
                  <a:rPr lang="en-US" dirty="0">
                    <a:solidFill>
                      <a:schemeClr val="bg1"/>
                    </a:solidFill>
                  </a:rPr>
                  <a:t> 20% on out of phase imaging, this is </a:t>
                </a:r>
                <a:r>
                  <a:rPr lang="en-US">
                    <a:solidFill>
                      <a:schemeClr val="bg1"/>
                    </a:solidFill>
                  </a:rPr>
                  <a:t>again concerning </a:t>
                </a:r>
                <a:r>
                  <a:rPr lang="en-US" dirty="0">
                    <a:solidFill>
                      <a:schemeClr val="bg1"/>
                    </a:solidFill>
                  </a:rPr>
                  <a:t>for a marrow replacing process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00A2030-E52D-B64F-A273-A068F304C4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764746"/>
              </a:xfrm>
              <a:blipFill>
                <a:blip r:embed="rId2"/>
                <a:stretch>
                  <a:fillRect l="-965" t="-3200" r="-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12426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497D844-1B08-F14D-86C5-6725D1C46D1B}"/>
              </a:ext>
            </a:extLst>
          </p:cNvPr>
          <p:cNvSpPr txBox="1"/>
          <p:nvPr/>
        </p:nvSpPr>
        <p:spPr>
          <a:xfrm>
            <a:off x="913587" y="947852"/>
            <a:ext cx="10852394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Evaluate for aggressive features including cortical destruction, soft tissue mass,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adjacent marrow edema, and periosteal reaction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Evaluate the matrix by MRI if possible (i.e. chondroid, cystic)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If gadolinium contrast is administered, evaluate for the presence or absence of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    enhancement and define enhancement patterns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Contrast is especially useful to evaluate a possible soft tissue component (‘dirty</a:t>
            </a:r>
          </a:p>
          <a:p>
            <a:pPr lvl="1"/>
            <a:r>
              <a:rPr lang="en-US" sz="2400" dirty="0">
                <a:solidFill>
                  <a:schemeClr val="bg1"/>
                </a:solidFill>
              </a:rPr>
              <a:t>     edema’ versus possible soft tissue component)</a:t>
            </a:r>
          </a:p>
          <a:p>
            <a:pPr lvl="1"/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Evaluate for additional lesions</a:t>
            </a:r>
          </a:p>
        </p:txBody>
      </p:sp>
    </p:spTree>
    <p:extLst>
      <p:ext uri="{BB962C8B-B14F-4D97-AF65-F5344CB8AC3E}">
        <p14:creationId xmlns:p14="http://schemas.microsoft.com/office/powerpoint/2010/main" val="30005656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9805-DB57-3C43-B880-6FF2FA9F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13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Routine Shoulder MRI Protocol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61EA22C-3EBD-BC41-93CF-3EE6E3D5F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4342450"/>
              </p:ext>
            </p:extLst>
          </p:nvPr>
        </p:nvGraphicFramePr>
        <p:xfrm>
          <a:off x="1085258" y="278597"/>
          <a:ext cx="10021481" cy="630080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586368">
                  <a:extLst>
                    <a:ext uri="{9D8B030D-6E8A-4147-A177-3AD203B41FA5}">
                      <a16:colId xmlns:a16="http://schemas.microsoft.com/office/drawing/2014/main" val="121772005"/>
                    </a:ext>
                  </a:extLst>
                </a:gridCol>
                <a:gridCol w="631404">
                  <a:extLst>
                    <a:ext uri="{9D8B030D-6E8A-4147-A177-3AD203B41FA5}">
                      <a16:colId xmlns:a16="http://schemas.microsoft.com/office/drawing/2014/main" val="3936774389"/>
                    </a:ext>
                  </a:extLst>
                </a:gridCol>
                <a:gridCol w="1302461">
                  <a:extLst>
                    <a:ext uri="{9D8B030D-6E8A-4147-A177-3AD203B41FA5}">
                      <a16:colId xmlns:a16="http://schemas.microsoft.com/office/drawing/2014/main" val="3824629326"/>
                    </a:ext>
                  </a:extLst>
                </a:gridCol>
                <a:gridCol w="854650">
                  <a:extLst>
                    <a:ext uri="{9D8B030D-6E8A-4147-A177-3AD203B41FA5}">
                      <a16:colId xmlns:a16="http://schemas.microsoft.com/office/drawing/2014/main" val="842985791"/>
                    </a:ext>
                  </a:extLst>
                </a:gridCol>
                <a:gridCol w="904672">
                  <a:extLst>
                    <a:ext uri="{9D8B030D-6E8A-4147-A177-3AD203B41FA5}">
                      <a16:colId xmlns:a16="http://schemas.microsoft.com/office/drawing/2014/main" val="2538325753"/>
                    </a:ext>
                  </a:extLst>
                </a:gridCol>
                <a:gridCol w="1173973">
                  <a:extLst>
                    <a:ext uri="{9D8B030D-6E8A-4147-A177-3AD203B41FA5}">
                      <a16:colId xmlns:a16="http://schemas.microsoft.com/office/drawing/2014/main" val="509951501"/>
                    </a:ext>
                  </a:extLst>
                </a:gridCol>
                <a:gridCol w="1036464">
                  <a:extLst>
                    <a:ext uri="{9D8B030D-6E8A-4147-A177-3AD203B41FA5}">
                      <a16:colId xmlns:a16="http://schemas.microsoft.com/office/drawing/2014/main" val="457848728"/>
                    </a:ext>
                  </a:extLst>
                </a:gridCol>
                <a:gridCol w="1147089">
                  <a:extLst>
                    <a:ext uri="{9D8B030D-6E8A-4147-A177-3AD203B41FA5}">
                      <a16:colId xmlns:a16="http://schemas.microsoft.com/office/drawing/2014/main" val="1796749534"/>
                    </a:ext>
                  </a:extLst>
                </a:gridCol>
                <a:gridCol w="515756">
                  <a:extLst>
                    <a:ext uri="{9D8B030D-6E8A-4147-A177-3AD203B41FA5}">
                      <a16:colId xmlns:a16="http://schemas.microsoft.com/office/drawing/2014/main" val="1869142280"/>
                    </a:ext>
                  </a:extLst>
                </a:gridCol>
                <a:gridCol w="868644">
                  <a:extLst>
                    <a:ext uri="{9D8B030D-6E8A-4147-A177-3AD203B41FA5}">
                      <a16:colId xmlns:a16="http://schemas.microsoft.com/office/drawing/2014/main" val="1328562282"/>
                    </a:ext>
                  </a:extLst>
                </a:gridCol>
              </a:tblGrid>
              <a:tr h="614820">
                <a:tc>
                  <a:txBody>
                    <a:bodyPr/>
                    <a:lstStyle/>
                    <a:p>
                      <a:r>
                        <a:rPr lang="en-US" sz="1700" dirty="0"/>
                        <a:t>Seq.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FOV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Matrix/</a:t>
                      </a:r>
                    </a:p>
                    <a:p>
                      <a:r>
                        <a:rPr lang="en-US" sz="1700" dirty="0" err="1"/>
                        <a:t>Nex</a:t>
                      </a:r>
                      <a:endParaRPr 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Slice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TI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Flip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ETL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/>
                        <a:t>BW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1309386"/>
                  </a:ext>
                </a:extLst>
              </a:tr>
              <a:tr h="790530">
                <a:tc>
                  <a:txBody>
                    <a:bodyPr/>
                    <a:lstStyle/>
                    <a:p>
                      <a:r>
                        <a:rPr lang="en-US" sz="1600" dirty="0"/>
                        <a:t>Axial </a:t>
                      </a:r>
                    </a:p>
                    <a:p>
                      <a:r>
                        <a:rPr lang="en-US" sz="1600" dirty="0"/>
                        <a:t>T1 SE </a:t>
                      </a:r>
                    </a:p>
                    <a:p>
                      <a:r>
                        <a:rPr lang="en-US" sz="1600" dirty="0"/>
                        <a:t>Non </a:t>
                      </a:r>
                      <a:r>
                        <a:rPr lang="en-US" sz="1600" dirty="0" err="1"/>
                        <a:t>FatSat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192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8917621"/>
                  </a:ext>
                </a:extLst>
              </a:tr>
              <a:tr h="1022545">
                <a:tc>
                  <a:txBody>
                    <a:bodyPr/>
                    <a:lstStyle/>
                    <a:p>
                      <a:r>
                        <a:rPr lang="en-US" sz="1600" dirty="0"/>
                        <a:t>Axial </a:t>
                      </a:r>
                    </a:p>
                    <a:p>
                      <a:r>
                        <a:rPr lang="en-US" sz="1600" dirty="0"/>
                        <a:t>T2 FSE </a:t>
                      </a:r>
                    </a:p>
                    <a:p>
                      <a:r>
                        <a:rPr lang="en-US" sz="1600" dirty="0" err="1"/>
                        <a:t>FatSat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192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40-60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691350"/>
                  </a:ext>
                </a:extLst>
              </a:tr>
              <a:tr h="790530">
                <a:tc>
                  <a:txBody>
                    <a:bodyPr/>
                    <a:lstStyle/>
                    <a:p>
                      <a:r>
                        <a:rPr lang="en-US" sz="1600" dirty="0"/>
                        <a:t>Sag or Cor</a:t>
                      </a:r>
                    </a:p>
                    <a:p>
                      <a:r>
                        <a:rPr lang="en-US" sz="1600" dirty="0"/>
                        <a:t>T1 SE </a:t>
                      </a:r>
                    </a:p>
                    <a:p>
                      <a:r>
                        <a:rPr lang="en-US" sz="1600" dirty="0" err="1"/>
                        <a:t>NonFatSat</a:t>
                      </a:r>
                      <a:r>
                        <a:rPr lang="en-US" sz="16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256 x 192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5031311"/>
                  </a:ext>
                </a:extLst>
              </a:tr>
              <a:tr h="614857">
                <a:tc>
                  <a:txBody>
                    <a:bodyPr/>
                    <a:lstStyle/>
                    <a:p>
                      <a:r>
                        <a:rPr lang="en-US" sz="1600" dirty="0"/>
                        <a:t>Sag or Cor </a:t>
                      </a:r>
                    </a:p>
                    <a:p>
                      <a:r>
                        <a:rPr lang="en-US" sz="1600" dirty="0"/>
                        <a:t>STIR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256 x 192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&gt; 2000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7523988"/>
                  </a:ext>
                </a:extLst>
              </a:tr>
              <a:tr h="963731">
                <a:tc>
                  <a:txBody>
                    <a:bodyPr/>
                    <a:lstStyle/>
                    <a:p>
                      <a:r>
                        <a:rPr lang="en-US" sz="1600" dirty="0"/>
                        <a:t>Axial T1 GRE or SE </a:t>
                      </a:r>
                      <a:r>
                        <a:rPr lang="en-US" sz="1600" dirty="0" err="1"/>
                        <a:t>FatSat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Pre/Post </a:t>
                      </a:r>
                      <a:r>
                        <a:rPr lang="en-US" sz="1600" dirty="0" err="1"/>
                        <a:t>Gd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256 x 192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5/1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30-40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4135230"/>
                  </a:ext>
                </a:extLst>
              </a:tr>
              <a:tr h="1024761">
                <a:tc>
                  <a:txBody>
                    <a:bodyPr/>
                    <a:lstStyle/>
                    <a:p>
                      <a:r>
                        <a:rPr lang="en-US" sz="1600" dirty="0"/>
                        <a:t>Sag or Cor </a:t>
                      </a:r>
                    </a:p>
                    <a:p>
                      <a:r>
                        <a:rPr lang="en-US" sz="1600" dirty="0"/>
                        <a:t>T1 GRE or </a:t>
                      </a:r>
                    </a:p>
                    <a:p>
                      <a:r>
                        <a:rPr lang="en-US" sz="1600" dirty="0"/>
                        <a:t>SE </a:t>
                      </a:r>
                      <a:r>
                        <a:rPr lang="en-US" sz="1600" dirty="0" err="1"/>
                        <a:t>FatSat</a:t>
                      </a:r>
                      <a:endParaRPr lang="en-US" sz="1600" dirty="0"/>
                    </a:p>
                    <a:p>
                      <a:r>
                        <a:rPr lang="en-US" sz="1600" dirty="0"/>
                        <a:t>PRE/Post </a:t>
                      </a:r>
                      <a:r>
                        <a:rPr lang="en-US" sz="1600" dirty="0" err="1"/>
                        <a:t>Gd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256 x 192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5/1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60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400-800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minimum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30-40</a:t>
                      </a:r>
                    </a:p>
                    <a:p>
                      <a:endParaRPr lang="en-US" dirty="0"/>
                    </a:p>
                    <a:p>
                      <a:r>
                        <a:rPr lang="en-US" dirty="0"/>
                        <a:t>-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194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29429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56F235-4129-9B43-9CDE-4AEEC0905F60}"/>
              </a:ext>
            </a:extLst>
          </p:cNvPr>
          <p:cNvSpPr/>
          <p:nvPr/>
        </p:nvSpPr>
        <p:spPr>
          <a:xfrm>
            <a:off x="3030099" y="2805752"/>
            <a:ext cx="6131807" cy="12464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500" b="1" dirty="0">
                <a:solidFill>
                  <a:schemeClr val="bg1"/>
                </a:solidFill>
                <a:latin typeface="+mj-lt"/>
              </a:rPr>
              <a:t>Common Cases</a:t>
            </a:r>
            <a:endParaRPr lang="en-US" sz="75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18458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9D00B-0349-704C-BF6A-0383AB69D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7125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Osteosarcoma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67F623-D752-AD47-8848-A1F4C1FDE42F}"/>
              </a:ext>
            </a:extLst>
          </p:cNvPr>
          <p:cNvSpPr txBox="1"/>
          <p:nvPr/>
        </p:nvSpPr>
        <p:spPr>
          <a:xfrm>
            <a:off x="1021694" y="1502688"/>
            <a:ext cx="10148612" cy="53553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Multiple different types of Osteosarcomas (conventional, </a:t>
            </a:r>
            <a:r>
              <a:rPr lang="en-US" dirty="0" err="1">
                <a:solidFill>
                  <a:schemeClr val="bg1"/>
                </a:solidFill>
              </a:rPr>
              <a:t>parosteal</a:t>
            </a:r>
            <a:r>
              <a:rPr lang="en-US" dirty="0">
                <a:solidFill>
                  <a:schemeClr val="bg1"/>
                </a:solidFill>
              </a:rPr>
              <a:t>, periosteal  etc.)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Conventional by far the most common and discussed in the following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Malignant, highly aggressive bone tumor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Most common malignant bone tumor in children/adolescents ( most common age range 10-25 years)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750" dirty="0">
                <a:solidFill>
                  <a:schemeClr val="bg1"/>
                </a:solidFill>
              </a:rPr>
              <a:t>Older patient often secondary Osteosarcoma ( e.g. Paget’s, history of radiation)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Long bones most commonly affected (50% around the knee), typically arising from the metaphysis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Density ranges from lytic to densely sclerotic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Demonstrates typical aggressive features (Cortical destruction, wide zone of transition, associated soft </a:t>
            </a:r>
          </a:p>
          <a:p>
            <a:r>
              <a:rPr lang="en-US" dirty="0">
                <a:solidFill>
                  <a:schemeClr val="bg1"/>
                </a:solidFill>
              </a:rPr>
              <a:t>       tissue mass) 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On MRI: Heterogenous mass on fluid sensitive sequences with intense enhancement of marrow and </a:t>
            </a:r>
          </a:p>
          <a:p>
            <a:r>
              <a:rPr lang="en-US" dirty="0">
                <a:solidFill>
                  <a:schemeClr val="bg1"/>
                </a:solidFill>
              </a:rPr>
              <a:t>      associated soft tissue mass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279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person, X-ray film, man&#10;&#10;Description automatically generated">
            <a:extLst>
              <a:ext uri="{FF2B5EF4-FFF2-40B4-BE49-F238E27FC236}">
                <a16:creationId xmlns:a16="http://schemas.microsoft.com/office/drawing/2014/main" id="{B25E8FD3-FA5B-B641-84EF-C4BBC3F8A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589169"/>
            <a:ext cx="3277839" cy="595070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69C676-DE1A-2449-9996-1A8C55042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5941" y="742623"/>
            <a:ext cx="3277840" cy="56438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580D9A0-0398-D649-A797-A4C19243C268}"/>
                  </a:ext>
                </a:extLst>
              </p:cNvPr>
              <p:cNvSpPr txBox="1"/>
              <p:nvPr/>
            </p:nvSpPr>
            <p:spPr>
              <a:xfrm>
                <a:off x="0" y="1338147"/>
                <a:ext cx="3490333" cy="324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Large osteoblastic lesion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in the distal femur 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Aggressive features include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sunburst periosteal reaction 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wide transition zone and 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associated soft tissue mass</a:t>
                </a:r>
              </a:p>
              <a:p>
                <a:endParaRPr lang="en-US" dirty="0">
                  <a:solidFill>
                    <a:schemeClr val="bg1"/>
                  </a:solidFill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dirty="0">
                    <a:solidFill>
                      <a:schemeClr val="bg1"/>
                    </a:solidFill>
                  </a:rPr>
                  <a:t>Note also the large joint</a:t>
                </a:r>
              </a:p>
              <a:p>
                <a:r>
                  <a:rPr lang="en-US" dirty="0">
                    <a:solidFill>
                      <a:schemeClr val="bg1"/>
                    </a:solidFill>
                  </a:rPr>
                  <a:t>     effusion </a:t>
                </a:r>
                <a:endParaRPr lang="en-US" sz="2500" b="1" dirty="0">
                  <a:solidFill>
                    <a:schemeClr val="bg1"/>
                  </a:solidFill>
                </a:endParaRPr>
              </a:p>
              <a:p>
                <a:endParaRPr lang="en-US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9580D9A0-0398-D649-A797-A4C19243C2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38147"/>
                <a:ext cx="3490333" cy="324704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F9CE9F6-8899-634A-B63E-52DB725B96A4}"/>
              </a:ext>
            </a:extLst>
          </p:cNvPr>
          <p:cNvCxnSpPr>
            <a:cxnSpLocks/>
          </p:cNvCxnSpPr>
          <p:nvPr/>
        </p:nvCxnSpPr>
        <p:spPr>
          <a:xfrm>
            <a:off x="4097302" y="3496761"/>
            <a:ext cx="717989" cy="1355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AD02A9B-4AF5-4446-90FF-15A132002521}"/>
              </a:ext>
            </a:extLst>
          </p:cNvPr>
          <p:cNvCxnSpPr>
            <a:cxnSpLocks/>
          </p:cNvCxnSpPr>
          <p:nvPr/>
        </p:nvCxnSpPr>
        <p:spPr>
          <a:xfrm>
            <a:off x="4578529" y="2365682"/>
            <a:ext cx="717989" cy="1355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B3B6187-7649-4C49-83BF-56FF06324634}"/>
              </a:ext>
            </a:extLst>
          </p:cNvPr>
          <p:cNvCxnSpPr>
            <a:cxnSpLocks/>
          </p:cNvCxnSpPr>
          <p:nvPr/>
        </p:nvCxnSpPr>
        <p:spPr>
          <a:xfrm>
            <a:off x="2422706" y="1808357"/>
            <a:ext cx="358995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5BB29DB-19E3-D440-B67C-7DC764B7DF42}"/>
              </a:ext>
            </a:extLst>
          </p:cNvPr>
          <p:cNvSpPr txBox="1"/>
          <p:nvPr/>
        </p:nvSpPr>
        <p:spPr>
          <a:xfrm>
            <a:off x="3906728" y="5027693"/>
            <a:ext cx="27795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19 year old male presenting with knee pain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5E006B0-E1C2-874F-807F-64EC21777C38}"/>
              </a:ext>
            </a:extLst>
          </p:cNvPr>
          <p:cNvCxnSpPr>
            <a:cxnSpLocks/>
          </p:cNvCxnSpPr>
          <p:nvPr/>
        </p:nvCxnSpPr>
        <p:spPr>
          <a:xfrm>
            <a:off x="8363415" y="2209800"/>
            <a:ext cx="367516" cy="273418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8AB978A-8972-2446-957D-46C793B4AF16}"/>
              </a:ext>
            </a:extLst>
          </p:cNvPr>
          <p:cNvCxnSpPr>
            <a:cxnSpLocks/>
          </p:cNvCxnSpPr>
          <p:nvPr/>
        </p:nvCxnSpPr>
        <p:spPr>
          <a:xfrm>
            <a:off x="3738308" y="2825308"/>
            <a:ext cx="717989" cy="135523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675C432-D110-D143-A34E-2F093C0A6722}"/>
              </a:ext>
            </a:extLst>
          </p:cNvPr>
          <p:cNvCxnSpPr>
            <a:cxnSpLocks/>
          </p:cNvCxnSpPr>
          <p:nvPr/>
        </p:nvCxnSpPr>
        <p:spPr>
          <a:xfrm>
            <a:off x="3024399" y="2644208"/>
            <a:ext cx="358995" cy="0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8C6F45-9FE6-C14D-BCD9-7761B8EA7AFA}"/>
                  </a:ext>
                </a:extLst>
              </p:cNvPr>
              <p:cNvSpPr txBox="1"/>
              <p:nvPr/>
            </p:nvSpPr>
            <p:spPr>
              <a:xfrm>
                <a:off x="8368516" y="2644208"/>
                <a:ext cx="362415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328C6F45-9FE6-C14D-BCD9-7761B8EA7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8516" y="2644208"/>
                <a:ext cx="362415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3879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&#10;&#10;Description automatically generated">
            <a:extLst>
              <a:ext uri="{FF2B5EF4-FFF2-40B4-BE49-F238E27FC236}">
                <a16:creationId xmlns:a16="http://schemas.microsoft.com/office/drawing/2014/main" id="{4453411B-A66C-424E-B5EF-7841E9AFD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2998" y="1516515"/>
            <a:ext cx="3969002" cy="419781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F7272D-7D51-9D4F-B5AC-4FA8A5FDF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8" y="1516515"/>
            <a:ext cx="3999714" cy="419781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animal, invertebrate, sitting, black&#10;&#10;Description automatically generated">
            <a:extLst>
              <a:ext uri="{FF2B5EF4-FFF2-40B4-BE49-F238E27FC236}">
                <a16:creationId xmlns:a16="http://schemas.microsoft.com/office/drawing/2014/main" id="{1B1769F7-D944-C34E-8896-62A329785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952" y="1516515"/>
            <a:ext cx="3942295" cy="419781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8B828B1-2CCF-814E-ABFB-F4676C3A7274}"/>
              </a:ext>
            </a:extLst>
          </p:cNvPr>
          <p:cNvSpPr txBox="1"/>
          <p:nvPr/>
        </p:nvSpPr>
        <p:spPr>
          <a:xfrm>
            <a:off x="1759438" y="5943600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STIR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DD5AFF-87EA-9449-B14E-BA69212D1F44}"/>
              </a:ext>
            </a:extLst>
          </p:cNvPr>
          <p:cNvSpPr txBox="1"/>
          <p:nvPr/>
        </p:nvSpPr>
        <p:spPr>
          <a:xfrm>
            <a:off x="9506474" y="5943600"/>
            <a:ext cx="1402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 contrast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8E59B3-5153-DE4F-957A-24ADC823A40C}"/>
              </a:ext>
            </a:extLst>
          </p:cNvPr>
          <p:cNvSpPr txBox="1"/>
          <p:nvPr/>
        </p:nvSpPr>
        <p:spPr>
          <a:xfrm>
            <a:off x="5930151" y="592129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ADB14F-B503-AD41-8244-C0338C4F10D5}"/>
              </a:ext>
            </a:extLst>
          </p:cNvPr>
          <p:cNvSpPr txBox="1"/>
          <p:nvPr/>
        </p:nvSpPr>
        <p:spPr>
          <a:xfrm>
            <a:off x="501293" y="497340"/>
            <a:ext cx="11146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MRI in the same patient demonstrates abnormal signal and enhancement, most pronounced in the </a:t>
            </a:r>
            <a:r>
              <a:rPr lang="en-US" dirty="0" err="1">
                <a:solidFill>
                  <a:schemeClr val="bg1"/>
                </a:solidFill>
              </a:rPr>
              <a:t>metadiaphysis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with cortical breakthrough and extension into the surrounding soft tissues/musculature </a:t>
            </a:r>
          </a:p>
        </p:txBody>
      </p:sp>
    </p:spTree>
    <p:extLst>
      <p:ext uri="{BB962C8B-B14F-4D97-AF65-F5344CB8AC3E}">
        <p14:creationId xmlns:p14="http://schemas.microsoft.com/office/powerpoint/2010/main" val="6421445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DAC6-31B3-8A47-A292-2A946FF8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Ewing's 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047233-1A38-E14D-A86B-5384A7BD1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2</a:t>
            </a:r>
            <a:r>
              <a:rPr lang="en-US" sz="2200" baseline="30000" dirty="0">
                <a:solidFill>
                  <a:schemeClr val="bg1"/>
                </a:solidFill>
              </a:rPr>
              <a:t>nd</a:t>
            </a:r>
            <a:r>
              <a:rPr lang="en-US" sz="2200" dirty="0">
                <a:solidFill>
                  <a:schemeClr val="bg1"/>
                </a:solidFill>
              </a:rPr>
              <a:t> most common sarcoma in children and adolescents 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Location: Diaphysis or </a:t>
            </a:r>
            <a:r>
              <a:rPr lang="en-US" sz="2200" dirty="0" err="1">
                <a:solidFill>
                  <a:schemeClr val="bg1"/>
                </a:solidFill>
              </a:rPr>
              <a:t>metadiaphysis</a:t>
            </a:r>
            <a:r>
              <a:rPr lang="en-US" sz="2200" dirty="0">
                <a:solidFill>
                  <a:schemeClr val="bg1"/>
                </a:solidFill>
              </a:rPr>
              <a:t> of long bones with up to 25 % of Ewing’s sarcomas located in flat bones (e.g. ilium, scapula)</a:t>
            </a:r>
          </a:p>
          <a:p>
            <a:pPr marL="0" indent="0">
              <a:buNone/>
            </a:pPr>
            <a:endParaRPr lang="en-US" sz="2200" dirty="0">
              <a:solidFill>
                <a:schemeClr val="bg1"/>
              </a:solidFill>
            </a:endParaRPr>
          </a:p>
          <a:p>
            <a:r>
              <a:rPr lang="en-US" sz="2200" dirty="0">
                <a:solidFill>
                  <a:schemeClr val="bg1"/>
                </a:solidFill>
              </a:rPr>
              <a:t>Demonstrates typical aggressive imaging features (often associated with a large soft tissue mass)</a:t>
            </a:r>
          </a:p>
          <a:p>
            <a:pPr lvl="1"/>
            <a:r>
              <a:rPr lang="en-US" sz="2000" dirty="0">
                <a:solidFill>
                  <a:schemeClr val="bg1"/>
                </a:solidFill>
              </a:rPr>
              <a:t>Periosteal reaction often lamellated (Osteosarcoma shows sunburst pattern more often, however imaging features overlap )</a:t>
            </a:r>
          </a:p>
          <a:p>
            <a:r>
              <a:rPr lang="en-US" sz="2200" dirty="0">
                <a:solidFill>
                  <a:schemeClr val="bg1"/>
                </a:solidFill>
              </a:rPr>
              <a:t>Bone and lung metastasis are common </a:t>
            </a:r>
          </a:p>
        </p:txBody>
      </p:sp>
    </p:spTree>
    <p:extLst>
      <p:ext uri="{BB962C8B-B14F-4D97-AF65-F5344CB8AC3E}">
        <p14:creationId xmlns:p14="http://schemas.microsoft.com/office/powerpoint/2010/main" val="4213711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82D43-DF51-B14E-A078-096DD2832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Evaluation of bone tumors- Radiographs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2A11F-C872-664C-AEFC-3A044C2A46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Margin/Zone of Transition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Geographic (Type 1a </a:t>
            </a:r>
            <a:r>
              <a:rPr lang="en-US" dirty="0" err="1">
                <a:solidFill>
                  <a:schemeClr val="bg1"/>
                </a:solidFill>
              </a:rPr>
              <a:t>vs</a:t>
            </a:r>
            <a:r>
              <a:rPr lang="en-US" dirty="0">
                <a:solidFill>
                  <a:schemeClr val="bg1"/>
                </a:solidFill>
              </a:rPr>
              <a:t> 1b vs 1c)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Focal discrete lesion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Narrow vs. broad zone of transition</a:t>
            </a:r>
          </a:p>
          <a:p>
            <a:pPr lvl="2"/>
            <a:r>
              <a:rPr lang="en-US" dirty="0">
                <a:solidFill>
                  <a:schemeClr val="bg1"/>
                </a:solidFill>
              </a:rPr>
              <a:t>Sclerotic vs. </a:t>
            </a:r>
            <a:r>
              <a:rPr lang="en-US" dirty="0" err="1">
                <a:solidFill>
                  <a:schemeClr val="bg1"/>
                </a:solidFill>
              </a:rPr>
              <a:t>nonsclerotic</a:t>
            </a:r>
            <a:r>
              <a:rPr lang="en-US" dirty="0">
                <a:solidFill>
                  <a:schemeClr val="bg1"/>
                </a:solidFill>
              </a:rPr>
              <a:t> margin </a:t>
            </a:r>
          </a:p>
          <a:p>
            <a:pPr lvl="2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>
                <a:solidFill>
                  <a:schemeClr val="bg1"/>
                </a:solidFill>
              </a:rPr>
              <a:t>Moth Eaten (Type 2)- Multiple lytic areas with broad zone of transition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Permeative</a:t>
            </a:r>
            <a:r>
              <a:rPr lang="en-US" dirty="0">
                <a:solidFill>
                  <a:schemeClr val="bg1"/>
                </a:solidFill>
              </a:rPr>
              <a:t> (Type 3)- Ill defined margins with broad zone of transition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Distinction between Type 2 and 3 is not significant, both indicate aggressive lesions 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E533B16-92B1-144C-86BD-532C630ECCA8}"/>
              </a:ext>
            </a:extLst>
          </p:cNvPr>
          <p:cNvSpPr/>
          <p:nvPr/>
        </p:nvSpPr>
        <p:spPr>
          <a:xfrm>
            <a:off x="10242395" y="1825625"/>
            <a:ext cx="278781" cy="3248180"/>
          </a:xfrm>
          <a:prstGeom prst="rightBrac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33168A-DA9A-8A45-BCF7-9C7D6EC3E296}"/>
              </a:ext>
            </a:extLst>
          </p:cNvPr>
          <p:cNvSpPr txBox="1"/>
          <p:nvPr/>
        </p:nvSpPr>
        <p:spPr>
          <a:xfrm>
            <a:off x="10526752" y="3252027"/>
            <a:ext cx="1534972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Applies to lytic </a:t>
            </a:r>
          </a:p>
          <a:p>
            <a:pPr algn="ctr"/>
            <a:r>
              <a:rPr lang="en-US" sz="1700" dirty="0">
                <a:solidFill>
                  <a:schemeClr val="bg1"/>
                </a:solidFill>
              </a:rPr>
              <a:t>lesions</a:t>
            </a:r>
          </a:p>
        </p:txBody>
      </p:sp>
    </p:spTree>
    <p:extLst>
      <p:ext uri="{BB962C8B-B14F-4D97-AF65-F5344CB8AC3E}">
        <p14:creationId xmlns:p14="http://schemas.microsoft.com/office/powerpoint/2010/main" val="29744310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, animal&#10;&#10;Description automatically generated">
            <a:extLst>
              <a:ext uri="{FF2B5EF4-FFF2-40B4-BE49-F238E27FC236}">
                <a16:creationId xmlns:a16="http://schemas.microsoft.com/office/drawing/2014/main" id="{133330DE-2462-7144-8241-DC2B01513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32" y="1843204"/>
            <a:ext cx="5616326" cy="406369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6530770D-07F0-0E47-8D60-9180930A83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3893" y="1843204"/>
            <a:ext cx="5479275" cy="406369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8F5B56-6126-8C4B-A811-BE961AC22B6D}"/>
              </a:ext>
            </a:extLst>
          </p:cNvPr>
          <p:cNvSpPr txBox="1"/>
          <p:nvPr/>
        </p:nvSpPr>
        <p:spPr>
          <a:xfrm>
            <a:off x="805913" y="679486"/>
            <a:ext cx="476216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Large lytic lesion          centered in the right hemipelvis seen on radiograph in a 16 </a:t>
            </a:r>
            <a:r>
              <a:rPr lang="en-US" sz="1700" dirty="0" err="1">
                <a:solidFill>
                  <a:schemeClr val="bg1"/>
                </a:solidFill>
              </a:rPr>
              <a:t>yo</a:t>
            </a:r>
            <a:r>
              <a:rPr lang="en-US" sz="1700" dirty="0">
                <a:solidFill>
                  <a:schemeClr val="bg1"/>
                </a:solidFill>
              </a:rPr>
              <a:t> patient who was worked up for RLQ pain to rule out appendicitis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AAF39A7-C9C4-F341-9D32-8D8B73B24235}"/>
              </a:ext>
            </a:extLst>
          </p:cNvPr>
          <p:cNvCxnSpPr>
            <a:cxnSpLocks/>
          </p:cNvCxnSpPr>
          <p:nvPr/>
        </p:nvCxnSpPr>
        <p:spPr>
          <a:xfrm>
            <a:off x="1132802" y="3293477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A0E95D2-CBDF-8448-8D9C-5BA76BC3ADE6}"/>
              </a:ext>
            </a:extLst>
          </p:cNvPr>
          <p:cNvCxnSpPr>
            <a:cxnSpLocks/>
          </p:cNvCxnSpPr>
          <p:nvPr/>
        </p:nvCxnSpPr>
        <p:spPr>
          <a:xfrm>
            <a:off x="2401787" y="849037"/>
            <a:ext cx="36371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05BDC6C-A142-0942-A25A-085D61578CBB}"/>
              </a:ext>
            </a:extLst>
          </p:cNvPr>
          <p:cNvSpPr txBox="1"/>
          <p:nvPr/>
        </p:nvSpPr>
        <p:spPr>
          <a:xfrm>
            <a:off x="6385679" y="548680"/>
            <a:ext cx="577324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CT of the same patient demonstrates typical appearance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of Ewing’s Sarcoma: Large soft tissue mass         centered in the </a:t>
            </a:r>
          </a:p>
          <a:p>
            <a:r>
              <a:rPr lang="en-US" sz="1700" dirty="0">
                <a:solidFill>
                  <a:schemeClr val="bg1"/>
                </a:solidFill>
              </a:rPr>
              <a:t>right iliac bone with associated bony destruction and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extension into the surrounding musculature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D54004-96F0-D343-90F9-D0D342B8F78D}"/>
              </a:ext>
            </a:extLst>
          </p:cNvPr>
          <p:cNvCxnSpPr>
            <a:cxnSpLocks/>
          </p:cNvCxnSpPr>
          <p:nvPr/>
        </p:nvCxnSpPr>
        <p:spPr>
          <a:xfrm>
            <a:off x="10192772" y="979134"/>
            <a:ext cx="36371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6826E4-FE5B-6345-9D6E-53BE40F8D076}"/>
              </a:ext>
            </a:extLst>
          </p:cNvPr>
          <p:cNvCxnSpPr>
            <a:cxnSpLocks/>
          </p:cNvCxnSpPr>
          <p:nvPr/>
        </p:nvCxnSpPr>
        <p:spPr>
          <a:xfrm>
            <a:off x="6990358" y="3429000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8244E23-B035-E749-9A8B-5AB544553ED0}"/>
              </a:ext>
            </a:extLst>
          </p:cNvPr>
          <p:cNvCxnSpPr>
            <a:cxnSpLocks/>
          </p:cNvCxnSpPr>
          <p:nvPr/>
        </p:nvCxnSpPr>
        <p:spPr>
          <a:xfrm>
            <a:off x="6990358" y="4248765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95C85D-3308-BC4A-AF0B-B6203CBAAD87}"/>
              </a:ext>
            </a:extLst>
          </p:cNvPr>
          <p:cNvCxnSpPr>
            <a:cxnSpLocks/>
          </p:cNvCxnSpPr>
          <p:nvPr/>
        </p:nvCxnSpPr>
        <p:spPr>
          <a:xfrm>
            <a:off x="10374630" y="1529825"/>
            <a:ext cx="419750" cy="0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1064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683B4-1CD0-E34D-85D4-E4B2DE2DB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Chondrosarcoma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E3013-275C-2D41-9DFC-F641F8F2E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3</a:t>
            </a:r>
            <a:r>
              <a:rPr lang="en-US" sz="2300" baseline="30000" dirty="0">
                <a:solidFill>
                  <a:schemeClr val="bg1"/>
                </a:solidFill>
              </a:rPr>
              <a:t>rd</a:t>
            </a:r>
            <a:r>
              <a:rPr lang="en-US" sz="2300" dirty="0">
                <a:solidFill>
                  <a:schemeClr val="bg1"/>
                </a:solidFill>
              </a:rPr>
              <a:t> most common primary malignant bone tumor </a:t>
            </a:r>
          </a:p>
          <a:p>
            <a:r>
              <a:rPr lang="en-US" sz="2300" dirty="0" err="1">
                <a:solidFill>
                  <a:schemeClr val="bg1"/>
                </a:solidFill>
              </a:rPr>
              <a:t>Chondroid</a:t>
            </a:r>
            <a:r>
              <a:rPr lang="en-US" sz="2300" dirty="0">
                <a:solidFill>
                  <a:schemeClr val="bg1"/>
                </a:solidFill>
              </a:rPr>
              <a:t> tumor matrix  (variable expression, lesion might be almost entirely cystic) </a:t>
            </a:r>
          </a:p>
          <a:p>
            <a:r>
              <a:rPr lang="en-US" sz="2300" dirty="0">
                <a:solidFill>
                  <a:schemeClr val="bg1"/>
                </a:solidFill>
              </a:rPr>
              <a:t>Central, metaphyseal, endosteal cortical thickening as well as scalloping can be seen</a:t>
            </a:r>
          </a:p>
          <a:p>
            <a:r>
              <a:rPr lang="en-US" sz="2300" dirty="0">
                <a:solidFill>
                  <a:schemeClr val="bg1"/>
                </a:solidFill>
              </a:rPr>
              <a:t>Peak incidence 50-70 years of age (but wide age range, can be also seen in younger patients) </a:t>
            </a:r>
          </a:p>
          <a:p>
            <a:r>
              <a:rPr lang="en-US" sz="2300" dirty="0">
                <a:solidFill>
                  <a:schemeClr val="bg1"/>
                </a:solidFill>
              </a:rPr>
              <a:t>Can have a nonaggressive appearance </a:t>
            </a:r>
          </a:p>
          <a:p>
            <a:pPr lvl="1">
              <a:buFont typeface="Wingdings" pitchFamily="2" charset="2"/>
              <a:buChar char="Ø"/>
            </a:pPr>
            <a:r>
              <a:rPr lang="en-US" sz="2100" dirty="0">
                <a:solidFill>
                  <a:schemeClr val="bg1"/>
                </a:solidFill>
              </a:rPr>
              <a:t>Large lesions, lesion growth or increasing pain should raise suspicion for  Chondrosarcoma </a:t>
            </a:r>
          </a:p>
          <a:p>
            <a:endParaRPr lang="en-US" sz="20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5850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animal, invertebrate, sitting, indoor&#10;&#10;Description automatically generated">
            <a:extLst>
              <a:ext uri="{FF2B5EF4-FFF2-40B4-BE49-F238E27FC236}">
                <a16:creationId xmlns:a16="http://schemas.microsoft.com/office/drawing/2014/main" id="{CA8498E2-A9D4-E04F-8369-DCFBF9F6D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48" y="3053466"/>
            <a:ext cx="3369558" cy="246622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animal, table, invertebrate, indoor&#10;&#10;Description automatically generated">
            <a:extLst>
              <a:ext uri="{FF2B5EF4-FFF2-40B4-BE49-F238E27FC236}">
                <a16:creationId xmlns:a16="http://schemas.microsoft.com/office/drawing/2014/main" id="{16539FEF-B691-6D49-B035-6DEF2CCD80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652" y="3059043"/>
            <a:ext cx="3406696" cy="246622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able, indoor, plate, cake&#10;&#10;Description automatically generated">
            <a:extLst>
              <a:ext uri="{FF2B5EF4-FFF2-40B4-BE49-F238E27FC236}">
                <a16:creationId xmlns:a16="http://schemas.microsoft.com/office/drawing/2014/main" id="{7010B346-9C15-7849-83E7-83976EE50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4394" y="3113734"/>
            <a:ext cx="3745013" cy="246622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6DB0561-0390-9542-985A-43DF434E9C63}"/>
              </a:ext>
            </a:extLst>
          </p:cNvPr>
          <p:cNvSpPr txBox="1"/>
          <p:nvPr/>
        </p:nvSpPr>
        <p:spPr>
          <a:xfrm>
            <a:off x="814039" y="1137424"/>
            <a:ext cx="109739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Note the chondroid matrix of the large mass on CT obtained during biopsy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MRI (next slide) shows a large mass involving almost the entirety of the right iliac bone with cortical destruction,</a:t>
            </a:r>
          </a:p>
          <a:p>
            <a:r>
              <a:rPr lang="en-US" dirty="0">
                <a:solidFill>
                  <a:schemeClr val="bg1"/>
                </a:solidFill>
              </a:rPr>
              <a:t>     areas of necrosis, and a enhancing soft tissue component </a:t>
            </a:r>
          </a:p>
          <a:p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F6671B2-E165-2E43-91D9-AB9B5578F801}"/>
              </a:ext>
            </a:extLst>
          </p:cNvPr>
          <p:cNvCxnSpPr>
            <a:cxnSpLocks/>
          </p:cNvCxnSpPr>
          <p:nvPr/>
        </p:nvCxnSpPr>
        <p:spPr>
          <a:xfrm>
            <a:off x="901792" y="4346848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29FD87A-8F62-6B47-A1B3-4E6A3A239BFA}"/>
              </a:ext>
            </a:extLst>
          </p:cNvPr>
          <p:cNvCxnSpPr>
            <a:cxnSpLocks/>
          </p:cNvCxnSpPr>
          <p:nvPr/>
        </p:nvCxnSpPr>
        <p:spPr>
          <a:xfrm>
            <a:off x="8696495" y="4151057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9019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38B0324E-2B9B-8D44-8B7A-817FD988D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007" b="-1"/>
          <a:stretch/>
        </p:blipFill>
        <p:spPr>
          <a:xfrm>
            <a:off x="6176433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920044 h 3920044"/>
              <a:gd name="connsiteX3" fmla="*/ 2469659 w 6015567"/>
              <a:gd name="connsiteY3" fmla="*/ 3920044 h 3920044"/>
              <a:gd name="connsiteX4" fmla="*/ 2469659 w 6015567"/>
              <a:gd name="connsiteY4" fmla="*/ 3103224 h 3920044"/>
              <a:gd name="connsiteX5" fmla="*/ 0 w 6015567"/>
              <a:gd name="connsiteY5" fmla="*/ 310322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766CF394-D7E7-0541-87B9-9FECDBF832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066" b="1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3" name="Picture 2" descr="A picture containing indoor, table, animal, sitting&#10;&#10;Description automatically generated">
            <a:extLst>
              <a:ext uri="{FF2B5EF4-FFF2-40B4-BE49-F238E27FC236}">
                <a16:creationId xmlns:a16="http://schemas.microsoft.com/office/drawing/2014/main" id="{037EA942-1168-084B-A7AD-FAA3D116C7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817" r="16692" b="1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03E741B-4133-A64A-BBE0-B38002864C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" b="6238"/>
          <a:stretch/>
        </p:blipFill>
        <p:spPr>
          <a:xfrm>
            <a:off x="1" y="10"/>
            <a:ext cx="6015567" cy="3920034"/>
          </a:xfrm>
          <a:custGeom>
            <a:avLst/>
            <a:gdLst>
              <a:gd name="connsiteX0" fmla="*/ 0 w 6015567"/>
              <a:gd name="connsiteY0" fmla="*/ 0 h 3920044"/>
              <a:gd name="connsiteX1" fmla="*/ 6015567 w 6015567"/>
              <a:gd name="connsiteY1" fmla="*/ 0 h 3920044"/>
              <a:gd name="connsiteX2" fmla="*/ 6015567 w 6015567"/>
              <a:gd name="connsiteY2" fmla="*/ 3103224 h 3920044"/>
              <a:gd name="connsiteX3" fmla="*/ 3545908 w 6015567"/>
              <a:gd name="connsiteY3" fmla="*/ 3103224 h 3920044"/>
              <a:gd name="connsiteX4" fmla="*/ 3545908 w 6015567"/>
              <a:gd name="connsiteY4" fmla="*/ 3920044 h 3920044"/>
              <a:gd name="connsiteX5" fmla="*/ 0 w 6015567"/>
              <a:gd name="connsiteY5" fmla="*/ 3920044 h 3920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5" name="Picture 4" descr="A picture containing indoor, table&#10;&#10;Description automatically generated">
            <a:extLst>
              <a:ext uri="{FF2B5EF4-FFF2-40B4-BE49-F238E27FC236}">
                <a16:creationId xmlns:a16="http://schemas.microsoft.com/office/drawing/2014/main" id="{BBEFEC07-07EB-454C-9DBA-39F2E52F24B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2561" b="-3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B3C1F45-3CC0-CC47-A57C-6BB8E7882C47}"/>
              </a:ext>
            </a:extLst>
          </p:cNvPr>
          <p:cNvSpPr txBox="1"/>
          <p:nvPr/>
        </p:nvSpPr>
        <p:spPr>
          <a:xfrm>
            <a:off x="5033179" y="6266985"/>
            <a:ext cx="2115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 contrast axial T1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B18F2E-35B4-3C46-987F-4C6372F71718}"/>
              </a:ext>
            </a:extLst>
          </p:cNvPr>
          <p:cNvSpPr txBox="1"/>
          <p:nvPr/>
        </p:nvSpPr>
        <p:spPr>
          <a:xfrm>
            <a:off x="1309857" y="6451651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Axial T2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86E1ED-EE4E-CF45-8083-093286A05190}"/>
              </a:ext>
            </a:extLst>
          </p:cNvPr>
          <p:cNvSpPr txBox="1"/>
          <p:nvPr/>
        </p:nvSpPr>
        <p:spPr>
          <a:xfrm>
            <a:off x="882034" y="3441012"/>
            <a:ext cx="1932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 contrast axial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28FF6-6E79-8F4E-BDBD-A7D10234C36B}"/>
              </a:ext>
            </a:extLst>
          </p:cNvPr>
          <p:cNvSpPr txBox="1"/>
          <p:nvPr/>
        </p:nvSpPr>
        <p:spPr>
          <a:xfrm>
            <a:off x="9447760" y="3506828"/>
            <a:ext cx="1942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 contrast axial </a:t>
            </a:r>
          </a:p>
          <a:p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90D88-95BC-F14D-A575-31C945C82FC2}"/>
              </a:ext>
            </a:extLst>
          </p:cNvPr>
          <p:cNvSpPr txBox="1"/>
          <p:nvPr/>
        </p:nvSpPr>
        <p:spPr>
          <a:xfrm>
            <a:off x="9447761" y="6451651"/>
            <a:ext cx="1942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Post contrast axial 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BBD5D8A-BB4C-9B42-A228-F2DAD420DB14}"/>
              </a:ext>
            </a:extLst>
          </p:cNvPr>
          <p:cNvSpPr txBox="1"/>
          <p:nvPr/>
        </p:nvSpPr>
        <p:spPr>
          <a:xfrm>
            <a:off x="3802566" y="5706748"/>
            <a:ext cx="36315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Mass fairly isointense to skeletal muscle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E8CDC18-BFA7-D640-92B3-32370489D37C}"/>
              </a:ext>
            </a:extLst>
          </p:cNvPr>
          <p:cNvSpPr txBox="1"/>
          <p:nvPr/>
        </p:nvSpPr>
        <p:spPr>
          <a:xfrm>
            <a:off x="-21890" y="5747721"/>
            <a:ext cx="16683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</a:rPr>
              <a:t>Lobulated high signal intensity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A6A859B-74FF-7844-95E0-CEAA6FFAD170}"/>
              </a:ext>
            </a:extLst>
          </p:cNvPr>
          <p:cNvSpPr txBox="1"/>
          <p:nvPr/>
        </p:nvSpPr>
        <p:spPr>
          <a:xfrm>
            <a:off x="468350" y="115559"/>
            <a:ext cx="39006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Peripheral and septal enhancement is noted </a:t>
            </a:r>
          </a:p>
          <a:p>
            <a:r>
              <a:rPr lang="en-US" sz="1600" dirty="0">
                <a:solidFill>
                  <a:schemeClr val="bg1"/>
                </a:solidFill>
              </a:rPr>
              <a:t>around lobulated cartilage 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1824DD5A-24E6-2845-B8B6-E9F8942FBF6E}"/>
              </a:ext>
            </a:extLst>
          </p:cNvPr>
          <p:cNvCxnSpPr>
            <a:cxnSpLocks/>
          </p:cNvCxnSpPr>
          <p:nvPr/>
        </p:nvCxnSpPr>
        <p:spPr>
          <a:xfrm>
            <a:off x="2814166" y="530704"/>
            <a:ext cx="352780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370FA05-1DC6-1B49-9C13-AA27C84E9AED}"/>
              </a:ext>
            </a:extLst>
          </p:cNvPr>
          <p:cNvCxnSpPr>
            <a:cxnSpLocks/>
          </p:cNvCxnSpPr>
          <p:nvPr/>
        </p:nvCxnSpPr>
        <p:spPr>
          <a:xfrm>
            <a:off x="7148310" y="1824504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679C938-3499-454D-AD11-88C292765772}"/>
              </a:ext>
            </a:extLst>
          </p:cNvPr>
          <p:cNvCxnSpPr>
            <a:cxnSpLocks/>
          </p:cNvCxnSpPr>
          <p:nvPr/>
        </p:nvCxnSpPr>
        <p:spPr>
          <a:xfrm>
            <a:off x="9184216" y="5808263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4ABBC31-CCA4-BB4A-AB9C-49846A78D3CD}"/>
              </a:ext>
            </a:extLst>
          </p:cNvPr>
          <p:cNvCxnSpPr>
            <a:cxnSpLocks/>
          </p:cNvCxnSpPr>
          <p:nvPr/>
        </p:nvCxnSpPr>
        <p:spPr>
          <a:xfrm>
            <a:off x="1287419" y="2351537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84773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4421B2BF-807E-EE41-8387-D4BB5B397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602" y="2324756"/>
            <a:ext cx="5228132" cy="424331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D87358B0-043C-1849-AC93-54E73A4010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090" y="713678"/>
            <a:ext cx="3748359" cy="303047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2C49CBE-995C-D24D-8BFA-7F4CFCACB202}"/>
              </a:ext>
            </a:extLst>
          </p:cNvPr>
          <p:cNvSpPr txBox="1"/>
          <p:nvPr/>
        </p:nvSpPr>
        <p:spPr>
          <a:xfrm>
            <a:off x="925551" y="591015"/>
            <a:ext cx="48842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Chest radiograph and scout images of a CT shoulder in a different patient demonstrate a large mass in the region of the left scapula </a:t>
            </a:r>
          </a:p>
          <a:p>
            <a:r>
              <a:rPr lang="en-US" dirty="0">
                <a:solidFill>
                  <a:schemeClr val="bg1"/>
                </a:solidFill>
              </a:rPr>
              <a:t>     containing multiple areas of calcifications </a:t>
            </a:r>
          </a:p>
        </p:txBody>
      </p:sp>
      <p:pic>
        <p:nvPicPr>
          <p:cNvPr id="14" name="Picture 13" descr="A person in a dark room&#10;&#10;Description automatically generated">
            <a:extLst>
              <a:ext uri="{FF2B5EF4-FFF2-40B4-BE49-F238E27FC236}">
                <a16:creationId xmlns:a16="http://schemas.microsoft.com/office/drawing/2014/main" id="{51FBE9DA-05B3-9D45-8279-31C0DF7E9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8090" y="4120611"/>
            <a:ext cx="3748359" cy="24474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13B3B53-9795-F849-AAFD-A73E26ABDEE8}"/>
              </a:ext>
            </a:extLst>
          </p:cNvPr>
          <p:cNvCxnSpPr>
            <a:cxnSpLocks/>
          </p:cNvCxnSpPr>
          <p:nvPr/>
        </p:nvCxnSpPr>
        <p:spPr>
          <a:xfrm>
            <a:off x="9723863" y="1625491"/>
            <a:ext cx="528797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8082C2F-0351-E142-82A1-3B4D29E91DF8}"/>
              </a:ext>
            </a:extLst>
          </p:cNvPr>
          <p:cNvCxnSpPr>
            <a:cxnSpLocks/>
          </p:cNvCxnSpPr>
          <p:nvPr/>
        </p:nvCxnSpPr>
        <p:spPr>
          <a:xfrm>
            <a:off x="9761519" y="2123579"/>
            <a:ext cx="528797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11573582-C4ED-F14C-A5A0-56F35F2C06C0}"/>
              </a:ext>
            </a:extLst>
          </p:cNvPr>
          <p:cNvCxnSpPr>
            <a:cxnSpLocks/>
          </p:cNvCxnSpPr>
          <p:nvPr/>
        </p:nvCxnSpPr>
        <p:spPr>
          <a:xfrm>
            <a:off x="5159297" y="1625491"/>
            <a:ext cx="44976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A4DFAF9-2D85-9D46-ADF5-482B9D29AD62}"/>
              </a:ext>
            </a:extLst>
          </p:cNvPr>
          <p:cNvCxnSpPr>
            <a:cxnSpLocks/>
          </p:cNvCxnSpPr>
          <p:nvPr/>
        </p:nvCxnSpPr>
        <p:spPr>
          <a:xfrm>
            <a:off x="9716914" y="5770027"/>
            <a:ext cx="528797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093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7A7DBD-05B8-5F45-BD6D-AF2471A4D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841" y="2364068"/>
            <a:ext cx="5411565" cy="418169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object&#10;&#10;Description automatically generated">
            <a:extLst>
              <a:ext uri="{FF2B5EF4-FFF2-40B4-BE49-F238E27FC236}">
                <a16:creationId xmlns:a16="http://schemas.microsoft.com/office/drawing/2014/main" id="{685CEE51-A559-A348-A597-65D174768A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155" y="3534938"/>
            <a:ext cx="2564192" cy="286586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object&#10;&#10;Description automatically generated">
            <a:extLst>
              <a:ext uri="{FF2B5EF4-FFF2-40B4-BE49-F238E27FC236}">
                <a16:creationId xmlns:a16="http://schemas.microsoft.com/office/drawing/2014/main" id="{F85B521B-68AA-EC40-AC8A-7598884444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3237" y="270808"/>
            <a:ext cx="2558110" cy="286586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9E1AEC-7BE2-6044-891B-BF426D27EC33}"/>
              </a:ext>
            </a:extLst>
          </p:cNvPr>
          <p:cNvSpPr txBox="1"/>
          <p:nvPr/>
        </p:nvSpPr>
        <p:spPr>
          <a:xfrm>
            <a:off x="1033841" y="636507"/>
            <a:ext cx="644984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CT shows a large mass arising from the body of the left </a:t>
            </a:r>
          </a:p>
          <a:p>
            <a:r>
              <a:rPr lang="en-US" dirty="0">
                <a:solidFill>
                  <a:schemeClr val="bg1"/>
                </a:solidFill>
              </a:rPr>
              <a:t>      scapula, with extensive soft tissue component, eroding and</a:t>
            </a:r>
          </a:p>
          <a:p>
            <a:r>
              <a:rPr lang="en-US" dirty="0">
                <a:solidFill>
                  <a:schemeClr val="bg1"/>
                </a:solidFill>
              </a:rPr>
              <a:t>      destroying the majority of the scapular body, and containing </a:t>
            </a:r>
          </a:p>
          <a:p>
            <a:r>
              <a:rPr lang="en-US" dirty="0">
                <a:solidFill>
                  <a:schemeClr val="bg1"/>
                </a:solidFill>
              </a:rPr>
              <a:t>      multiple coarse/lobular calcifications suggestive of chondroid    </a:t>
            </a:r>
          </a:p>
          <a:p>
            <a:r>
              <a:rPr lang="en-US" dirty="0">
                <a:solidFill>
                  <a:schemeClr val="bg1"/>
                </a:solidFill>
              </a:rPr>
              <a:t>      matrix. Biopsy result revealed chondrosarcoma. </a:t>
            </a:r>
          </a:p>
        </p:txBody>
      </p:sp>
    </p:spTree>
    <p:extLst>
      <p:ext uri="{BB962C8B-B14F-4D97-AF65-F5344CB8AC3E}">
        <p14:creationId xmlns:p14="http://schemas.microsoft.com/office/powerpoint/2010/main" val="42181907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A3DD8-E95F-044D-B112-7FA421460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Metastasis / Multiple Myeloma (MM)</a:t>
            </a:r>
          </a:p>
        </p:txBody>
      </p:sp>
      <p:pic>
        <p:nvPicPr>
          <p:cNvPr id="5" name="Content Placeholder 4" descr="A picture containing X-ray film, reptile, animal&#10;&#10;Description automatically generated">
            <a:extLst>
              <a:ext uri="{FF2B5EF4-FFF2-40B4-BE49-F238E27FC236}">
                <a16:creationId xmlns:a16="http://schemas.microsoft.com/office/drawing/2014/main" id="{253D1835-0E8F-0146-86A7-3E3F0FA714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184" y="3715833"/>
            <a:ext cx="4177243" cy="29029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X-ray film, bag, sitting, container&#10;&#10;Description automatically generated">
            <a:extLst>
              <a:ext uri="{FF2B5EF4-FFF2-40B4-BE49-F238E27FC236}">
                <a16:creationId xmlns:a16="http://schemas.microsoft.com/office/drawing/2014/main" id="{298CB0D7-A92C-2B48-9739-6C299D77A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892" y="1690688"/>
            <a:ext cx="4692908" cy="44143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C0D30D-880A-5E45-B026-2C78D4562480}"/>
              </a:ext>
            </a:extLst>
          </p:cNvPr>
          <p:cNvSpPr txBox="1"/>
          <p:nvPr/>
        </p:nvSpPr>
        <p:spPr>
          <a:xfrm>
            <a:off x="521067" y="1490537"/>
            <a:ext cx="600747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u="sng" dirty="0">
                <a:solidFill>
                  <a:schemeClr val="bg1"/>
                </a:solidFill>
              </a:rPr>
              <a:t>Lytic metastasis</a:t>
            </a:r>
            <a:r>
              <a:rPr lang="en-US" dirty="0">
                <a:solidFill>
                  <a:schemeClr val="bg1"/>
                </a:solidFill>
              </a:rPr>
              <a:t>          , and multiple myeloma are very </a:t>
            </a:r>
          </a:p>
          <a:p>
            <a:r>
              <a:rPr lang="en-US" dirty="0">
                <a:solidFill>
                  <a:schemeClr val="bg1"/>
                </a:solidFill>
              </a:rPr>
              <a:t>      similar in appearance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Should be in the differential  in any patient with </a:t>
            </a:r>
          </a:p>
          <a:p>
            <a:pPr lvl="1"/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      new lytic lesion(s) above the age of 40 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Tumors with purely lytic metastasis: Lung, Renal cell cancer</a:t>
            </a:r>
          </a:p>
          <a:p>
            <a:r>
              <a:rPr lang="en-US" dirty="0">
                <a:solidFill>
                  <a:schemeClr val="bg1"/>
                </a:solidFill>
              </a:rPr>
              <a:t>     Thyroid, Breast, GI, neuroblastoma  (variable)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52BD7C-B6DA-2246-81E5-174B958D3164}"/>
              </a:ext>
            </a:extLst>
          </p:cNvPr>
          <p:cNvSpPr txBox="1"/>
          <p:nvPr/>
        </p:nvSpPr>
        <p:spPr>
          <a:xfrm>
            <a:off x="7282953" y="3060197"/>
            <a:ext cx="3155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Multiple ’</a:t>
            </a:r>
            <a:r>
              <a:rPr lang="en-US" b="1" u="sng" dirty="0"/>
              <a:t>punched-out</a:t>
            </a:r>
            <a:r>
              <a:rPr lang="en-US" b="1" dirty="0"/>
              <a:t>’ lytic lesions in patient with MM, a typical appearance 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AAAD1D6-2A97-CF44-A087-FA26BE5C09DC}"/>
              </a:ext>
            </a:extLst>
          </p:cNvPr>
          <p:cNvCxnSpPr>
            <a:cxnSpLocks/>
          </p:cNvCxnSpPr>
          <p:nvPr/>
        </p:nvCxnSpPr>
        <p:spPr>
          <a:xfrm>
            <a:off x="1436184" y="4511751"/>
            <a:ext cx="717989" cy="135523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B84D8B-6E37-8843-AC3D-61A584EA2A2C}"/>
              </a:ext>
            </a:extLst>
          </p:cNvPr>
          <p:cNvCxnSpPr>
            <a:cxnSpLocks/>
          </p:cNvCxnSpPr>
          <p:nvPr/>
        </p:nvCxnSpPr>
        <p:spPr>
          <a:xfrm>
            <a:off x="2394966" y="1690688"/>
            <a:ext cx="417374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140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EC3AC2A3-9866-AF46-8CA6-F7AB78E41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0058" y="1311963"/>
            <a:ext cx="3429796" cy="46355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X-ray film, bed, indoor&#10;&#10;Description automatically generated">
            <a:extLst>
              <a:ext uri="{FF2B5EF4-FFF2-40B4-BE49-F238E27FC236}">
                <a16:creationId xmlns:a16="http://schemas.microsoft.com/office/drawing/2014/main" id="{1E07C66A-AF0A-0948-857D-4B87BA1863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146" y="1311963"/>
            <a:ext cx="3465671" cy="46355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CD96230-2105-CC4F-B185-D15E9B7FAB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03226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Lytic Metastasis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D3A225-6863-C542-8E09-8597A3BA6A8D}"/>
              </a:ext>
            </a:extLst>
          </p:cNvPr>
          <p:cNvSpPr txBox="1"/>
          <p:nvPr/>
        </p:nvSpPr>
        <p:spPr>
          <a:xfrm>
            <a:off x="2461821" y="4482790"/>
            <a:ext cx="2540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Pathologic destruction </a:t>
            </a:r>
          </a:p>
          <a:p>
            <a:r>
              <a:rPr lang="en-US" dirty="0"/>
              <a:t>of the greater tuberosity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9D4561-CBA5-064C-958B-6E3CAF9F599E}"/>
              </a:ext>
            </a:extLst>
          </p:cNvPr>
          <p:cNvSpPr txBox="1"/>
          <p:nvPr/>
        </p:nvSpPr>
        <p:spPr>
          <a:xfrm>
            <a:off x="7539299" y="1773045"/>
            <a:ext cx="29849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Expansile</a:t>
            </a:r>
            <a:r>
              <a:rPr lang="en-US" dirty="0"/>
              <a:t> lytic lesion with </a:t>
            </a:r>
          </a:p>
          <a:p>
            <a:r>
              <a:rPr lang="en-US" dirty="0"/>
              <a:t>wide zone of transition in the </a:t>
            </a:r>
          </a:p>
          <a:p>
            <a:r>
              <a:rPr lang="en-US" dirty="0"/>
              <a:t>proximal anterior tibia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 err="1">
                <a:sym typeface="Wingdings" pitchFamily="2" charset="2"/>
              </a:rPr>
              <a:t>Expansile</a:t>
            </a:r>
            <a:r>
              <a:rPr lang="en-US" dirty="0">
                <a:sym typeface="Wingdings" pitchFamily="2" charset="2"/>
              </a:rPr>
              <a:t> metastasis are  </a:t>
            </a:r>
          </a:p>
          <a:p>
            <a:r>
              <a:rPr lang="en-US" dirty="0">
                <a:sym typeface="Wingdings" pitchFamily="2" charset="2"/>
              </a:rPr>
              <a:t>     associated with renal or </a:t>
            </a:r>
          </a:p>
          <a:p>
            <a:r>
              <a:rPr lang="en-US" dirty="0">
                <a:sym typeface="Wingdings" pitchFamily="2" charset="2"/>
              </a:rPr>
              <a:t>     thyroid cancer (variable)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17B9532-10A3-F240-A03A-3656F05AD658}"/>
              </a:ext>
            </a:extLst>
          </p:cNvPr>
          <p:cNvCxnSpPr>
            <a:cxnSpLocks/>
          </p:cNvCxnSpPr>
          <p:nvPr/>
        </p:nvCxnSpPr>
        <p:spPr>
          <a:xfrm flipH="1" flipV="1">
            <a:off x="2934758" y="3629722"/>
            <a:ext cx="187583" cy="63004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CA5F2D-2BB1-744A-9B71-61EFA9F3D467}"/>
              </a:ext>
            </a:extLst>
          </p:cNvPr>
          <p:cNvCxnSpPr>
            <a:cxnSpLocks/>
          </p:cNvCxnSpPr>
          <p:nvPr/>
        </p:nvCxnSpPr>
        <p:spPr>
          <a:xfrm>
            <a:off x="8118088" y="3527371"/>
            <a:ext cx="154387" cy="63425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3901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8CCAF7-1A4C-2649-8195-D95AE18B8C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Multiple Myeloma (MM)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E59115-A422-CD47-AB5F-4709D8C8D0DD}"/>
              </a:ext>
            </a:extLst>
          </p:cNvPr>
          <p:cNvSpPr txBox="1"/>
          <p:nvPr/>
        </p:nvSpPr>
        <p:spPr>
          <a:xfrm>
            <a:off x="758282" y="1690688"/>
            <a:ext cx="6623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Most common primary bone tumor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Solitary lesion: plasmacytoma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Monoclonal gammopathy of undetermined significance (MGUS):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Precursor to MM (1% per year)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Sclerotic form of MM rare ( 5%)</a:t>
            </a:r>
          </a:p>
        </p:txBody>
      </p:sp>
      <p:pic>
        <p:nvPicPr>
          <p:cNvPr id="5" name="Picture 4" descr="A close up of feet&#10;&#10;Description automatically generated">
            <a:extLst>
              <a:ext uri="{FF2B5EF4-FFF2-40B4-BE49-F238E27FC236}">
                <a16:creationId xmlns:a16="http://schemas.microsoft.com/office/drawing/2014/main" id="{780F423B-8B9F-3B49-B51A-C5489583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3066" y="1496746"/>
            <a:ext cx="2750717" cy="508602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worm, invertebrate, animal&#10;&#10;Description automatically generated">
            <a:extLst>
              <a:ext uri="{FF2B5EF4-FFF2-40B4-BE49-F238E27FC236}">
                <a16:creationId xmlns:a16="http://schemas.microsoft.com/office/drawing/2014/main" id="{CBAAB1A9-AD68-6049-956C-48113DD77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7707" y="3303757"/>
            <a:ext cx="2933816" cy="3121501"/>
          </a:xfrm>
          <a:prstGeom prst="rect">
            <a:avLst/>
          </a:prstGeom>
        </p:spPr>
      </p:pic>
      <p:pic>
        <p:nvPicPr>
          <p:cNvPr id="9" name="Picture 8" descr="A picture containing worm, indoor, animal, invertebrate&#10;&#10;Description automatically generated">
            <a:extLst>
              <a:ext uri="{FF2B5EF4-FFF2-40B4-BE49-F238E27FC236}">
                <a16:creationId xmlns:a16="http://schemas.microsoft.com/office/drawing/2014/main" id="{DB48517E-FA7C-E04D-ABE6-8E332B4049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283505"/>
            <a:ext cx="2668859" cy="3113669"/>
          </a:xfrm>
          <a:prstGeom prst="rect">
            <a:avLst/>
          </a:prstGeom>
        </p:spPr>
      </p:pic>
      <p:pic>
        <p:nvPicPr>
          <p:cNvPr id="11" name="Picture 10" descr="A picture containing animal, invertebrate, worm&#10;&#10;Description automatically generated">
            <a:extLst>
              <a:ext uri="{FF2B5EF4-FFF2-40B4-BE49-F238E27FC236}">
                <a16:creationId xmlns:a16="http://schemas.microsoft.com/office/drawing/2014/main" id="{24B34C08-95AA-1046-AB84-BF1EF18FC6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145" y="3429000"/>
            <a:ext cx="2783835" cy="29962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8D248A6-D560-9442-8C7F-A3C2180B258C}"/>
              </a:ext>
            </a:extLst>
          </p:cNvPr>
          <p:cNvSpPr txBox="1"/>
          <p:nvPr/>
        </p:nvSpPr>
        <p:spPr>
          <a:xfrm>
            <a:off x="1204922" y="6212508"/>
            <a:ext cx="5730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’Punched-out’ lytic lesions in patient with MM on head CT</a:t>
            </a:r>
          </a:p>
        </p:txBody>
      </p:sp>
    </p:spTree>
    <p:extLst>
      <p:ext uri="{BB962C8B-B14F-4D97-AF65-F5344CB8AC3E}">
        <p14:creationId xmlns:p14="http://schemas.microsoft.com/office/powerpoint/2010/main" val="2161176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11F7F-F0E9-594A-9B5F-5A9FFDD34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Sclerotic Metastasis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A0C76-BA6B-6944-9F62-31F07ABE3DE1}"/>
              </a:ext>
            </a:extLst>
          </p:cNvPr>
          <p:cNvSpPr txBox="1"/>
          <p:nvPr/>
        </p:nvSpPr>
        <p:spPr>
          <a:xfrm>
            <a:off x="535258" y="1690688"/>
            <a:ext cx="10747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Tumors with purely sclerotic metastasis: Prostate, breast, bladder, GI (carcinoid), Lung (Small cell lung cancer),</a:t>
            </a:r>
          </a:p>
          <a:p>
            <a:r>
              <a:rPr lang="en-US" dirty="0">
                <a:solidFill>
                  <a:schemeClr val="bg1"/>
                </a:solidFill>
              </a:rPr>
              <a:t>     medulloblastoma</a:t>
            </a:r>
          </a:p>
        </p:txBody>
      </p:sp>
      <p:pic>
        <p:nvPicPr>
          <p:cNvPr id="5" name="Picture 4" descr="A picture containing X-ray film, reptile, animal&#10;&#10;Description automatically generated">
            <a:extLst>
              <a:ext uri="{FF2B5EF4-FFF2-40B4-BE49-F238E27FC236}">
                <a16:creationId xmlns:a16="http://schemas.microsoft.com/office/drawing/2014/main" id="{E6511605-14BD-AF4E-9B65-CA99CDE83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80842"/>
            <a:ext cx="3680443" cy="374974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a person&#10;&#10;Description automatically generated">
            <a:extLst>
              <a:ext uri="{FF2B5EF4-FFF2-40B4-BE49-F238E27FC236}">
                <a16:creationId xmlns:a16="http://schemas.microsoft.com/office/drawing/2014/main" id="{FB7BE1C9-2B08-2342-9926-0E6A6FC7C5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0971" y="2314131"/>
            <a:ext cx="2499007" cy="411741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indoor&#10;&#10;Description automatically generated">
            <a:extLst>
              <a:ext uri="{FF2B5EF4-FFF2-40B4-BE49-F238E27FC236}">
                <a16:creationId xmlns:a16="http://schemas.microsoft.com/office/drawing/2014/main" id="{D2D6A3F2-3981-E54F-8AF2-CF1407AC8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6514" y="2347598"/>
            <a:ext cx="2496586" cy="405047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1360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X-ray film, indoor&#10;&#10;Description automatically generated">
            <a:extLst>
              <a:ext uri="{FF2B5EF4-FFF2-40B4-BE49-F238E27FC236}">
                <a16:creationId xmlns:a16="http://schemas.microsoft.com/office/drawing/2014/main" id="{DB52D7AF-4519-EA49-B0E8-0C23A9068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8" y="1324352"/>
            <a:ext cx="5294716" cy="420929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indoor, X-ray film, white, person&#10;&#10;Description automatically generated">
            <a:extLst>
              <a:ext uri="{FF2B5EF4-FFF2-40B4-BE49-F238E27FC236}">
                <a16:creationId xmlns:a16="http://schemas.microsoft.com/office/drawing/2014/main" id="{B8F12980-3837-5241-A404-8515450FB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225075"/>
            <a:ext cx="5294715" cy="440785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4153C73-14FB-204B-9A3F-0B5F87E80380}"/>
              </a:ext>
            </a:extLst>
          </p:cNvPr>
          <p:cNvSpPr/>
          <p:nvPr/>
        </p:nvSpPr>
        <p:spPr>
          <a:xfrm>
            <a:off x="2890183" y="25557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Type</a:t>
            </a:r>
            <a:r>
              <a:rPr lang="en-US" b="1" i="1" dirty="0">
                <a:solidFill>
                  <a:schemeClr val="bg1"/>
                </a:solidFill>
              </a:rPr>
              <a:t> IA </a:t>
            </a:r>
            <a:r>
              <a:rPr lang="en-US" dirty="0">
                <a:solidFill>
                  <a:schemeClr val="bg1"/>
                </a:solidFill>
              </a:rPr>
              <a:t>lesion- Focal, </a:t>
            </a:r>
            <a:r>
              <a:rPr lang="en-US" b="1" dirty="0">
                <a:solidFill>
                  <a:schemeClr val="bg1"/>
                </a:solidFill>
              </a:rPr>
              <a:t>sclerotic</a:t>
            </a:r>
            <a:r>
              <a:rPr lang="en-US" dirty="0">
                <a:solidFill>
                  <a:schemeClr val="bg1"/>
                </a:solidFill>
              </a:rPr>
              <a:t> margins, narrow transition zone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nonaggressive</a:t>
            </a:r>
            <a:endParaRPr lang="en-US" b="1" dirty="0">
              <a:solidFill>
                <a:schemeClr val="bg1"/>
              </a:solidFill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46B65E7-3CB1-2849-9C9C-265F4E3CD3F0}"/>
              </a:ext>
            </a:extLst>
          </p:cNvPr>
          <p:cNvCxnSpPr>
            <a:cxnSpLocks/>
          </p:cNvCxnSpPr>
          <p:nvPr/>
        </p:nvCxnSpPr>
        <p:spPr>
          <a:xfrm flipH="1">
            <a:off x="3628328" y="3078820"/>
            <a:ext cx="301083" cy="5018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09F8BF3-A291-E240-9434-F86041D24B40}"/>
              </a:ext>
            </a:extLst>
          </p:cNvPr>
          <p:cNvCxnSpPr>
            <a:cxnSpLocks/>
          </p:cNvCxnSpPr>
          <p:nvPr/>
        </p:nvCxnSpPr>
        <p:spPr>
          <a:xfrm>
            <a:off x="7440731" y="3580625"/>
            <a:ext cx="614112" cy="149794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104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BF0D5-FD70-C04F-889C-505B053C0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Fibrous Dysplasia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FEDEE4-5E85-E747-B301-7DFF3AFC6E80}"/>
              </a:ext>
            </a:extLst>
          </p:cNvPr>
          <p:cNvSpPr txBox="1"/>
          <p:nvPr/>
        </p:nvSpPr>
        <p:spPr>
          <a:xfrm>
            <a:off x="1166093" y="1690688"/>
            <a:ext cx="789947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Benign condition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be seen in any bone, however certain locations are more common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Tubular bones, pelvis, ribs, skull and facial bones preferred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Density varies from lytic to densely sclerotic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Lesions can causing some degree of expansion/bowing of the bone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aggressive features seen (e.g. periosteal reaction, cortical breakthrough etc.)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4341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X-ray film&#10;&#10;Description automatically generated">
            <a:extLst>
              <a:ext uri="{FF2B5EF4-FFF2-40B4-BE49-F238E27FC236}">
                <a16:creationId xmlns:a16="http://schemas.microsoft.com/office/drawing/2014/main" id="{44F5A35F-6F35-4348-B963-3EBFF96D95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49" y="716918"/>
            <a:ext cx="6798954" cy="542416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C00760-7EE6-7842-9154-F849D5D28029}"/>
              </a:ext>
            </a:extLst>
          </p:cNvPr>
          <p:cNvSpPr txBox="1"/>
          <p:nvPr/>
        </p:nvSpPr>
        <p:spPr>
          <a:xfrm>
            <a:off x="1048214" y="2782669"/>
            <a:ext cx="3824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 density lesion involving the </a:t>
            </a:r>
          </a:p>
          <a:p>
            <a:r>
              <a:rPr lang="en-US" dirty="0"/>
              <a:t>left hemipelvis and proximal left femur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093963-0C00-7745-AA38-4DF67C2A2FA1}"/>
              </a:ext>
            </a:extLst>
          </p:cNvPr>
          <p:cNvCxnSpPr>
            <a:cxnSpLocks/>
          </p:cNvCxnSpPr>
          <p:nvPr/>
        </p:nvCxnSpPr>
        <p:spPr>
          <a:xfrm flipH="1">
            <a:off x="5917580" y="1873404"/>
            <a:ext cx="550127" cy="32560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8D4CD30-928D-D04B-AD7E-989A5D32B670}"/>
              </a:ext>
            </a:extLst>
          </p:cNvPr>
          <p:cNvCxnSpPr>
            <a:cxnSpLocks/>
          </p:cNvCxnSpPr>
          <p:nvPr/>
        </p:nvCxnSpPr>
        <p:spPr>
          <a:xfrm flipH="1">
            <a:off x="6590372" y="2687444"/>
            <a:ext cx="579862" cy="9522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DB40B8A-FCF9-3748-B4C1-21CF1016F3E9}"/>
              </a:ext>
            </a:extLst>
          </p:cNvPr>
          <p:cNvCxnSpPr>
            <a:cxnSpLocks/>
          </p:cNvCxnSpPr>
          <p:nvPr/>
        </p:nvCxnSpPr>
        <p:spPr>
          <a:xfrm flipH="1">
            <a:off x="6467707" y="3852919"/>
            <a:ext cx="412596" cy="31712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A picture containing indoor, table, sitting&#10;&#10;Description automatically generated">
            <a:extLst>
              <a:ext uri="{FF2B5EF4-FFF2-40B4-BE49-F238E27FC236}">
                <a16:creationId xmlns:a16="http://schemas.microsoft.com/office/drawing/2014/main" id="{C67E09FF-AF42-464E-B948-DEF0780CA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5069" y="716918"/>
            <a:ext cx="3429000" cy="261190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indoor, table, sitting, coffee&#10;&#10;Description automatically generated">
            <a:extLst>
              <a:ext uri="{FF2B5EF4-FFF2-40B4-BE49-F238E27FC236}">
                <a16:creationId xmlns:a16="http://schemas.microsoft.com/office/drawing/2014/main" id="{17F8ADAB-2D1D-FD4A-819D-767D1919B6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9108" y="3852919"/>
            <a:ext cx="4020923" cy="21296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C6D7B95-FB79-3541-86EC-D2063FB7AAAF}"/>
              </a:ext>
            </a:extLst>
          </p:cNvPr>
          <p:cNvCxnSpPr>
            <a:cxnSpLocks/>
          </p:cNvCxnSpPr>
          <p:nvPr/>
        </p:nvCxnSpPr>
        <p:spPr>
          <a:xfrm flipH="1" flipV="1">
            <a:off x="10474713" y="2524618"/>
            <a:ext cx="455466" cy="16282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5E193C-FB34-EE4F-A793-5DB305463E62}"/>
              </a:ext>
            </a:extLst>
          </p:cNvPr>
          <p:cNvCxnSpPr>
            <a:cxnSpLocks/>
          </p:cNvCxnSpPr>
          <p:nvPr/>
        </p:nvCxnSpPr>
        <p:spPr>
          <a:xfrm flipH="1" flipV="1">
            <a:off x="10709139" y="2201248"/>
            <a:ext cx="442081" cy="16281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92990A9-B8BF-FD47-89AF-AE3D0283AB54}"/>
              </a:ext>
            </a:extLst>
          </p:cNvPr>
          <p:cNvCxnSpPr>
            <a:cxnSpLocks/>
          </p:cNvCxnSpPr>
          <p:nvPr/>
        </p:nvCxnSpPr>
        <p:spPr>
          <a:xfrm flipH="1">
            <a:off x="10744577" y="4170046"/>
            <a:ext cx="295130" cy="30279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52316" y="200526"/>
            <a:ext cx="2058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Fibrous Dysplasia</a:t>
            </a:r>
          </a:p>
        </p:txBody>
      </p:sp>
    </p:spTree>
    <p:extLst>
      <p:ext uri="{BB962C8B-B14F-4D97-AF65-F5344CB8AC3E}">
        <p14:creationId xmlns:p14="http://schemas.microsoft.com/office/powerpoint/2010/main" val="29175341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X-ray film, indoor, photo&#10;&#10;Description automatically generated">
            <a:extLst>
              <a:ext uri="{FF2B5EF4-FFF2-40B4-BE49-F238E27FC236}">
                <a16:creationId xmlns:a16="http://schemas.microsoft.com/office/drawing/2014/main" id="{DB267AB4-B741-2B46-8319-F195516A0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625" y="1221483"/>
            <a:ext cx="3038303" cy="441503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82F2130-2102-D14E-B949-DABF8074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33" y="1297536"/>
            <a:ext cx="5279391" cy="426292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BCBCAA9-C811-5D45-813F-E750BB9699BC}"/>
              </a:ext>
            </a:extLst>
          </p:cNvPr>
          <p:cNvCxnSpPr>
            <a:cxnSpLocks/>
          </p:cNvCxnSpPr>
          <p:nvPr/>
        </p:nvCxnSpPr>
        <p:spPr>
          <a:xfrm flipH="1" flipV="1">
            <a:off x="3113776" y="4052335"/>
            <a:ext cx="542692" cy="21043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D99AD8B-C322-8641-904B-162AD3AA7BF7}"/>
              </a:ext>
            </a:extLst>
          </p:cNvPr>
          <p:cNvSpPr txBox="1"/>
          <p:nvPr/>
        </p:nvSpPr>
        <p:spPr>
          <a:xfrm>
            <a:off x="2062975" y="4395647"/>
            <a:ext cx="26311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Mixed density lesion with </a:t>
            </a:r>
          </a:p>
          <a:p>
            <a:r>
              <a:rPr lang="en-US" dirty="0"/>
              <a:t>thick sclerotic borders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D2612B-8699-7643-8A93-A54046111D07}"/>
              </a:ext>
            </a:extLst>
          </p:cNvPr>
          <p:cNvSpPr txBox="1"/>
          <p:nvPr/>
        </p:nvSpPr>
        <p:spPr>
          <a:xfrm>
            <a:off x="6846849" y="3616442"/>
            <a:ext cx="337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Expansion of the left frontal sinus </a:t>
            </a:r>
          </a:p>
          <a:p>
            <a:r>
              <a:rPr lang="en-US" dirty="0"/>
              <a:t>with ‘ground-glass’ appearance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31368" y="454525"/>
            <a:ext cx="2381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Fibrous Dysplasia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4230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A56B85-1413-F34C-AE9C-E40318622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0002" y="1965764"/>
            <a:ext cx="3585876" cy="32893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E6D1510C-D039-7741-8E4D-6B1C0BA7BE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499" y="1965764"/>
            <a:ext cx="4064000" cy="32893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81B1E56-5BA9-934C-AD02-C18F34C98024}"/>
              </a:ext>
            </a:extLst>
          </p:cNvPr>
          <p:cNvSpPr txBox="1"/>
          <p:nvPr/>
        </p:nvSpPr>
        <p:spPr>
          <a:xfrm>
            <a:off x="2202824" y="5634257"/>
            <a:ext cx="1780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Fibrous dysplasia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B1941C-699B-B844-82FA-61772CE72D79}"/>
              </a:ext>
            </a:extLst>
          </p:cNvPr>
          <p:cNvSpPr txBox="1"/>
          <p:nvPr/>
        </p:nvSpPr>
        <p:spPr>
          <a:xfrm>
            <a:off x="7621972" y="5634257"/>
            <a:ext cx="1647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Lytic metastasis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648C45E-FAF2-3942-A490-A8F85B3A7ACA}"/>
              </a:ext>
            </a:extLst>
          </p:cNvPr>
          <p:cNvSpPr txBox="1"/>
          <p:nvPr/>
        </p:nvSpPr>
        <p:spPr>
          <a:xfrm>
            <a:off x="1300002" y="1103971"/>
            <a:ext cx="84561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Note the similarity of these rib lesions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Further imaging and biopsy may be necessary to distinguish between lesions at times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901DA20-68C1-2A4B-83A2-4C612760A1F4}"/>
              </a:ext>
            </a:extLst>
          </p:cNvPr>
          <p:cNvCxnSpPr>
            <a:cxnSpLocks/>
          </p:cNvCxnSpPr>
          <p:nvPr/>
        </p:nvCxnSpPr>
        <p:spPr>
          <a:xfrm flipH="1">
            <a:off x="3621933" y="3630135"/>
            <a:ext cx="722243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6A079A9-5283-924D-A0A9-CB97801DEF5C}"/>
              </a:ext>
            </a:extLst>
          </p:cNvPr>
          <p:cNvCxnSpPr>
            <a:cxnSpLocks/>
          </p:cNvCxnSpPr>
          <p:nvPr/>
        </p:nvCxnSpPr>
        <p:spPr>
          <a:xfrm flipH="1">
            <a:off x="9031357" y="3429000"/>
            <a:ext cx="722243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7834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A9E63-B26E-424C-8FFC-2E7C80BE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0213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Giant cell tumor (GCT)</a:t>
            </a:r>
          </a:p>
        </p:txBody>
      </p:sp>
      <p:pic>
        <p:nvPicPr>
          <p:cNvPr id="5" name="Content Placeholder 4" descr="A picture containing indoor, X-ray film, sitting, cup&#10;&#10;Description automatically generated">
            <a:extLst>
              <a:ext uri="{FF2B5EF4-FFF2-40B4-BE49-F238E27FC236}">
                <a16:creationId xmlns:a16="http://schemas.microsoft.com/office/drawing/2014/main" id="{1BC23EED-C38A-FB4B-BDD7-E0505E58D6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9557" y="1895475"/>
            <a:ext cx="1764736" cy="45974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sitting, black, photo&#10;&#10;Description automatically generated">
            <a:extLst>
              <a:ext uri="{FF2B5EF4-FFF2-40B4-BE49-F238E27FC236}">
                <a16:creationId xmlns:a16="http://schemas.microsoft.com/office/drawing/2014/main" id="{F8EC85B1-3EB1-9B42-B323-526621357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4213" y="3604116"/>
            <a:ext cx="2976401" cy="308162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X-ray film, indoor&#10;&#10;Description automatically generated">
            <a:extLst>
              <a:ext uri="{FF2B5EF4-FFF2-40B4-BE49-F238E27FC236}">
                <a16:creationId xmlns:a16="http://schemas.microsoft.com/office/drawing/2014/main" id="{29E6A99D-BA6F-C441-8138-8B6B41243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5172" y="1895475"/>
            <a:ext cx="1587500" cy="45974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6DFCB83-9ABD-D542-B5BE-B9FC1A66AD75}"/>
              </a:ext>
            </a:extLst>
          </p:cNvPr>
          <p:cNvSpPr txBox="1"/>
          <p:nvPr/>
        </p:nvSpPr>
        <p:spPr>
          <a:xfrm>
            <a:off x="838200" y="1470393"/>
            <a:ext cx="530241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Usually benign lesion ( 5% are malignant)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Originates in metaphysis and extends into epiphysis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Often extends to end of bone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Narrow transition zone with non-sclerotic margins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Unique appearance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Can have fluid levels on MRI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High recurrence rate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2242C1C-B712-0B43-AB9A-5A6435AFFB6B}"/>
              </a:ext>
            </a:extLst>
          </p:cNvPr>
          <p:cNvCxnSpPr>
            <a:cxnSpLocks/>
          </p:cNvCxnSpPr>
          <p:nvPr/>
        </p:nvCxnSpPr>
        <p:spPr>
          <a:xfrm flipV="1">
            <a:off x="7404410" y="2938760"/>
            <a:ext cx="321173" cy="4902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4F92FF5-4A5E-124C-B42C-9004B01D4D8A}"/>
              </a:ext>
            </a:extLst>
          </p:cNvPr>
          <p:cNvCxnSpPr>
            <a:cxnSpLocks/>
          </p:cNvCxnSpPr>
          <p:nvPr/>
        </p:nvCxnSpPr>
        <p:spPr>
          <a:xfrm flipV="1">
            <a:off x="9659793" y="3604116"/>
            <a:ext cx="321173" cy="4902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32FEF0D-1188-7242-B3D2-A1B822DC082A}"/>
              </a:ext>
            </a:extLst>
          </p:cNvPr>
          <p:cNvSpPr txBox="1"/>
          <p:nvPr/>
        </p:nvSpPr>
        <p:spPr>
          <a:xfrm>
            <a:off x="156117" y="4236988"/>
            <a:ext cx="28881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Corresponding CT  of the </a:t>
            </a:r>
          </a:p>
          <a:p>
            <a:r>
              <a:rPr lang="en-US" sz="1600" dirty="0">
                <a:solidFill>
                  <a:schemeClr val="bg1"/>
                </a:solidFill>
              </a:rPr>
              <a:t>same patient (obtained during biopsy) shows large lytic lesion with areas of cortical thinning/destruction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</a:rPr>
              <a:t>Biopsy result revealed GCT  with </a:t>
            </a:r>
            <a:r>
              <a:rPr lang="en-US" sz="1600" u="sng" dirty="0">
                <a:solidFill>
                  <a:schemeClr val="bg1"/>
                </a:solidFill>
              </a:rPr>
              <a:t>atypical features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C57DCFE-DD0F-1F48-B8FD-31DC515CACC6}"/>
              </a:ext>
            </a:extLst>
          </p:cNvPr>
          <p:cNvCxnSpPr>
            <a:cxnSpLocks/>
          </p:cNvCxnSpPr>
          <p:nvPr/>
        </p:nvCxnSpPr>
        <p:spPr>
          <a:xfrm>
            <a:off x="5967398" y="2482733"/>
            <a:ext cx="309261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978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bottle&#10;&#10;Description automatically generated">
            <a:extLst>
              <a:ext uri="{FF2B5EF4-FFF2-40B4-BE49-F238E27FC236}">
                <a16:creationId xmlns:a16="http://schemas.microsoft.com/office/drawing/2014/main" id="{95592284-2F82-494B-8B42-A99344CB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019" y="1882345"/>
            <a:ext cx="4144638" cy="423121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person&#10;&#10;Description automatically generated">
            <a:extLst>
              <a:ext uri="{FF2B5EF4-FFF2-40B4-BE49-F238E27FC236}">
                <a16:creationId xmlns:a16="http://schemas.microsoft.com/office/drawing/2014/main" id="{FDBC5CCA-9A3F-FF45-8517-378413D29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453" y="1882345"/>
            <a:ext cx="4063607" cy="426625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BA628F-D8FD-2F4A-A002-8BD81D254676}"/>
              </a:ext>
            </a:extLst>
          </p:cNvPr>
          <p:cNvSpPr txBox="1"/>
          <p:nvPr/>
        </p:nvSpPr>
        <p:spPr>
          <a:xfrm>
            <a:off x="1828799" y="5084957"/>
            <a:ext cx="120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Coronal T2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FBC509-0C5E-8845-9070-754903A1327F}"/>
              </a:ext>
            </a:extLst>
          </p:cNvPr>
          <p:cNvSpPr txBox="1"/>
          <p:nvPr/>
        </p:nvSpPr>
        <p:spPr>
          <a:xfrm>
            <a:off x="7527074" y="5084957"/>
            <a:ext cx="118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Sagittal T2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E4C80D8-AC85-2D45-9D39-E281891EC229}"/>
              </a:ext>
            </a:extLst>
          </p:cNvPr>
          <p:cNvSpPr txBox="1"/>
          <p:nvPr/>
        </p:nvSpPr>
        <p:spPr>
          <a:xfrm>
            <a:off x="401444" y="730607"/>
            <a:ext cx="1135131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MIR in the same patient  6 month later status post neoadjuvant chemotherapy to assess for treatment response shows </a:t>
            </a:r>
          </a:p>
          <a:p>
            <a:r>
              <a:rPr lang="en-US" dirty="0">
                <a:solidFill>
                  <a:schemeClr val="bg1"/>
                </a:solidFill>
              </a:rPr>
              <a:t>marked interval increase in size of the lesion 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T2 images demonstrate large heterogenous mass with nodular/whorled features 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1650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E305C-2AC8-EC40-95B3-709CD2C82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bg1"/>
                </a:solidFill>
              </a:rPr>
              <a:t>Nonossifying</a:t>
            </a:r>
            <a:r>
              <a:rPr lang="en-US" b="1" dirty="0">
                <a:solidFill>
                  <a:schemeClr val="bg1"/>
                </a:solidFill>
              </a:rPr>
              <a:t> Fibroma (NOF)</a:t>
            </a:r>
          </a:p>
        </p:txBody>
      </p:sp>
      <p:pic>
        <p:nvPicPr>
          <p:cNvPr id="6" name="Picture 5" descr="A picture containing indoor, X-ray film, person, clothing&#10;&#10;Description automatically generated">
            <a:extLst>
              <a:ext uri="{FF2B5EF4-FFF2-40B4-BE49-F238E27FC236}">
                <a16:creationId xmlns:a16="http://schemas.microsoft.com/office/drawing/2014/main" id="{C8B51D9C-F498-4F46-9196-1573BE209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515" y="2704729"/>
            <a:ext cx="2363154" cy="370468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X-ray film, indoor&#10;&#10;Description automatically generated">
            <a:extLst>
              <a:ext uri="{FF2B5EF4-FFF2-40B4-BE49-F238E27FC236}">
                <a16:creationId xmlns:a16="http://schemas.microsoft.com/office/drawing/2014/main" id="{72448BFD-F6DF-A141-8981-CB46A31D3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160" y="2704729"/>
            <a:ext cx="1919025" cy="370468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a person wearing a white shirt&#10;&#10;Description automatically generated">
            <a:extLst>
              <a:ext uri="{FF2B5EF4-FFF2-40B4-BE49-F238E27FC236}">
                <a16:creationId xmlns:a16="http://schemas.microsoft.com/office/drawing/2014/main" id="{5285F403-88F8-F748-8898-3BE93FC11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79656" y="2343361"/>
            <a:ext cx="2087562" cy="416624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7D713D9-3049-B641-9BAD-613E6FE7E255}"/>
              </a:ext>
            </a:extLst>
          </p:cNvPr>
          <p:cNvSpPr txBox="1"/>
          <p:nvPr/>
        </p:nvSpPr>
        <p:spPr>
          <a:xfrm>
            <a:off x="1158404" y="1555359"/>
            <a:ext cx="49171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Benign lesion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Cortical based, lytic lesion with sclerotic margin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Often ‘heals’ with age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8821434-7ABD-DE46-A91C-2A783F5FC04F}"/>
              </a:ext>
            </a:extLst>
          </p:cNvPr>
          <p:cNvCxnSpPr>
            <a:cxnSpLocks/>
          </p:cNvCxnSpPr>
          <p:nvPr/>
        </p:nvCxnSpPr>
        <p:spPr>
          <a:xfrm flipV="1">
            <a:off x="3616961" y="4975713"/>
            <a:ext cx="321173" cy="4902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CC1E667-AEBB-8546-A61A-CB140362DB6A}"/>
              </a:ext>
            </a:extLst>
          </p:cNvPr>
          <p:cNvCxnSpPr>
            <a:cxnSpLocks/>
          </p:cNvCxnSpPr>
          <p:nvPr/>
        </p:nvCxnSpPr>
        <p:spPr>
          <a:xfrm flipV="1">
            <a:off x="1756080" y="5465953"/>
            <a:ext cx="321173" cy="49024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716837FA-43D6-6041-85D2-F9883C31E690}"/>
              </a:ext>
            </a:extLst>
          </p:cNvPr>
          <p:cNvCxnSpPr>
            <a:cxnSpLocks/>
          </p:cNvCxnSpPr>
          <p:nvPr/>
        </p:nvCxnSpPr>
        <p:spPr>
          <a:xfrm>
            <a:off x="6062184" y="2017024"/>
            <a:ext cx="350031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FD26A20-952D-3642-909A-D12ACAFB8A55}"/>
              </a:ext>
            </a:extLst>
          </p:cNvPr>
          <p:cNvSpPr txBox="1"/>
          <p:nvPr/>
        </p:nvSpPr>
        <p:spPr>
          <a:xfrm>
            <a:off x="6254836" y="2685545"/>
            <a:ext cx="10038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Ossified</a:t>
            </a:r>
          </a:p>
          <a:p>
            <a:r>
              <a:rPr lang="en-US" b="1" dirty="0"/>
              <a:t> ’healed’</a:t>
            </a:r>
          </a:p>
          <a:p>
            <a:pPr algn="ctr"/>
            <a:r>
              <a:rPr lang="en-US" b="1" dirty="0"/>
              <a:t>NOF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23B492-B184-584E-8B66-DAB2A33D2BB8}"/>
              </a:ext>
            </a:extLst>
          </p:cNvPr>
          <p:cNvCxnSpPr>
            <a:cxnSpLocks/>
          </p:cNvCxnSpPr>
          <p:nvPr/>
        </p:nvCxnSpPr>
        <p:spPr>
          <a:xfrm flipH="1">
            <a:off x="6835698" y="3624042"/>
            <a:ext cx="418706" cy="311169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26B6D026-0070-FF47-8503-2AFDC884DB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2398" y="2829659"/>
            <a:ext cx="3321049" cy="319364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66A77B6-B91F-8F44-A915-296CEB29E682}"/>
              </a:ext>
            </a:extLst>
          </p:cNvPr>
          <p:cNvCxnSpPr>
            <a:cxnSpLocks/>
          </p:cNvCxnSpPr>
          <p:nvPr/>
        </p:nvCxnSpPr>
        <p:spPr>
          <a:xfrm flipV="1">
            <a:off x="9489688" y="3581509"/>
            <a:ext cx="308781" cy="35370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631DA331-C5EA-7E4A-99C1-9D57BFFD8386}"/>
              </a:ext>
            </a:extLst>
          </p:cNvPr>
          <p:cNvSpPr txBox="1"/>
          <p:nvPr/>
        </p:nvSpPr>
        <p:spPr>
          <a:xfrm>
            <a:off x="9545104" y="6123543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Axial T1</a:t>
            </a:r>
          </a:p>
        </p:txBody>
      </p:sp>
    </p:spTree>
    <p:extLst>
      <p:ext uri="{BB962C8B-B14F-4D97-AF65-F5344CB8AC3E}">
        <p14:creationId xmlns:p14="http://schemas.microsoft.com/office/powerpoint/2010/main" val="23669244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510F5-B29A-1F40-90D8-BBDA1DFCB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Aneurysmal Bone Cyst (ABC)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862A-681A-C345-98E3-2A5ACC02A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Benign cystic lesion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Primary vs. secondary ABCs (secondary ABCs can arise in various other tumors)</a:t>
            </a:r>
          </a:p>
          <a:p>
            <a:r>
              <a:rPr lang="en-US" sz="2200" dirty="0">
                <a:solidFill>
                  <a:schemeClr val="bg1"/>
                </a:solidFill>
              </a:rPr>
              <a:t>Usually seen in long bones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Also found in the posterior elements in the spine </a:t>
            </a:r>
          </a:p>
          <a:p>
            <a:r>
              <a:rPr lang="en-US" sz="2200" dirty="0">
                <a:solidFill>
                  <a:schemeClr val="bg1"/>
                </a:solidFill>
              </a:rPr>
              <a:t>Patients are usually &lt; 30 years old </a:t>
            </a:r>
          </a:p>
          <a:p>
            <a:r>
              <a:rPr lang="en-US" sz="2200" dirty="0">
                <a:solidFill>
                  <a:schemeClr val="bg1"/>
                </a:solidFill>
              </a:rPr>
              <a:t>Lytic, </a:t>
            </a:r>
            <a:r>
              <a:rPr lang="en-US" sz="2200" dirty="0" err="1">
                <a:solidFill>
                  <a:schemeClr val="bg1"/>
                </a:solidFill>
              </a:rPr>
              <a:t>expansile</a:t>
            </a:r>
            <a:r>
              <a:rPr lang="en-US" sz="2200" dirty="0">
                <a:solidFill>
                  <a:schemeClr val="bg1"/>
                </a:solidFill>
              </a:rPr>
              <a:t> lesion, thin sclerotic margin, may contain </a:t>
            </a:r>
            <a:r>
              <a:rPr lang="en-US" sz="2200" dirty="0" err="1">
                <a:solidFill>
                  <a:schemeClr val="bg1"/>
                </a:solidFill>
              </a:rPr>
              <a:t>septations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CT and MRI demonstrate fluid levels in most cases </a:t>
            </a:r>
          </a:p>
          <a:p>
            <a:r>
              <a:rPr lang="en-US" sz="2200" dirty="0">
                <a:solidFill>
                  <a:schemeClr val="bg1"/>
                </a:solidFill>
              </a:rPr>
              <a:t>May demonstrate rapid growth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 can simulate a more aggressive lesion </a:t>
            </a:r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8885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14CCDA99-B7B6-8F4C-8609-9ED7772AE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19" y="428082"/>
            <a:ext cx="6235978" cy="60018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6825CD4B-3AB8-9C4B-B208-38B33A300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260" y="138150"/>
            <a:ext cx="4653288" cy="280577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close up of an animal&#10;&#10;Description automatically generated">
            <a:extLst>
              <a:ext uri="{FF2B5EF4-FFF2-40B4-BE49-F238E27FC236}">
                <a16:creationId xmlns:a16="http://schemas.microsoft.com/office/drawing/2014/main" id="{BB6FC465-5365-354E-BAC0-F4DB7DE76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8228" y="3102494"/>
            <a:ext cx="3743352" cy="332742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70F76D-174D-CA40-90C1-1962497DB6E7}"/>
              </a:ext>
            </a:extLst>
          </p:cNvPr>
          <p:cNvCxnSpPr>
            <a:cxnSpLocks/>
          </p:cNvCxnSpPr>
          <p:nvPr/>
        </p:nvCxnSpPr>
        <p:spPr>
          <a:xfrm>
            <a:off x="2977376" y="4036741"/>
            <a:ext cx="443718" cy="380997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99CAEF-AD0A-D749-9441-0B73FBF68967}"/>
              </a:ext>
            </a:extLst>
          </p:cNvPr>
          <p:cNvCxnSpPr>
            <a:cxnSpLocks/>
          </p:cNvCxnSpPr>
          <p:nvPr/>
        </p:nvCxnSpPr>
        <p:spPr>
          <a:xfrm flipH="1" flipV="1">
            <a:off x="9805049" y="5086812"/>
            <a:ext cx="231049" cy="44419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22549F-2C90-A54E-AB9B-7F07A4762848}"/>
              </a:ext>
            </a:extLst>
          </p:cNvPr>
          <p:cNvCxnSpPr>
            <a:cxnSpLocks/>
          </p:cNvCxnSpPr>
          <p:nvPr/>
        </p:nvCxnSpPr>
        <p:spPr>
          <a:xfrm flipH="1" flipV="1">
            <a:off x="9830478" y="1293543"/>
            <a:ext cx="364863" cy="35346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B66935F-3E48-9B44-B0A4-AFACC4C4A7C9}"/>
              </a:ext>
            </a:extLst>
          </p:cNvPr>
          <p:cNvSpPr txBox="1"/>
          <p:nvPr/>
        </p:nvSpPr>
        <p:spPr>
          <a:xfrm>
            <a:off x="1111599" y="3069040"/>
            <a:ext cx="4115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Expansile</a:t>
            </a:r>
            <a:r>
              <a:rPr lang="en-US" sz="1600" dirty="0"/>
              <a:t>, lytic lesion with internal </a:t>
            </a:r>
            <a:r>
              <a:rPr lang="en-US" sz="1600" dirty="0" err="1"/>
              <a:t>septations</a:t>
            </a:r>
            <a:r>
              <a:rPr lang="en-US" sz="1600" dirty="0"/>
              <a:t>,</a:t>
            </a:r>
          </a:p>
          <a:p>
            <a:pPr algn="ctr"/>
            <a:r>
              <a:rPr lang="en-US" sz="1600" dirty="0"/>
              <a:t>without bony destruction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200BCD-7A88-3C4E-8279-D019CF4A1C66}"/>
              </a:ext>
            </a:extLst>
          </p:cNvPr>
          <p:cNvSpPr txBox="1"/>
          <p:nvPr/>
        </p:nvSpPr>
        <p:spPr>
          <a:xfrm>
            <a:off x="7654143" y="5520780"/>
            <a:ext cx="35861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MRI of the same patient demonstrates a </a:t>
            </a:r>
          </a:p>
          <a:p>
            <a:r>
              <a:rPr lang="en-US" sz="1600" dirty="0" err="1">
                <a:solidFill>
                  <a:schemeClr val="bg1"/>
                </a:solidFill>
              </a:rPr>
              <a:t>multiloculated</a:t>
            </a:r>
            <a:r>
              <a:rPr lang="en-US" sz="1600" dirty="0">
                <a:solidFill>
                  <a:schemeClr val="bg1"/>
                </a:solidFill>
              </a:rPr>
              <a:t>, cystic lesion containing </a:t>
            </a:r>
          </a:p>
          <a:p>
            <a:r>
              <a:rPr lang="en-US" sz="1600" dirty="0">
                <a:solidFill>
                  <a:schemeClr val="bg1"/>
                </a:solidFill>
              </a:rPr>
              <a:t>multiple layering fluid-fluid levels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1B08F9-340D-AC4B-B1F5-5A4D9173D790}"/>
              </a:ext>
            </a:extLst>
          </p:cNvPr>
          <p:cNvSpPr txBox="1"/>
          <p:nvPr/>
        </p:nvSpPr>
        <p:spPr>
          <a:xfrm>
            <a:off x="7508228" y="2029522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Axial T2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02FDE-DF74-C44E-87E8-9C643532A05D}"/>
              </a:ext>
            </a:extLst>
          </p:cNvPr>
          <p:cNvSpPr txBox="1"/>
          <p:nvPr/>
        </p:nvSpPr>
        <p:spPr>
          <a:xfrm>
            <a:off x="9920573" y="3540655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 T2</a:t>
            </a:r>
          </a:p>
        </p:txBody>
      </p:sp>
    </p:spTree>
    <p:extLst>
      <p:ext uri="{BB962C8B-B14F-4D97-AF65-F5344CB8AC3E}">
        <p14:creationId xmlns:p14="http://schemas.microsoft.com/office/powerpoint/2010/main" val="584692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4A2F910-F9B5-0641-97FD-63FCB3D05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Simple (Unicameral) bone cyst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9FB1008-74DF-D64A-9A0B-8E06A0AC2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bg1"/>
                </a:solidFill>
              </a:rPr>
              <a:t>Benign cystic lesion </a:t>
            </a:r>
          </a:p>
          <a:p>
            <a:r>
              <a:rPr lang="en-US" sz="2200" dirty="0">
                <a:solidFill>
                  <a:schemeClr val="bg1"/>
                </a:solidFill>
              </a:rPr>
              <a:t>First and second decades of life </a:t>
            </a:r>
          </a:p>
          <a:p>
            <a:r>
              <a:rPr lang="en-US" sz="2200" dirty="0" err="1">
                <a:solidFill>
                  <a:schemeClr val="bg1"/>
                </a:solidFill>
              </a:rPr>
              <a:t>Expansile</a:t>
            </a:r>
            <a:r>
              <a:rPr lang="en-US" sz="2200" dirty="0">
                <a:solidFill>
                  <a:schemeClr val="bg1"/>
                </a:solidFill>
              </a:rPr>
              <a:t>, arising </a:t>
            </a:r>
            <a:r>
              <a:rPr lang="en-US" sz="2200" u="sng" dirty="0">
                <a:solidFill>
                  <a:schemeClr val="bg1"/>
                </a:solidFill>
              </a:rPr>
              <a:t>centrally</a:t>
            </a:r>
            <a:r>
              <a:rPr lang="en-US" sz="2200" dirty="0">
                <a:solidFill>
                  <a:schemeClr val="bg1"/>
                </a:solidFill>
              </a:rPr>
              <a:t> in the medullary cavity, may contain </a:t>
            </a:r>
            <a:r>
              <a:rPr lang="en-US" sz="2200" dirty="0" err="1">
                <a:solidFill>
                  <a:schemeClr val="bg1"/>
                </a:solidFill>
              </a:rPr>
              <a:t>septations</a:t>
            </a:r>
            <a:r>
              <a:rPr lang="en-US" sz="2200" dirty="0">
                <a:solidFill>
                  <a:schemeClr val="bg1"/>
                </a:solidFill>
              </a:rPr>
              <a:t> and loculations 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ABC usually more eccentric</a:t>
            </a:r>
          </a:p>
          <a:p>
            <a:r>
              <a:rPr lang="en-US" sz="2200" dirty="0">
                <a:solidFill>
                  <a:schemeClr val="bg1"/>
                </a:solidFill>
              </a:rPr>
              <a:t>‘Fallen fragment’ sign </a:t>
            </a:r>
            <a:r>
              <a:rPr lang="en-US" sz="2200" dirty="0">
                <a:solidFill>
                  <a:schemeClr val="bg1"/>
                </a:solidFill>
                <a:sym typeface="Wingdings" pitchFamily="2" charset="2"/>
              </a:rPr>
              <a:t> represents fractured fragment of bone</a:t>
            </a:r>
          </a:p>
          <a:p>
            <a:r>
              <a:rPr lang="en-US" sz="2200" dirty="0">
                <a:solidFill>
                  <a:schemeClr val="bg1"/>
                </a:solidFill>
              </a:rPr>
              <a:t>May spontaneously resolve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No consensus on best treatment option (Steroid injection, curettage etc.) </a:t>
            </a:r>
          </a:p>
        </p:txBody>
      </p:sp>
    </p:spTree>
    <p:extLst>
      <p:ext uri="{BB962C8B-B14F-4D97-AF65-F5344CB8AC3E}">
        <p14:creationId xmlns:p14="http://schemas.microsoft.com/office/powerpoint/2010/main" val="91126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indoor, X-ray film, sitting, cup&#10;&#10;Description automatically generated">
            <a:extLst>
              <a:ext uri="{FF2B5EF4-FFF2-40B4-BE49-F238E27FC236}">
                <a16:creationId xmlns:a16="http://schemas.microsoft.com/office/drawing/2014/main" id="{563372F6-6496-CD41-938E-D77A60E2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930" y="940626"/>
            <a:ext cx="2096187" cy="51440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X-ray film, indoor&#10;&#10;Description automatically generated">
            <a:extLst>
              <a:ext uri="{FF2B5EF4-FFF2-40B4-BE49-F238E27FC236}">
                <a16:creationId xmlns:a16="http://schemas.microsoft.com/office/drawing/2014/main" id="{A080327E-EE81-2E48-B076-5D567A2B71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867" y="940626"/>
            <a:ext cx="1774685" cy="514401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D0665FE-6DDB-2142-9C05-6C39B6A22F4E}"/>
              </a:ext>
            </a:extLst>
          </p:cNvPr>
          <p:cNvCxnSpPr>
            <a:cxnSpLocks/>
          </p:cNvCxnSpPr>
          <p:nvPr/>
        </p:nvCxnSpPr>
        <p:spPr>
          <a:xfrm flipV="1">
            <a:off x="2587082" y="2124305"/>
            <a:ext cx="398202" cy="45162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33916B3-C49A-EB4A-AD89-861C2BB261B8}"/>
              </a:ext>
            </a:extLst>
          </p:cNvPr>
          <p:cNvCxnSpPr>
            <a:cxnSpLocks/>
          </p:cNvCxnSpPr>
          <p:nvPr/>
        </p:nvCxnSpPr>
        <p:spPr>
          <a:xfrm flipV="1">
            <a:off x="7333543" y="2843561"/>
            <a:ext cx="293892" cy="496229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35C8BDCF-F94D-F141-852B-B0B98811406E}"/>
              </a:ext>
            </a:extLst>
          </p:cNvPr>
          <p:cNvSpPr/>
          <p:nvPr/>
        </p:nvSpPr>
        <p:spPr>
          <a:xfrm>
            <a:off x="2919761" y="174291"/>
            <a:ext cx="63524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Type </a:t>
            </a:r>
            <a:r>
              <a:rPr lang="en-US" b="1" i="1" dirty="0">
                <a:solidFill>
                  <a:schemeClr val="bg1"/>
                </a:solidFill>
              </a:rPr>
              <a:t>IB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lesion- Focal, </a:t>
            </a:r>
            <a:r>
              <a:rPr lang="en-US" b="1" dirty="0" err="1">
                <a:solidFill>
                  <a:schemeClr val="bg1"/>
                </a:solidFill>
              </a:rPr>
              <a:t>nonsclerotic</a:t>
            </a:r>
            <a:r>
              <a:rPr lang="en-US" dirty="0">
                <a:solidFill>
                  <a:schemeClr val="bg1"/>
                </a:solidFill>
              </a:rPr>
              <a:t> margins, narrow transition zone </a:t>
            </a:r>
          </a:p>
        </p:txBody>
      </p:sp>
    </p:spTree>
    <p:extLst>
      <p:ext uri="{BB962C8B-B14F-4D97-AF65-F5344CB8AC3E}">
        <p14:creationId xmlns:p14="http://schemas.microsoft.com/office/powerpoint/2010/main" val="1942743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n animal&#10;&#10;Description automatically generated">
            <a:extLst>
              <a:ext uri="{FF2B5EF4-FFF2-40B4-BE49-F238E27FC236}">
                <a16:creationId xmlns:a16="http://schemas.microsoft.com/office/drawing/2014/main" id="{099ADA98-488D-9249-9A57-701C953CCE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9365" y="699201"/>
            <a:ext cx="3486830" cy="562354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E09E4434-A9D5-A94B-8115-C525B199D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0548" y="1347748"/>
            <a:ext cx="5966891" cy="416250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B68221-B7A6-2C4F-B06C-44D580549294}"/>
              </a:ext>
            </a:extLst>
          </p:cNvPr>
          <p:cNvSpPr txBox="1"/>
          <p:nvPr/>
        </p:nvSpPr>
        <p:spPr>
          <a:xfrm>
            <a:off x="5843239" y="1929161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 T2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17E2174-930D-804E-87D2-2671DC2125FF}"/>
              </a:ext>
            </a:extLst>
          </p:cNvPr>
          <p:cNvSpPr txBox="1"/>
          <p:nvPr/>
        </p:nvSpPr>
        <p:spPr>
          <a:xfrm>
            <a:off x="1059365" y="4839629"/>
            <a:ext cx="34675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Relatively well circumscribed medullary</a:t>
            </a:r>
          </a:p>
          <a:p>
            <a:r>
              <a:rPr lang="en-US" sz="1600" dirty="0">
                <a:solidFill>
                  <a:schemeClr val="bg1"/>
                </a:solidFill>
              </a:rPr>
              <a:t> lytic lesion in the proximal femoral </a:t>
            </a: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metadiaphysis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AC8DCE7-A603-104B-9B19-73462334FD93}"/>
              </a:ext>
            </a:extLst>
          </p:cNvPr>
          <p:cNvCxnSpPr>
            <a:cxnSpLocks/>
          </p:cNvCxnSpPr>
          <p:nvPr/>
        </p:nvCxnSpPr>
        <p:spPr>
          <a:xfrm flipV="1">
            <a:off x="1628078" y="3830674"/>
            <a:ext cx="490655" cy="272975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89120216-BB85-544F-B169-070FA6EEDA6B}"/>
              </a:ext>
            </a:extLst>
          </p:cNvPr>
          <p:cNvSpPr txBox="1"/>
          <p:nvPr/>
        </p:nvSpPr>
        <p:spPr>
          <a:xfrm>
            <a:off x="5453250" y="2879906"/>
            <a:ext cx="58013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Cyst occupying the medullary cavity with slight extension into the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Intertrochanteric region, no cortical destruction, fracture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or soft tissue component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34E1BDB-E412-7445-B32C-8F4A938BE5FF}"/>
              </a:ext>
            </a:extLst>
          </p:cNvPr>
          <p:cNvCxnSpPr>
            <a:cxnSpLocks/>
          </p:cNvCxnSpPr>
          <p:nvPr/>
        </p:nvCxnSpPr>
        <p:spPr>
          <a:xfrm flipH="1">
            <a:off x="6484668" y="4839629"/>
            <a:ext cx="540600" cy="1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5203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X-ray film&#10;&#10;Description automatically generated">
            <a:extLst>
              <a:ext uri="{FF2B5EF4-FFF2-40B4-BE49-F238E27FC236}">
                <a16:creationId xmlns:a16="http://schemas.microsoft.com/office/drawing/2014/main" id="{BF0398E0-81E8-5A45-92D7-6B9803125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863" y="3128437"/>
            <a:ext cx="4345059" cy="255171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blur, X-ray film&#10;&#10;Description automatically generated">
            <a:extLst>
              <a:ext uri="{FF2B5EF4-FFF2-40B4-BE49-F238E27FC236}">
                <a16:creationId xmlns:a16="http://schemas.microsoft.com/office/drawing/2014/main" id="{B32472C2-98BD-3648-886A-C3B76100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9304" y="3570095"/>
            <a:ext cx="2199423" cy="273266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blur&#10;&#10;Description automatically generated">
            <a:extLst>
              <a:ext uri="{FF2B5EF4-FFF2-40B4-BE49-F238E27FC236}">
                <a16:creationId xmlns:a16="http://schemas.microsoft.com/office/drawing/2014/main" id="{73F1E3F8-38FD-384A-B8E4-2DC53E337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9304" y="214042"/>
            <a:ext cx="2199423" cy="2688184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D3C566-2E83-B54F-B386-FB018C62675D}"/>
              </a:ext>
            </a:extLst>
          </p:cNvPr>
          <p:cNvSpPr txBox="1"/>
          <p:nvPr/>
        </p:nvSpPr>
        <p:spPr>
          <a:xfrm>
            <a:off x="4969875" y="5253633"/>
            <a:ext cx="31948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Differential </a:t>
            </a:r>
            <a:r>
              <a:rPr lang="en-US" sz="1600" dirty="0" err="1">
                <a:solidFill>
                  <a:schemeClr val="bg1"/>
                </a:solidFill>
              </a:rPr>
              <a:t>Dx</a:t>
            </a:r>
            <a:r>
              <a:rPr lang="en-US" sz="1600" dirty="0">
                <a:solidFill>
                  <a:schemeClr val="bg1"/>
                </a:solidFill>
              </a:rPr>
              <a:t>: Intraosseous Lipoma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07FABA-889D-844D-8881-5E53C1292B52}"/>
              </a:ext>
            </a:extLst>
          </p:cNvPr>
          <p:cNvSpPr txBox="1"/>
          <p:nvPr/>
        </p:nvSpPr>
        <p:spPr>
          <a:xfrm>
            <a:off x="10102643" y="299544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C4FBE9-6E07-B44B-B340-9A6F8768AC76}"/>
              </a:ext>
            </a:extLst>
          </p:cNvPr>
          <p:cNvSpPr txBox="1"/>
          <p:nvPr/>
        </p:nvSpPr>
        <p:spPr>
          <a:xfrm>
            <a:off x="10102642" y="650539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2009</a:t>
            </a:r>
          </a:p>
        </p:txBody>
      </p:sp>
      <p:pic>
        <p:nvPicPr>
          <p:cNvPr id="11" name="Picture 10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C6219A5D-CAF8-0542-A183-148A131CF0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125" y="898757"/>
            <a:ext cx="3542340" cy="5060485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4517F7-A446-CC48-8510-196BC63CDA56}"/>
              </a:ext>
            </a:extLst>
          </p:cNvPr>
          <p:cNvSpPr txBox="1"/>
          <p:nvPr/>
        </p:nvSpPr>
        <p:spPr>
          <a:xfrm>
            <a:off x="9881267" y="555239"/>
            <a:ext cx="17482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Stable simple</a:t>
            </a:r>
          </a:p>
          <a:p>
            <a:r>
              <a:rPr lang="en-US" sz="1600" dirty="0"/>
              <a:t>bone cyst in</a:t>
            </a:r>
          </a:p>
          <a:p>
            <a:r>
              <a:rPr lang="en-US" sz="1600" dirty="0"/>
              <a:t>the proximal fibula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857BFFE-5FDE-8B4F-8102-AC899DCD56D8}"/>
              </a:ext>
            </a:extLst>
          </p:cNvPr>
          <p:cNvCxnSpPr>
            <a:cxnSpLocks/>
          </p:cNvCxnSpPr>
          <p:nvPr/>
        </p:nvCxnSpPr>
        <p:spPr>
          <a:xfrm flipH="1">
            <a:off x="10971157" y="4917688"/>
            <a:ext cx="239717" cy="24797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705532-D313-CD4F-8D86-512DB060854A}"/>
              </a:ext>
            </a:extLst>
          </p:cNvPr>
          <p:cNvCxnSpPr>
            <a:cxnSpLocks/>
          </p:cNvCxnSpPr>
          <p:nvPr/>
        </p:nvCxnSpPr>
        <p:spPr>
          <a:xfrm flipH="1" flipV="1">
            <a:off x="5651334" y="4789058"/>
            <a:ext cx="177257" cy="37660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93E52E18-F592-0944-9310-07FCFF41F19A}"/>
              </a:ext>
            </a:extLst>
          </p:cNvPr>
          <p:cNvCxnSpPr>
            <a:cxnSpLocks/>
          </p:cNvCxnSpPr>
          <p:nvPr/>
        </p:nvCxnSpPr>
        <p:spPr>
          <a:xfrm flipH="1">
            <a:off x="10755385" y="1479455"/>
            <a:ext cx="239717" cy="24797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535AA03-632F-D74E-951A-268619E1D59F}"/>
              </a:ext>
            </a:extLst>
          </p:cNvPr>
          <p:cNvSpPr txBox="1"/>
          <p:nvPr/>
        </p:nvSpPr>
        <p:spPr>
          <a:xfrm>
            <a:off x="4605480" y="647572"/>
            <a:ext cx="43327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‘Fallen Fragment’ sign indicating a</a:t>
            </a:r>
          </a:p>
          <a:p>
            <a:r>
              <a:rPr lang="en-US" dirty="0">
                <a:solidFill>
                  <a:schemeClr val="bg1"/>
                </a:solidFill>
              </a:rPr>
              <a:t>pathologic fracture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Representing a fracture fragment resting </a:t>
            </a:r>
          </a:p>
          <a:p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     dependently in the cystic bone lesion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Pathognomonic for simple bone cyst  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32F9DB0-5289-0C43-AB0E-DCCED6D261F4}"/>
              </a:ext>
            </a:extLst>
          </p:cNvPr>
          <p:cNvCxnSpPr>
            <a:cxnSpLocks/>
          </p:cNvCxnSpPr>
          <p:nvPr/>
        </p:nvCxnSpPr>
        <p:spPr>
          <a:xfrm flipH="1">
            <a:off x="1776381" y="984797"/>
            <a:ext cx="2720482" cy="220937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8318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343679-04EE-D047-A555-5344BB0E0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1307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Enchondroma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6" name="Picture 5" descr="A close up of a white background&#10;&#10;Description automatically generated">
            <a:extLst>
              <a:ext uri="{FF2B5EF4-FFF2-40B4-BE49-F238E27FC236}">
                <a16:creationId xmlns:a16="http://schemas.microsoft.com/office/drawing/2014/main" id="{D334EC98-B8B4-514E-B98E-27D67D3E7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8128" y="1586869"/>
            <a:ext cx="2522055" cy="488176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close up of a tattoo&#10;&#10;Description automatically generated">
            <a:extLst>
              <a:ext uri="{FF2B5EF4-FFF2-40B4-BE49-F238E27FC236}">
                <a16:creationId xmlns:a16="http://schemas.microsoft.com/office/drawing/2014/main" id="{6F305AC7-6655-C24F-B71C-42222D28F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4632" y="1586870"/>
            <a:ext cx="2688659" cy="488176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lose up of a tattoo&#10;&#10;Description automatically generated">
            <a:extLst>
              <a:ext uri="{FF2B5EF4-FFF2-40B4-BE49-F238E27FC236}">
                <a16:creationId xmlns:a16="http://schemas.microsoft.com/office/drawing/2014/main" id="{7AA31BA2-1568-CF43-B289-46C057074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0809" y="261307"/>
            <a:ext cx="1522991" cy="293134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0B253F5-90F4-E04E-923A-A59F005A93B3}"/>
              </a:ext>
            </a:extLst>
          </p:cNvPr>
          <p:cNvSpPr txBox="1"/>
          <p:nvPr/>
        </p:nvSpPr>
        <p:spPr>
          <a:xfrm>
            <a:off x="384488" y="1551957"/>
            <a:ext cx="2929585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Benign, cartilage forming </a:t>
            </a:r>
          </a:p>
          <a:p>
            <a:r>
              <a:rPr lang="en-US" dirty="0">
                <a:solidFill>
                  <a:schemeClr val="bg1"/>
                </a:solidFill>
              </a:rPr>
              <a:t>      tumor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Chondroid matrix, usually </a:t>
            </a:r>
          </a:p>
          <a:p>
            <a:r>
              <a:rPr lang="en-US" dirty="0">
                <a:solidFill>
                  <a:schemeClr val="bg1"/>
                </a:solidFill>
              </a:rPr>
              <a:t>      central location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In small tubular bones 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may be expanded and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      bubbly appearing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Differential </a:t>
            </a:r>
            <a:r>
              <a:rPr lang="en-US" dirty="0" err="1">
                <a:solidFill>
                  <a:schemeClr val="bg1"/>
                </a:solidFill>
              </a:rPr>
              <a:t>Dx</a:t>
            </a:r>
            <a:r>
              <a:rPr lang="en-US" dirty="0">
                <a:solidFill>
                  <a:schemeClr val="bg1"/>
                </a:solidFill>
              </a:rPr>
              <a:t>: </a:t>
            </a:r>
          </a:p>
          <a:p>
            <a:r>
              <a:rPr lang="en-US" dirty="0">
                <a:solidFill>
                  <a:schemeClr val="bg1"/>
                </a:solidFill>
              </a:rPr>
              <a:t>     Medullary bone infarct </a:t>
            </a:r>
          </a:p>
        </p:txBody>
      </p:sp>
      <p:pic>
        <p:nvPicPr>
          <p:cNvPr id="10" name="Picture 9" descr="A close up of some shoes&#10;&#10;Description automatically generated">
            <a:extLst>
              <a:ext uri="{FF2B5EF4-FFF2-40B4-BE49-F238E27FC236}">
                <a16:creationId xmlns:a16="http://schemas.microsoft.com/office/drawing/2014/main" id="{DBE7C7D9-1683-2C43-A3B7-CABEA44A7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7124" y="3429000"/>
            <a:ext cx="1730360" cy="316302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98EDE1-C771-5D45-AD4B-1C025F12AC67}"/>
              </a:ext>
            </a:extLst>
          </p:cNvPr>
          <p:cNvCxnSpPr>
            <a:cxnSpLocks/>
          </p:cNvCxnSpPr>
          <p:nvPr/>
        </p:nvCxnSpPr>
        <p:spPr>
          <a:xfrm>
            <a:off x="3944699" y="2485703"/>
            <a:ext cx="64020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A2FC522-296E-D44B-A18C-BE574DA7CF0B}"/>
              </a:ext>
            </a:extLst>
          </p:cNvPr>
          <p:cNvCxnSpPr>
            <a:cxnSpLocks/>
          </p:cNvCxnSpPr>
          <p:nvPr/>
        </p:nvCxnSpPr>
        <p:spPr>
          <a:xfrm>
            <a:off x="7069873" y="3537510"/>
            <a:ext cx="637373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A39F9A-799F-9841-9B16-03B9ACD8C3A4}"/>
              </a:ext>
            </a:extLst>
          </p:cNvPr>
          <p:cNvCxnSpPr>
            <a:cxnSpLocks/>
          </p:cNvCxnSpPr>
          <p:nvPr/>
        </p:nvCxnSpPr>
        <p:spPr>
          <a:xfrm>
            <a:off x="10469640" y="2575473"/>
            <a:ext cx="431331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2BBCF9F-401E-F74A-A765-F6819F401C66}"/>
              </a:ext>
            </a:extLst>
          </p:cNvPr>
          <p:cNvCxnSpPr>
            <a:cxnSpLocks/>
          </p:cNvCxnSpPr>
          <p:nvPr/>
        </p:nvCxnSpPr>
        <p:spPr>
          <a:xfrm>
            <a:off x="2992900" y="4116655"/>
            <a:ext cx="424057" cy="0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5749EC-553A-BE4C-9AFC-041A0276D490}"/>
              </a:ext>
            </a:extLst>
          </p:cNvPr>
          <p:cNvCxnSpPr>
            <a:cxnSpLocks/>
          </p:cNvCxnSpPr>
          <p:nvPr/>
        </p:nvCxnSpPr>
        <p:spPr>
          <a:xfrm>
            <a:off x="9830809" y="4665031"/>
            <a:ext cx="638831" cy="0"/>
          </a:xfrm>
          <a:prstGeom prst="straightConnector1">
            <a:avLst/>
          </a:prstGeom>
          <a:ln w="7620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5395255-91E8-9F44-BC0F-E2AD2DD5C694}"/>
              </a:ext>
            </a:extLst>
          </p:cNvPr>
          <p:cNvCxnSpPr>
            <a:cxnSpLocks/>
          </p:cNvCxnSpPr>
          <p:nvPr/>
        </p:nvCxnSpPr>
        <p:spPr>
          <a:xfrm>
            <a:off x="1529177" y="2013635"/>
            <a:ext cx="422286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02721B7-761D-584C-A579-7258E9C76376}"/>
              </a:ext>
            </a:extLst>
          </p:cNvPr>
          <p:cNvSpPr txBox="1"/>
          <p:nvPr/>
        </p:nvSpPr>
        <p:spPr>
          <a:xfrm>
            <a:off x="9727124" y="3712624"/>
            <a:ext cx="1720792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b="1" dirty="0" err="1"/>
              <a:t>DDx</a:t>
            </a:r>
            <a:r>
              <a:rPr lang="en-US" sz="1650" b="1" dirty="0"/>
              <a:t>: Bone infarct</a:t>
            </a:r>
          </a:p>
        </p:txBody>
      </p:sp>
    </p:spTree>
    <p:extLst>
      <p:ext uri="{BB962C8B-B14F-4D97-AF65-F5344CB8AC3E}">
        <p14:creationId xmlns:p14="http://schemas.microsoft.com/office/powerpoint/2010/main" val="11631028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AF149-695C-DD4A-BF87-C935CC461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Chondroblastoma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8ED369-EFC4-374A-8A42-597D0CCD5D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300" dirty="0">
                <a:solidFill>
                  <a:schemeClr val="bg1"/>
                </a:solidFill>
              </a:rPr>
              <a:t>Benign tumor in skeletally immature individuals </a:t>
            </a:r>
          </a:p>
          <a:p>
            <a:r>
              <a:rPr lang="en-US" sz="2300" dirty="0">
                <a:solidFill>
                  <a:schemeClr val="bg1"/>
                </a:solidFill>
              </a:rPr>
              <a:t>Epiphyseal origin, proximal </a:t>
            </a:r>
            <a:r>
              <a:rPr lang="en-US" sz="2300" dirty="0" err="1">
                <a:solidFill>
                  <a:schemeClr val="bg1"/>
                </a:solidFill>
              </a:rPr>
              <a:t>humerus</a:t>
            </a:r>
            <a:r>
              <a:rPr lang="en-US" sz="2300" dirty="0">
                <a:solidFill>
                  <a:schemeClr val="bg1"/>
                </a:solidFill>
              </a:rPr>
              <a:t> most common location </a:t>
            </a:r>
          </a:p>
          <a:p>
            <a:r>
              <a:rPr lang="en-US" sz="2300" dirty="0">
                <a:solidFill>
                  <a:schemeClr val="bg1"/>
                </a:solidFill>
              </a:rPr>
              <a:t>Geographic lytic lesion, up to 50% contain chondroid matrix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</a:rPr>
              <a:t>Main differentials include infection, Langerhans cell histiocytosis, Clear Cell </a:t>
            </a:r>
            <a:r>
              <a:rPr lang="en-US" sz="1800" dirty="0" err="1">
                <a:solidFill>
                  <a:schemeClr val="bg1"/>
                </a:solidFill>
              </a:rPr>
              <a:t>Chondrosarcoma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</a:p>
          <a:p>
            <a:r>
              <a:rPr lang="en-US" sz="2300" dirty="0">
                <a:solidFill>
                  <a:schemeClr val="bg1"/>
                </a:solidFill>
              </a:rPr>
              <a:t>On MRI lesion can contain fluid levels (secondary aneurysmal bone cyst) </a:t>
            </a:r>
          </a:p>
          <a:p>
            <a:r>
              <a:rPr lang="en-US" sz="2300" dirty="0">
                <a:solidFill>
                  <a:schemeClr val="bg1"/>
                </a:solidFill>
              </a:rPr>
              <a:t>Treatment usually consists of curettage and bone graft 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5954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lack&#10;&#10;Description automatically generated">
            <a:extLst>
              <a:ext uri="{FF2B5EF4-FFF2-40B4-BE49-F238E27FC236}">
                <a16:creationId xmlns:a16="http://schemas.microsoft.com/office/drawing/2014/main" id="{8B369D7A-2A5F-914D-BF6E-C80120B641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047" y="334535"/>
            <a:ext cx="2780071" cy="286927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black cat with its mouth open&#10;&#10;Description automatically generated">
            <a:extLst>
              <a:ext uri="{FF2B5EF4-FFF2-40B4-BE49-F238E27FC236}">
                <a16:creationId xmlns:a16="http://schemas.microsoft.com/office/drawing/2014/main" id="{8D77B7EC-7392-834C-A0FA-01FFBE00A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008" y="3429000"/>
            <a:ext cx="2780071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indoor&#10;&#10;Description automatically generated">
            <a:extLst>
              <a:ext uri="{FF2B5EF4-FFF2-40B4-BE49-F238E27FC236}">
                <a16:creationId xmlns:a16="http://schemas.microsoft.com/office/drawing/2014/main" id="{07B4E21A-779E-1F40-8F43-6D45F84980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478" y="2416753"/>
            <a:ext cx="7223856" cy="4060247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43FF297-B4FE-AF4C-9F1D-DB6F60F81A7F}"/>
              </a:ext>
            </a:extLst>
          </p:cNvPr>
          <p:cNvSpPr txBox="1"/>
          <p:nvPr/>
        </p:nvSpPr>
        <p:spPr>
          <a:xfrm>
            <a:off x="4240364" y="4139099"/>
            <a:ext cx="306712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>
                <a:solidFill>
                  <a:schemeClr val="bg1"/>
                </a:solidFill>
              </a:rPr>
              <a:t>Lytic lesion eccentrically located </a:t>
            </a:r>
          </a:p>
          <a:p>
            <a:r>
              <a:rPr lang="en-US" sz="1700" dirty="0">
                <a:solidFill>
                  <a:schemeClr val="bg1"/>
                </a:solidFill>
              </a:rPr>
              <a:t>in the humeral epiphysis. There</a:t>
            </a:r>
          </a:p>
          <a:p>
            <a:r>
              <a:rPr lang="en-US" sz="1700" dirty="0">
                <a:solidFill>
                  <a:schemeClr val="bg1"/>
                </a:solidFill>
              </a:rPr>
              <a:t>is a sclerotic margin and small </a:t>
            </a:r>
          </a:p>
          <a:p>
            <a:r>
              <a:rPr lang="en-US" sz="1700" dirty="0">
                <a:solidFill>
                  <a:schemeClr val="bg1"/>
                </a:solidFill>
              </a:rPr>
              <a:t>calcifications within the lesion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CC308-2751-724D-962D-C623215A1957}"/>
              </a:ext>
            </a:extLst>
          </p:cNvPr>
          <p:cNvSpPr txBox="1"/>
          <p:nvPr/>
        </p:nvSpPr>
        <p:spPr>
          <a:xfrm>
            <a:off x="7872762" y="265399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Axial T1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469DD1-A158-D743-A735-A8D9F9432388}"/>
              </a:ext>
            </a:extLst>
          </p:cNvPr>
          <p:cNvSpPr txBox="1"/>
          <p:nvPr/>
        </p:nvSpPr>
        <p:spPr>
          <a:xfrm>
            <a:off x="7912408" y="5720577"/>
            <a:ext cx="8363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Cor T2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2EC761-BE9A-C84F-967F-DC5390CDA0D7}"/>
              </a:ext>
            </a:extLst>
          </p:cNvPr>
          <p:cNvSpPr txBox="1"/>
          <p:nvPr/>
        </p:nvSpPr>
        <p:spPr>
          <a:xfrm>
            <a:off x="802888" y="657922"/>
            <a:ext cx="63160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chemeClr val="bg1"/>
                </a:solidFill>
              </a:rPr>
              <a:t>16 year old male presenting with shoulder pain for 5 months. </a:t>
            </a:r>
          </a:p>
          <a:p>
            <a:r>
              <a:rPr lang="en-US" dirty="0">
                <a:solidFill>
                  <a:schemeClr val="bg1"/>
                </a:solidFill>
              </a:rPr>
              <a:t>      MR arthrogram demonstrates a mildly T2 hyperintense lesion </a:t>
            </a:r>
          </a:p>
          <a:p>
            <a:r>
              <a:rPr lang="en-US" dirty="0">
                <a:solidFill>
                  <a:schemeClr val="bg1"/>
                </a:solidFill>
              </a:rPr>
              <a:t>      in the proximal humeral epiphysis with extensive surrounding </a:t>
            </a:r>
          </a:p>
          <a:p>
            <a:r>
              <a:rPr lang="en-US" dirty="0">
                <a:solidFill>
                  <a:schemeClr val="bg1"/>
                </a:solidFill>
              </a:rPr>
              <a:t>      bone marrow edema . Biopsy confirmed a chondroblastoma.  </a:t>
            </a:r>
          </a:p>
        </p:txBody>
      </p:sp>
    </p:spTree>
    <p:extLst>
      <p:ext uri="{BB962C8B-B14F-4D97-AF65-F5344CB8AC3E}">
        <p14:creationId xmlns:p14="http://schemas.microsoft.com/office/powerpoint/2010/main" val="3504173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A83F1E-D443-F84E-BC41-F61331A6B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9382" y="1123409"/>
            <a:ext cx="3933233" cy="516673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CF539D5-DA8C-AC43-AA54-ACD414F93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244" y="384564"/>
            <a:ext cx="9347510" cy="73884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+mn-lt"/>
              </a:rPr>
              <a:t>Type </a:t>
            </a:r>
            <a:r>
              <a:rPr lang="en-US" sz="2000" b="1" i="1" dirty="0">
                <a:solidFill>
                  <a:schemeClr val="bg1"/>
                </a:solidFill>
                <a:latin typeface="+mn-lt"/>
              </a:rPr>
              <a:t>1c</a:t>
            </a:r>
            <a:r>
              <a:rPr lang="en-US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lesion- Focal, non sclerotic margins, broad transition zone</a:t>
            </a:r>
            <a:br>
              <a:rPr lang="en-US" sz="2000" dirty="0">
                <a:solidFill>
                  <a:schemeClr val="bg1"/>
                </a:solidFill>
                <a:latin typeface="+mn-lt"/>
              </a:rPr>
            </a:br>
            <a:r>
              <a:rPr lang="en-US" sz="2000" dirty="0">
                <a:solidFill>
                  <a:schemeClr val="bg1"/>
                </a:solidFill>
                <a:latin typeface="+mn-lt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chemeClr val="bg1"/>
                </a:solidFill>
                <a:latin typeface="+mn-lt"/>
                <a:sym typeface="Wingdings" pitchFamily="2" charset="2"/>
              </a:rPr>
              <a:t>aggressive</a:t>
            </a:r>
            <a:br>
              <a:rPr lang="en-US" sz="1800" dirty="0">
                <a:solidFill>
                  <a:schemeClr val="bg1"/>
                </a:solidFill>
                <a:latin typeface="+mn-lt"/>
              </a:rPr>
            </a:br>
            <a:endParaRPr lang="en-US" sz="1800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142FB08-7CDB-B84E-AB65-7CFB8370B02D}"/>
              </a:ext>
            </a:extLst>
          </p:cNvPr>
          <p:cNvCxnSpPr>
            <a:cxnSpLocks/>
          </p:cNvCxnSpPr>
          <p:nvPr/>
        </p:nvCxnSpPr>
        <p:spPr>
          <a:xfrm>
            <a:off x="4928839" y="3530641"/>
            <a:ext cx="356840" cy="52840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488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A98F69-3751-DB4C-8263-9A943593B6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997" y="925550"/>
            <a:ext cx="3570062" cy="5288981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picture containing wooden&#10;&#10;Description automatically generated">
            <a:extLst>
              <a:ext uri="{FF2B5EF4-FFF2-40B4-BE49-F238E27FC236}">
                <a16:creationId xmlns:a16="http://schemas.microsoft.com/office/drawing/2014/main" id="{3196AEBB-6306-0348-824D-FB803649E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0969" y="925550"/>
            <a:ext cx="3041165" cy="528898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D4CA77CF-81FA-624F-95DD-BBB77CFC7CEF}"/>
              </a:ext>
            </a:extLst>
          </p:cNvPr>
          <p:cNvCxnSpPr>
            <a:cxnSpLocks/>
          </p:cNvCxnSpPr>
          <p:nvPr/>
        </p:nvCxnSpPr>
        <p:spPr>
          <a:xfrm flipH="1">
            <a:off x="3678001" y="2720898"/>
            <a:ext cx="269531" cy="49622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02BA7CF-0E4D-8F4A-B163-6D4561F82488}"/>
              </a:ext>
            </a:extLst>
          </p:cNvPr>
          <p:cNvCxnSpPr>
            <a:cxnSpLocks/>
          </p:cNvCxnSpPr>
          <p:nvPr/>
        </p:nvCxnSpPr>
        <p:spPr>
          <a:xfrm flipV="1">
            <a:off x="2843561" y="4309943"/>
            <a:ext cx="264386" cy="49623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1721345-81DA-2C40-BA89-C56E7046D75F}"/>
              </a:ext>
            </a:extLst>
          </p:cNvPr>
          <p:cNvCxnSpPr>
            <a:cxnSpLocks/>
          </p:cNvCxnSpPr>
          <p:nvPr/>
        </p:nvCxnSpPr>
        <p:spPr>
          <a:xfrm flipV="1">
            <a:off x="7805854" y="4806176"/>
            <a:ext cx="297840" cy="55756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AB14ED6-8214-4C4F-8C3E-C668186E2565}"/>
              </a:ext>
            </a:extLst>
          </p:cNvPr>
          <p:cNvCxnSpPr>
            <a:cxnSpLocks/>
          </p:cNvCxnSpPr>
          <p:nvPr/>
        </p:nvCxnSpPr>
        <p:spPr>
          <a:xfrm flipH="1">
            <a:off x="9116080" y="2224671"/>
            <a:ext cx="269531" cy="49622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D645E01-5525-004D-AEAC-0F34F1DEE45E}"/>
              </a:ext>
            </a:extLst>
          </p:cNvPr>
          <p:cNvSpPr/>
          <p:nvPr/>
        </p:nvSpPr>
        <p:spPr>
          <a:xfrm>
            <a:off x="3048000" y="1699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Moth-eaten (Type 2)</a:t>
            </a:r>
            <a:r>
              <a:rPr lang="en-US" dirty="0">
                <a:solidFill>
                  <a:schemeClr val="bg1"/>
                </a:solidFill>
              </a:rPr>
              <a:t>- Multiple lytic areas with broad zone of transition </a:t>
            </a:r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aggressive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386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C66B7D3E-AAC9-1B42-A30F-4EFBB31C4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400" y="1482880"/>
            <a:ext cx="3531312" cy="4772722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5A946C6-FDB5-734F-A51B-FB1F77829A6B}"/>
              </a:ext>
            </a:extLst>
          </p:cNvPr>
          <p:cNvSpPr txBox="1"/>
          <p:nvPr/>
        </p:nvSpPr>
        <p:spPr>
          <a:xfrm>
            <a:off x="3130508" y="490654"/>
            <a:ext cx="67246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Permeative</a:t>
            </a:r>
            <a:r>
              <a:rPr lang="en-US" b="1" dirty="0">
                <a:solidFill>
                  <a:schemeClr val="bg1"/>
                </a:solidFill>
              </a:rPr>
              <a:t> (Type 3)-</a:t>
            </a:r>
            <a:r>
              <a:rPr lang="en-US" dirty="0">
                <a:solidFill>
                  <a:schemeClr val="bg1"/>
                </a:solidFill>
              </a:rPr>
              <a:t> Ill defined margins with broad zone of transition</a:t>
            </a:r>
          </a:p>
          <a:p>
            <a:pPr algn="ctr"/>
            <a:r>
              <a:rPr lang="en-US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b="1" dirty="0">
                <a:solidFill>
                  <a:schemeClr val="bg1"/>
                </a:solidFill>
                <a:sym typeface="Wingdings" pitchFamily="2" charset="2"/>
              </a:rPr>
              <a:t>aggressive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 descr="A close up of a white wall&#10;&#10;Description automatically generated">
            <a:extLst>
              <a:ext uri="{FF2B5EF4-FFF2-40B4-BE49-F238E27FC236}">
                <a16:creationId xmlns:a16="http://schemas.microsoft.com/office/drawing/2014/main" id="{EB3548D8-74DF-D246-A47F-A98D17B54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965" y="1376712"/>
            <a:ext cx="1493650" cy="4985058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chemeClr val="bg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68267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25EA9-9252-7147-9441-333CA3C37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Evaluation of bone tumors- Radiographs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7CBD2-7304-8F4A-BDF8-04DC041D4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 startAt="2"/>
            </a:pPr>
            <a:r>
              <a:rPr lang="en-US" dirty="0">
                <a:solidFill>
                  <a:schemeClr val="bg1"/>
                </a:solidFill>
              </a:rPr>
              <a:t>Periosteal reaction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Unilamellated</a:t>
            </a:r>
            <a:r>
              <a:rPr lang="en-US" dirty="0">
                <a:solidFill>
                  <a:schemeClr val="bg1"/>
                </a:solidFill>
              </a:rPr>
              <a:t>- Single layer of reactive periosteum </a:t>
            </a:r>
          </a:p>
          <a:p>
            <a:pPr lvl="1"/>
            <a:r>
              <a:rPr lang="en-US" dirty="0" err="1">
                <a:solidFill>
                  <a:schemeClr val="bg1"/>
                </a:solidFill>
              </a:rPr>
              <a:t>Multilamellated</a:t>
            </a:r>
            <a:r>
              <a:rPr lang="en-US" dirty="0">
                <a:solidFill>
                  <a:schemeClr val="bg1"/>
                </a:solidFill>
              </a:rPr>
              <a:t>- Multiple layers (onion skin) periosteal reaction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Codman Triangle- Elevated periosteum creating an angle with the cortex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Sunburst- </a:t>
            </a:r>
            <a:r>
              <a:rPr lang="en-US" dirty="0" err="1">
                <a:solidFill>
                  <a:schemeClr val="bg1"/>
                </a:solidFill>
              </a:rPr>
              <a:t>Spiculated</a:t>
            </a:r>
            <a:r>
              <a:rPr lang="en-US" dirty="0">
                <a:solidFill>
                  <a:schemeClr val="bg1"/>
                </a:solidFill>
              </a:rPr>
              <a:t>, hair-on-end periosteal reaction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 descr="A picture containing indoor, person, X-ray film, man&#10;&#10;Description automatically generated">
            <a:extLst>
              <a:ext uri="{FF2B5EF4-FFF2-40B4-BE49-F238E27FC236}">
                <a16:creationId xmlns:a16="http://schemas.microsoft.com/office/drawing/2014/main" id="{104DEB4F-1B5C-D745-8A79-11361227F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890" y="3922831"/>
            <a:ext cx="1415661" cy="257004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42C46E-C1F9-D14C-9CD5-7FDDE7AA7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9984" y="3922832"/>
            <a:ext cx="1492645" cy="2570043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BA27309-9130-1E4E-A508-482DB6F07C90}"/>
              </a:ext>
            </a:extLst>
          </p:cNvPr>
          <p:cNvCxnSpPr>
            <a:cxnSpLocks/>
          </p:cNvCxnSpPr>
          <p:nvPr/>
        </p:nvCxnSpPr>
        <p:spPr>
          <a:xfrm>
            <a:off x="2430890" y="4672361"/>
            <a:ext cx="358994" cy="925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D5B1DE3-8CDE-524C-A727-4FC4FA89BF7B}"/>
              </a:ext>
            </a:extLst>
          </p:cNvPr>
          <p:cNvCxnSpPr>
            <a:cxnSpLocks/>
          </p:cNvCxnSpPr>
          <p:nvPr/>
        </p:nvCxnSpPr>
        <p:spPr>
          <a:xfrm>
            <a:off x="4704786" y="4764902"/>
            <a:ext cx="358994" cy="92541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E1B2183-1634-884E-A4FF-ACFEA5316FE1}"/>
              </a:ext>
            </a:extLst>
          </p:cNvPr>
          <p:cNvCxnSpPr>
            <a:cxnSpLocks/>
          </p:cNvCxnSpPr>
          <p:nvPr/>
        </p:nvCxnSpPr>
        <p:spPr>
          <a:xfrm>
            <a:off x="8259260" y="3653883"/>
            <a:ext cx="539052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881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1451FAC-2D14-7C45-AF19-15AF87D0B13C}"/>
              </a:ext>
            </a:extLst>
          </p:cNvPr>
          <p:cNvSpPr txBox="1"/>
          <p:nvPr/>
        </p:nvSpPr>
        <p:spPr>
          <a:xfrm>
            <a:off x="1483112" y="713678"/>
            <a:ext cx="860874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2800" dirty="0">
                <a:solidFill>
                  <a:schemeClr val="bg1"/>
                </a:solidFill>
              </a:rPr>
              <a:t>Cortical Involvement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Endosteal scalloping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Saucerization </a:t>
            </a:r>
          </a:p>
          <a:p>
            <a:endParaRPr lang="en-US" dirty="0"/>
          </a:p>
        </p:txBody>
      </p:sp>
      <p:pic>
        <p:nvPicPr>
          <p:cNvPr id="5" name="Picture 4" descr="A picture containing blur, X-ray film&#10;&#10;Description automatically generated">
            <a:extLst>
              <a:ext uri="{FF2B5EF4-FFF2-40B4-BE49-F238E27FC236}">
                <a16:creationId xmlns:a16="http://schemas.microsoft.com/office/drawing/2014/main" id="{D18EC19D-4CBC-4B49-90B5-C0B6473D3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1463" y="2252561"/>
            <a:ext cx="3323064" cy="3756036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DC33FED-4AF4-3246-8BBD-160923F55CBC}"/>
              </a:ext>
            </a:extLst>
          </p:cNvPr>
          <p:cNvCxnSpPr>
            <a:cxnSpLocks/>
          </p:cNvCxnSpPr>
          <p:nvPr/>
        </p:nvCxnSpPr>
        <p:spPr>
          <a:xfrm flipH="1" flipV="1">
            <a:off x="3151259" y="5134489"/>
            <a:ext cx="562097" cy="37421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0BF9A0-4276-DC47-80D4-361A24E1CB4E}"/>
              </a:ext>
            </a:extLst>
          </p:cNvPr>
          <p:cNvCxnSpPr>
            <a:cxnSpLocks/>
          </p:cNvCxnSpPr>
          <p:nvPr/>
        </p:nvCxnSpPr>
        <p:spPr>
          <a:xfrm flipH="1" flipV="1">
            <a:off x="3619798" y="4276160"/>
            <a:ext cx="642235" cy="39348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74C889-5D74-B747-8482-987D22524D82}"/>
              </a:ext>
            </a:extLst>
          </p:cNvPr>
          <p:cNvCxnSpPr>
            <a:cxnSpLocks/>
          </p:cNvCxnSpPr>
          <p:nvPr/>
        </p:nvCxnSpPr>
        <p:spPr>
          <a:xfrm>
            <a:off x="4560773" y="1761893"/>
            <a:ext cx="535334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X-ray film&#10;&#10;Description automatically generated">
            <a:extLst>
              <a:ext uri="{FF2B5EF4-FFF2-40B4-BE49-F238E27FC236}">
                <a16:creationId xmlns:a16="http://schemas.microsoft.com/office/drawing/2014/main" id="{746CBF47-9BF5-1542-8B36-46CB0755D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2862" y="2273108"/>
            <a:ext cx="2891991" cy="3735489"/>
          </a:xfrm>
          <a:prstGeom prst="rect">
            <a:avLst/>
          </a:prstGeom>
          <a:solidFill>
            <a:srgbClr val="FFFFFF">
              <a:shade val="85000"/>
            </a:srgbClr>
          </a:solidFill>
          <a:ln w="317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7DF45F5-E339-3E4F-A5C8-3D992C4D4AFD}"/>
              </a:ext>
            </a:extLst>
          </p:cNvPr>
          <p:cNvCxnSpPr>
            <a:cxnSpLocks/>
          </p:cNvCxnSpPr>
          <p:nvPr/>
        </p:nvCxnSpPr>
        <p:spPr>
          <a:xfrm>
            <a:off x="5415699" y="1390186"/>
            <a:ext cx="535334" cy="0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6B8212-0BFF-2B45-BBD1-D4320968602E}"/>
              </a:ext>
            </a:extLst>
          </p:cNvPr>
          <p:cNvCxnSpPr>
            <a:cxnSpLocks/>
          </p:cNvCxnSpPr>
          <p:nvPr/>
        </p:nvCxnSpPr>
        <p:spPr>
          <a:xfrm>
            <a:off x="7764889" y="4910255"/>
            <a:ext cx="535334" cy="0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34CC735-B241-754D-A80C-2F4397A2F256}"/>
              </a:ext>
            </a:extLst>
          </p:cNvPr>
          <p:cNvCxnSpPr>
            <a:cxnSpLocks/>
          </p:cNvCxnSpPr>
          <p:nvPr/>
        </p:nvCxnSpPr>
        <p:spPr>
          <a:xfrm>
            <a:off x="8002242" y="4322028"/>
            <a:ext cx="535334" cy="0"/>
          </a:xfrm>
          <a:prstGeom prst="straightConnector1">
            <a:avLst/>
          </a:prstGeom>
          <a:ln w="57150">
            <a:solidFill>
              <a:srgbClr val="0070C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889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2059</Words>
  <Application>Microsoft Office PowerPoint</Application>
  <PresentationFormat>Widescreen</PresentationFormat>
  <Paragraphs>372</Paragraphs>
  <Slides>44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How to approach Bone Tumors</vt:lpstr>
      <vt:lpstr>Evaluation of bone tumors- Radiographs </vt:lpstr>
      <vt:lpstr>PowerPoint Presentation</vt:lpstr>
      <vt:lpstr>PowerPoint Presentation</vt:lpstr>
      <vt:lpstr>Type 1c lesion- Focal, non sclerotic margins, broad transition zone  aggressive </vt:lpstr>
      <vt:lpstr>PowerPoint Presentation</vt:lpstr>
      <vt:lpstr>PowerPoint Presentation</vt:lpstr>
      <vt:lpstr>Evaluation of bone tumors- Radiographs </vt:lpstr>
      <vt:lpstr>PowerPoint Presentation</vt:lpstr>
      <vt:lpstr>Evaluation of bone tumors- Radiographs </vt:lpstr>
      <vt:lpstr>Evaluation of bone tumors- Radiographs </vt:lpstr>
      <vt:lpstr>Evaluation of bone tumors- MRI Protocol &amp; Approach</vt:lpstr>
      <vt:lpstr>PowerPoint Presentation</vt:lpstr>
      <vt:lpstr>Routine Shoulder MRI Protocol</vt:lpstr>
      <vt:lpstr>PowerPoint Presentation</vt:lpstr>
      <vt:lpstr>Osteosarcoma</vt:lpstr>
      <vt:lpstr>PowerPoint Presentation</vt:lpstr>
      <vt:lpstr>PowerPoint Presentation</vt:lpstr>
      <vt:lpstr>Ewing's Sarcoma</vt:lpstr>
      <vt:lpstr>PowerPoint Presentation</vt:lpstr>
      <vt:lpstr>Chondrosarcoma</vt:lpstr>
      <vt:lpstr>PowerPoint Presentation</vt:lpstr>
      <vt:lpstr>PowerPoint Presentation</vt:lpstr>
      <vt:lpstr>PowerPoint Presentation</vt:lpstr>
      <vt:lpstr>PowerPoint Presentation</vt:lpstr>
      <vt:lpstr>Metastasis / Multiple Myeloma (MM)</vt:lpstr>
      <vt:lpstr>Lytic Metastasis</vt:lpstr>
      <vt:lpstr>Multiple Myeloma (MM)</vt:lpstr>
      <vt:lpstr>Sclerotic Metastasis </vt:lpstr>
      <vt:lpstr>Fibrous Dysplasia </vt:lpstr>
      <vt:lpstr>PowerPoint Presentation</vt:lpstr>
      <vt:lpstr>PowerPoint Presentation</vt:lpstr>
      <vt:lpstr>PowerPoint Presentation</vt:lpstr>
      <vt:lpstr>Giant cell tumor (GCT)</vt:lpstr>
      <vt:lpstr>PowerPoint Presentation</vt:lpstr>
      <vt:lpstr>Nonossifying Fibroma (NOF)</vt:lpstr>
      <vt:lpstr>Aneurysmal Bone Cyst (ABC)</vt:lpstr>
      <vt:lpstr>PowerPoint Presentation</vt:lpstr>
      <vt:lpstr>Simple (Unicameral) bone cyst</vt:lpstr>
      <vt:lpstr>PowerPoint Presentation</vt:lpstr>
      <vt:lpstr>PowerPoint Presentation</vt:lpstr>
      <vt:lpstr>Enchondroma </vt:lpstr>
      <vt:lpstr>Chondroblastoma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approach Bone Tumors</dc:title>
  <dc:creator>Lukas Trunz</dc:creator>
  <cp:lastModifiedBy>Kristen McClure</cp:lastModifiedBy>
  <cp:revision>35</cp:revision>
  <dcterms:created xsi:type="dcterms:W3CDTF">2019-04-07T00:28:19Z</dcterms:created>
  <dcterms:modified xsi:type="dcterms:W3CDTF">2020-02-06T02:12:45Z</dcterms:modified>
</cp:coreProperties>
</file>